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slides/slide307.xml" ContentType="application/vnd.openxmlformats-officedocument.presentationml.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notesSlides/notesSlide224.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326.xml" ContentType="application/vnd.openxmlformats-officedocument.presentationml.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Default Extension="doc" ContentType="application/msword"/>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142.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243.xml" ContentType="application/vnd.openxmlformats-officedocument.presentationml.notesSlide+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48.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3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40.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slides/slide30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slides/slide324.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theme/theme4.xml" ContentType="application/vnd.openxmlformats-officedocument.them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Layouts/slideLayout20.xml" ContentType="application/vnd.openxmlformats-officedocument.presentationml.slide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52"/>
  </p:notesMasterIdLst>
  <p:handoutMasterIdLst>
    <p:handoutMasterId r:id="rId353"/>
  </p:handoutMasterIdLst>
  <p:sldIdLst>
    <p:sldId id="256" r:id="rId3"/>
    <p:sldId id="257" r:id="rId4"/>
    <p:sldId id="259" r:id="rId5"/>
    <p:sldId id="1257" r:id="rId6"/>
    <p:sldId id="261" r:id="rId7"/>
    <p:sldId id="262" r:id="rId8"/>
    <p:sldId id="263" r:id="rId9"/>
    <p:sldId id="1264" r:id="rId10"/>
    <p:sldId id="264" r:id="rId11"/>
    <p:sldId id="1265" r:id="rId12"/>
    <p:sldId id="1260" r:id="rId13"/>
    <p:sldId id="927" r:id="rId14"/>
    <p:sldId id="928" r:id="rId15"/>
    <p:sldId id="929" r:id="rId16"/>
    <p:sldId id="930" r:id="rId17"/>
    <p:sldId id="931" r:id="rId18"/>
    <p:sldId id="935" r:id="rId19"/>
    <p:sldId id="936" r:id="rId20"/>
    <p:sldId id="1270" r:id="rId21"/>
    <p:sldId id="939" r:id="rId22"/>
    <p:sldId id="941" r:id="rId23"/>
    <p:sldId id="942" r:id="rId24"/>
    <p:sldId id="943" r:id="rId25"/>
    <p:sldId id="944" r:id="rId26"/>
    <p:sldId id="945" r:id="rId27"/>
    <p:sldId id="946" r:id="rId28"/>
    <p:sldId id="947" r:id="rId29"/>
    <p:sldId id="948" r:id="rId30"/>
    <p:sldId id="949" r:id="rId31"/>
    <p:sldId id="950" r:id="rId32"/>
    <p:sldId id="1279" r:id="rId33"/>
    <p:sldId id="951" r:id="rId34"/>
    <p:sldId id="1272" r:id="rId35"/>
    <p:sldId id="1280" r:id="rId36"/>
    <p:sldId id="1281" r:id="rId37"/>
    <p:sldId id="1282" r:id="rId38"/>
    <p:sldId id="1283" r:id="rId39"/>
    <p:sldId id="953" r:id="rId40"/>
    <p:sldId id="954" r:id="rId41"/>
    <p:sldId id="1285" r:id="rId42"/>
    <p:sldId id="1286" r:id="rId43"/>
    <p:sldId id="1287" r:id="rId44"/>
    <p:sldId id="1303" r:id="rId45"/>
    <p:sldId id="1304" r:id="rId46"/>
    <p:sldId id="1305" r:id="rId47"/>
    <p:sldId id="1307" r:id="rId48"/>
    <p:sldId id="1306" r:id="rId49"/>
    <p:sldId id="955" r:id="rId50"/>
    <p:sldId id="956" r:id="rId51"/>
    <p:sldId id="957" r:id="rId52"/>
    <p:sldId id="958" r:id="rId53"/>
    <p:sldId id="959" r:id="rId54"/>
    <p:sldId id="960" r:id="rId55"/>
    <p:sldId id="961" r:id="rId56"/>
    <p:sldId id="962" r:id="rId57"/>
    <p:sldId id="963" r:id="rId58"/>
    <p:sldId id="964" r:id="rId59"/>
    <p:sldId id="965" r:id="rId60"/>
    <p:sldId id="966" r:id="rId61"/>
    <p:sldId id="1288" r:id="rId62"/>
    <p:sldId id="1289" r:id="rId63"/>
    <p:sldId id="1290" r:id="rId64"/>
    <p:sldId id="1291" r:id="rId65"/>
    <p:sldId id="1292" r:id="rId66"/>
    <p:sldId id="1293" r:id="rId67"/>
    <p:sldId id="967" r:id="rId68"/>
    <p:sldId id="969" r:id="rId69"/>
    <p:sldId id="970" r:id="rId70"/>
    <p:sldId id="971" r:id="rId71"/>
    <p:sldId id="973" r:id="rId72"/>
    <p:sldId id="974" r:id="rId73"/>
    <p:sldId id="975" r:id="rId74"/>
    <p:sldId id="977" r:id="rId75"/>
    <p:sldId id="978" r:id="rId76"/>
    <p:sldId id="979" r:id="rId77"/>
    <p:sldId id="980" r:id="rId78"/>
    <p:sldId id="981" r:id="rId79"/>
    <p:sldId id="983" r:id="rId80"/>
    <p:sldId id="1296" r:id="rId81"/>
    <p:sldId id="1297" r:id="rId82"/>
    <p:sldId id="1298" r:id="rId83"/>
    <p:sldId id="982" r:id="rId84"/>
    <p:sldId id="984" r:id="rId85"/>
    <p:sldId id="985" r:id="rId86"/>
    <p:sldId id="988" r:id="rId87"/>
    <p:sldId id="1299" r:id="rId88"/>
    <p:sldId id="990" r:id="rId89"/>
    <p:sldId id="991" r:id="rId90"/>
    <p:sldId id="992" r:id="rId91"/>
    <p:sldId id="993" r:id="rId92"/>
    <p:sldId id="994" r:id="rId93"/>
    <p:sldId id="995" r:id="rId94"/>
    <p:sldId id="996" r:id="rId95"/>
    <p:sldId id="997" r:id="rId96"/>
    <p:sldId id="998" r:id="rId97"/>
    <p:sldId id="999" r:id="rId98"/>
    <p:sldId id="1000" r:id="rId99"/>
    <p:sldId id="1001" r:id="rId100"/>
    <p:sldId id="1002" r:id="rId101"/>
    <p:sldId id="1003" r:id="rId102"/>
    <p:sldId id="1004" r:id="rId103"/>
    <p:sldId id="1005" r:id="rId104"/>
    <p:sldId id="1006" r:id="rId105"/>
    <p:sldId id="1007" r:id="rId106"/>
    <p:sldId id="1008" r:id="rId107"/>
    <p:sldId id="1300" r:id="rId108"/>
    <p:sldId id="1301" r:id="rId109"/>
    <p:sldId id="1302" r:id="rId110"/>
    <p:sldId id="1009" r:id="rId111"/>
    <p:sldId id="1010" r:id="rId112"/>
    <p:sldId id="1011" r:id="rId113"/>
    <p:sldId id="1012" r:id="rId114"/>
    <p:sldId id="1013" r:id="rId115"/>
    <p:sldId id="1015" r:id="rId116"/>
    <p:sldId id="1016" r:id="rId117"/>
    <p:sldId id="1018" r:id="rId118"/>
    <p:sldId id="1019" r:id="rId119"/>
    <p:sldId id="691" r:id="rId120"/>
    <p:sldId id="692" r:id="rId121"/>
    <p:sldId id="693" r:id="rId122"/>
    <p:sldId id="694" r:id="rId123"/>
    <p:sldId id="696" r:id="rId124"/>
    <p:sldId id="697" r:id="rId125"/>
    <p:sldId id="700" r:id="rId126"/>
    <p:sldId id="701" r:id="rId127"/>
    <p:sldId id="703" r:id="rId128"/>
    <p:sldId id="1309" r:id="rId129"/>
    <p:sldId id="1310" r:id="rId130"/>
    <p:sldId id="706" r:id="rId131"/>
    <p:sldId id="1313" r:id="rId132"/>
    <p:sldId id="1311" r:id="rId133"/>
    <p:sldId id="710" r:id="rId134"/>
    <p:sldId id="711" r:id="rId135"/>
    <p:sldId id="712" r:id="rId136"/>
    <p:sldId id="713" r:id="rId137"/>
    <p:sldId id="714" r:id="rId138"/>
    <p:sldId id="715" r:id="rId139"/>
    <p:sldId id="716" r:id="rId140"/>
    <p:sldId id="717" r:id="rId141"/>
    <p:sldId id="718" r:id="rId142"/>
    <p:sldId id="719" r:id="rId143"/>
    <p:sldId id="720" r:id="rId144"/>
    <p:sldId id="721" r:id="rId145"/>
    <p:sldId id="1314" r:id="rId146"/>
    <p:sldId id="722" r:id="rId147"/>
    <p:sldId id="723" r:id="rId148"/>
    <p:sldId id="724" r:id="rId149"/>
    <p:sldId id="725" r:id="rId150"/>
    <p:sldId id="726" r:id="rId151"/>
    <p:sldId id="727" r:id="rId152"/>
    <p:sldId id="728" r:id="rId153"/>
    <p:sldId id="729" r:id="rId154"/>
    <p:sldId id="730" r:id="rId155"/>
    <p:sldId id="731" r:id="rId156"/>
    <p:sldId id="732" r:id="rId157"/>
    <p:sldId id="733" r:id="rId158"/>
    <p:sldId id="734" r:id="rId159"/>
    <p:sldId id="735" r:id="rId160"/>
    <p:sldId id="736" r:id="rId161"/>
    <p:sldId id="737" r:id="rId162"/>
    <p:sldId id="738" r:id="rId163"/>
    <p:sldId id="1315" r:id="rId164"/>
    <p:sldId id="1316" r:id="rId165"/>
    <p:sldId id="1317" r:id="rId166"/>
    <p:sldId id="1325" r:id="rId167"/>
    <p:sldId id="740" r:id="rId168"/>
    <p:sldId id="1324" r:id="rId169"/>
    <p:sldId id="741" r:id="rId170"/>
    <p:sldId id="743" r:id="rId171"/>
    <p:sldId id="1323" r:id="rId172"/>
    <p:sldId id="1321" r:id="rId173"/>
    <p:sldId id="1322" r:id="rId174"/>
    <p:sldId id="744" r:id="rId175"/>
    <p:sldId id="745" r:id="rId176"/>
    <p:sldId id="1326" r:id="rId177"/>
    <p:sldId id="1327" r:id="rId178"/>
    <p:sldId id="1330" r:id="rId179"/>
    <p:sldId id="746" r:id="rId180"/>
    <p:sldId id="747" r:id="rId181"/>
    <p:sldId id="748" r:id="rId182"/>
    <p:sldId id="749" r:id="rId183"/>
    <p:sldId id="750" r:id="rId184"/>
    <p:sldId id="1860" r:id="rId185"/>
    <p:sldId id="1861" r:id="rId186"/>
    <p:sldId id="1882" r:id="rId187"/>
    <p:sldId id="1883" r:id="rId188"/>
    <p:sldId id="1884" r:id="rId189"/>
    <p:sldId id="1885" r:id="rId190"/>
    <p:sldId id="1886" r:id="rId191"/>
    <p:sldId id="1887" r:id="rId192"/>
    <p:sldId id="1862" r:id="rId193"/>
    <p:sldId id="1318" r:id="rId194"/>
    <p:sldId id="752" r:id="rId195"/>
    <p:sldId id="757" r:id="rId196"/>
    <p:sldId id="1320" r:id="rId197"/>
    <p:sldId id="758" r:id="rId198"/>
    <p:sldId id="760" r:id="rId199"/>
    <p:sldId id="761" r:id="rId200"/>
    <p:sldId id="1328" r:id="rId201"/>
    <p:sldId id="1329" r:id="rId202"/>
    <p:sldId id="766" r:id="rId203"/>
    <p:sldId id="767" r:id="rId204"/>
    <p:sldId id="1622" r:id="rId205"/>
    <p:sldId id="768" r:id="rId206"/>
    <p:sldId id="1332" r:id="rId207"/>
    <p:sldId id="1333" r:id="rId208"/>
    <p:sldId id="1872" r:id="rId209"/>
    <p:sldId id="1888" r:id="rId210"/>
    <p:sldId id="1889" r:id="rId211"/>
    <p:sldId id="1890" r:id="rId212"/>
    <p:sldId id="1891" r:id="rId213"/>
    <p:sldId id="1892" r:id="rId214"/>
    <p:sldId id="1893" r:id="rId215"/>
    <p:sldId id="1894" r:id="rId216"/>
    <p:sldId id="1623" r:id="rId217"/>
    <p:sldId id="772" r:id="rId218"/>
    <p:sldId id="773" r:id="rId219"/>
    <p:sldId id="774" r:id="rId220"/>
    <p:sldId id="775" r:id="rId221"/>
    <p:sldId id="776" r:id="rId222"/>
    <p:sldId id="777" r:id="rId223"/>
    <p:sldId id="1774" r:id="rId224"/>
    <p:sldId id="1775" r:id="rId225"/>
    <p:sldId id="1776" r:id="rId226"/>
    <p:sldId id="1895" r:id="rId227"/>
    <p:sldId id="781" r:id="rId228"/>
    <p:sldId id="1625" r:id="rId229"/>
    <p:sldId id="1896" r:id="rId230"/>
    <p:sldId id="1875" r:id="rId231"/>
    <p:sldId id="783" r:id="rId232"/>
    <p:sldId id="784" r:id="rId233"/>
    <p:sldId id="786" r:id="rId234"/>
    <p:sldId id="787" r:id="rId235"/>
    <p:sldId id="1897" r:id="rId236"/>
    <p:sldId id="789" r:id="rId237"/>
    <p:sldId id="790" r:id="rId238"/>
    <p:sldId id="793" r:id="rId239"/>
    <p:sldId id="794" r:id="rId240"/>
    <p:sldId id="1877" r:id="rId241"/>
    <p:sldId id="1878" r:id="rId242"/>
    <p:sldId id="1879" r:id="rId243"/>
    <p:sldId id="1881" r:id="rId244"/>
    <p:sldId id="1898" r:id="rId245"/>
    <p:sldId id="1778" r:id="rId246"/>
    <p:sldId id="1788" r:id="rId247"/>
    <p:sldId id="796" r:id="rId248"/>
    <p:sldId id="797" r:id="rId249"/>
    <p:sldId id="800" r:id="rId250"/>
    <p:sldId id="801" r:id="rId251"/>
    <p:sldId id="802" r:id="rId252"/>
    <p:sldId id="803" r:id="rId253"/>
    <p:sldId id="804" r:id="rId254"/>
    <p:sldId id="805" r:id="rId255"/>
    <p:sldId id="1796" r:id="rId256"/>
    <p:sldId id="811" r:id="rId257"/>
    <p:sldId id="812" r:id="rId258"/>
    <p:sldId id="815" r:id="rId259"/>
    <p:sldId id="817" r:id="rId260"/>
    <p:sldId id="819" r:id="rId261"/>
    <p:sldId id="823" r:id="rId262"/>
    <p:sldId id="1797" r:id="rId263"/>
    <p:sldId id="1798" r:id="rId264"/>
    <p:sldId id="1799" r:id="rId265"/>
    <p:sldId id="824" r:id="rId266"/>
    <p:sldId id="825" r:id="rId267"/>
    <p:sldId id="828" r:id="rId268"/>
    <p:sldId id="829" r:id="rId269"/>
    <p:sldId id="830" r:id="rId270"/>
    <p:sldId id="831" r:id="rId271"/>
    <p:sldId id="832" r:id="rId272"/>
    <p:sldId id="833" r:id="rId273"/>
    <p:sldId id="834" r:id="rId274"/>
    <p:sldId id="835" r:id="rId275"/>
    <p:sldId id="836" r:id="rId276"/>
    <p:sldId id="837" r:id="rId277"/>
    <p:sldId id="838" r:id="rId278"/>
    <p:sldId id="839" r:id="rId279"/>
    <p:sldId id="841" r:id="rId280"/>
    <p:sldId id="843" r:id="rId281"/>
    <p:sldId id="844" r:id="rId282"/>
    <p:sldId id="845" r:id="rId283"/>
    <p:sldId id="846" r:id="rId284"/>
    <p:sldId id="849" r:id="rId285"/>
    <p:sldId id="850" r:id="rId286"/>
    <p:sldId id="851" r:id="rId287"/>
    <p:sldId id="852" r:id="rId288"/>
    <p:sldId id="853" r:id="rId289"/>
    <p:sldId id="854" r:id="rId290"/>
    <p:sldId id="856" r:id="rId291"/>
    <p:sldId id="857" r:id="rId292"/>
    <p:sldId id="859" r:id="rId293"/>
    <p:sldId id="860" r:id="rId294"/>
    <p:sldId id="861" r:id="rId295"/>
    <p:sldId id="1800" r:id="rId296"/>
    <p:sldId id="1845" r:id="rId297"/>
    <p:sldId id="1846" r:id="rId298"/>
    <p:sldId id="1847" r:id="rId299"/>
    <p:sldId id="1848" r:id="rId300"/>
    <p:sldId id="1899" r:id="rId301"/>
    <p:sldId id="1900" r:id="rId302"/>
    <p:sldId id="1903" r:id="rId303"/>
    <p:sldId id="1854" r:id="rId304"/>
    <p:sldId id="1855" r:id="rId305"/>
    <p:sldId id="1910" r:id="rId306"/>
    <p:sldId id="1856" r:id="rId307"/>
    <p:sldId id="1911" r:id="rId308"/>
    <p:sldId id="1906" r:id="rId309"/>
    <p:sldId id="1907" r:id="rId310"/>
    <p:sldId id="1908" r:id="rId311"/>
    <p:sldId id="1909" r:id="rId312"/>
    <p:sldId id="888" r:id="rId313"/>
    <p:sldId id="1835" r:id="rId314"/>
    <p:sldId id="1836" r:id="rId315"/>
    <p:sldId id="1837" r:id="rId316"/>
    <p:sldId id="1838" r:id="rId317"/>
    <p:sldId id="1839" r:id="rId318"/>
    <p:sldId id="1841" r:id="rId319"/>
    <p:sldId id="1842" r:id="rId320"/>
    <p:sldId id="1843" r:id="rId321"/>
    <p:sldId id="1844" r:id="rId322"/>
    <p:sldId id="900" r:id="rId323"/>
    <p:sldId id="901" r:id="rId324"/>
    <p:sldId id="902" r:id="rId325"/>
    <p:sldId id="903" r:id="rId326"/>
    <p:sldId id="904" r:id="rId327"/>
    <p:sldId id="905" r:id="rId328"/>
    <p:sldId id="906" r:id="rId329"/>
    <p:sldId id="907" r:id="rId330"/>
    <p:sldId id="1859" r:id="rId331"/>
    <p:sldId id="1858" r:id="rId332"/>
    <p:sldId id="908" r:id="rId333"/>
    <p:sldId id="909" r:id="rId334"/>
    <p:sldId id="910" r:id="rId335"/>
    <p:sldId id="911" r:id="rId336"/>
    <p:sldId id="912" r:id="rId337"/>
    <p:sldId id="913" r:id="rId338"/>
    <p:sldId id="914" r:id="rId339"/>
    <p:sldId id="915" r:id="rId340"/>
    <p:sldId id="916" r:id="rId341"/>
    <p:sldId id="917" r:id="rId342"/>
    <p:sldId id="918" r:id="rId343"/>
    <p:sldId id="919" r:id="rId344"/>
    <p:sldId id="920" r:id="rId345"/>
    <p:sldId id="921" r:id="rId346"/>
    <p:sldId id="922" r:id="rId347"/>
    <p:sldId id="923" r:id="rId348"/>
    <p:sldId id="924" r:id="rId349"/>
    <p:sldId id="925" r:id="rId350"/>
    <p:sldId id="926" r:id="rId351"/>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99"/>
    <a:srgbClr val="6699FF"/>
    <a:srgbClr val="FFFF66"/>
    <a:srgbClr val="0000FF"/>
    <a:srgbClr val="000066"/>
    <a:srgbClr val="FF66FF"/>
    <a:srgbClr val="33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1" autoAdjust="0"/>
    <p:restoredTop sz="70711" autoAdjust="0"/>
  </p:normalViewPr>
  <p:slideViewPr>
    <p:cSldViewPr>
      <p:cViewPr varScale="1">
        <p:scale>
          <a:sx n="61" d="100"/>
          <a:sy n="61" d="100"/>
        </p:scale>
        <p:origin x="-1718" y="-67"/>
      </p:cViewPr>
      <p:guideLst>
        <p:guide orient="horz" pos="2243"/>
        <p:guide pos="3167"/>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3040"/>
        <p:guide pos="2241"/>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345" Type="http://schemas.openxmlformats.org/officeDocument/2006/relationships/slide" Target="slides/slide343.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356"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tableStyles" Target="tableStyle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339" Type="http://schemas.openxmlformats.org/officeDocument/2006/relationships/slide" Target="slides/slide337.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334" Type="http://schemas.openxmlformats.org/officeDocument/2006/relationships/slide" Target="slides/slide332.xml"/><Relationship Id="rId350" Type="http://schemas.openxmlformats.org/officeDocument/2006/relationships/slide" Target="slides/slide348.xml"/><Relationship Id="rId35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handoutMaster" Target="handoutMasters/handoutMaster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presProps" Target="presProps.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emf"/><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en-US" altLang="zh-CN" smtClean="0"/>
              <a:t>5656</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chinabyte.com/key/2905/87905.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whatip.com/"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touch.whatsmyip.org/" TargetMode="External"/><Relationship Id="rId4" Type="http://schemas.openxmlformats.org/officeDocument/2006/relationships/hyperlink" Target="http://cmyip.co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xfrm>
            <a:off x="987425" y="696913"/>
            <a:ext cx="5035550" cy="3486150"/>
          </a:xfrm>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8E087D-46D2-46FF-B1E6-D3609F2CF256}" type="slidenum">
              <a:rPr lang="en-US" altLang="zh-CN"/>
              <a:pPr/>
              <a:t>13</a:t>
            </a:fld>
            <a:endParaRPr lang="en-US" altLang="zh-CN"/>
          </a:p>
        </p:txBody>
      </p:sp>
      <p:sp>
        <p:nvSpPr>
          <p:cNvPr id="968706" name="Rectangle 2"/>
          <p:cNvSpPr>
            <a:spLocks noGrp="1" noRot="1" noChangeAspect="1" noChangeArrowheads="1" noTextEdit="1"/>
          </p:cNvSpPr>
          <p:nvPr>
            <p:ph type="sldImg"/>
          </p:nvPr>
        </p:nvSpPr>
        <p:spPr>
          <a:xfrm>
            <a:off x="987425" y="696913"/>
            <a:ext cx="5035550" cy="3486150"/>
          </a:xfrm>
        </p:spPr>
      </p:sp>
      <p:sp>
        <p:nvSpPr>
          <p:cNvPr id="968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r>
              <a:rPr lang="zh-CN" altLang="en-US" sz="1200" dirty="0" smtClean="0"/>
              <a:t>有</a:t>
            </a:r>
            <a:r>
              <a:rPr lang="zh-CN" altLang="en-US" sz="1200" dirty="0" smtClean="0">
                <a:solidFill>
                  <a:srgbClr val="FF0000"/>
                </a:solidFill>
              </a:rPr>
              <a:t>固定长度子网</a:t>
            </a:r>
            <a:r>
              <a:rPr lang="zh-CN" altLang="en-US" sz="1200" dirty="0" smtClean="0"/>
              <a:t>和</a:t>
            </a:r>
            <a:r>
              <a:rPr lang="zh-CN" altLang="en-US" sz="1200" dirty="0" smtClean="0">
                <a:solidFill>
                  <a:srgbClr val="FF0000"/>
                </a:solidFill>
              </a:rPr>
              <a:t>变长子网</a:t>
            </a:r>
            <a:r>
              <a:rPr lang="zh-CN" altLang="en-US" sz="1200" dirty="0" smtClean="0"/>
              <a:t>两种子网划分方法。</a:t>
            </a:r>
            <a:endParaRPr lang="en-US" altLang="zh-CN" sz="1200" dirty="0" smtClean="0"/>
          </a:p>
          <a:p>
            <a:r>
              <a:rPr lang="zh-CN" altLang="zh-CN" sz="1200" dirty="0" smtClean="0">
                <a:solidFill>
                  <a:srgbClr val="0000FF"/>
                </a:solidFill>
              </a:rPr>
              <a:t>在采用固定长度子网时，所划分的所有子网的子网掩码都是相同的</a:t>
            </a:r>
            <a:r>
              <a:rPr lang="zh-CN" altLang="en-US" sz="1200" dirty="0" smtClean="0">
                <a:solidFill>
                  <a:srgbClr val="0000FF"/>
                </a:solidFill>
              </a:rPr>
              <a:t>。</a:t>
            </a:r>
            <a:endParaRPr lang="en-US" altLang="zh-CN" sz="1200" dirty="0" smtClean="0">
              <a:solidFill>
                <a:srgbClr val="0000FF"/>
              </a:solidFill>
            </a:endParaRPr>
          </a:p>
          <a:p>
            <a:r>
              <a:rPr lang="zh-CN" altLang="zh-CN" sz="1200" dirty="0" smtClean="0">
                <a:solidFill>
                  <a:srgbClr val="FF0000"/>
                </a:solidFill>
              </a:rPr>
              <a:t>划分子网增加了灵活性，但却减少了能够连接在网络上的主机总数。</a:t>
            </a:r>
            <a:endParaRPr lang="en-US" altLang="zh-CN" sz="1200" dirty="0" smtClean="0">
              <a:solidFill>
                <a:srgbClr val="FF00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zh-CN" sz="1200" dirty="0" smtClean="0"/>
              <a:t>虽然根据已成为互联网标准协议的</a:t>
            </a:r>
            <a:r>
              <a:rPr lang="en-US" altLang="zh-CN" sz="1200" dirty="0" smtClean="0"/>
              <a:t>RFC 950</a:t>
            </a:r>
            <a:r>
              <a:rPr lang="zh-CN" altLang="zh-CN" sz="1200" dirty="0" smtClean="0"/>
              <a:t>文档，子网号不能为</a:t>
            </a:r>
            <a:r>
              <a:rPr lang="zh-CN" altLang="zh-CN" sz="1200" dirty="0" smtClean="0">
                <a:solidFill>
                  <a:srgbClr val="FF0000"/>
                </a:solidFill>
              </a:rPr>
              <a:t>全</a:t>
            </a:r>
            <a:r>
              <a:rPr lang="en-US" altLang="zh-CN" sz="1200" dirty="0" smtClean="0">
                <a:solidFill>
                  <a:srgbClr val="FF0000"/>
                </a:solidFill>
              </a:rPr>
              <a:t>1</a:t>
            </a:r>
            <a:r>
              <a:rPr lang="zh-CN" altLang="zh-CN" sz="1200" dirty="0" smtClean="0"/>
              <a:t>或</a:t>
            </a:r>
            <a:r>
              <a:rPr lang="zh-CN" altLang="zh-CN" sz="1200" dirty="0" smtClean="0">
                <a:solidFill>
                  <a:srgbClr val="FF0000"/>
                </a:solidFill>
              </a:rPr>
              <a:t>全</a:t>
            </a:r>
            <a:r>
              <a:rPr lang="en-US" altLang="zh-CN" sz="1200" dirty="0" smtClean="0">
                <a:solidFill>
                  <a:srgbClr val="FF0000"/>
                </a:solidFill>
              </a:rPr>
              <a:t>0</a:t>
            </a:r>
            <a:r>
              <a:rPr lang="zh-CN" altLang="zh-CN" sz="1200" dirty="0" smtClean="0">
                <a:solidFill>
                  <a:srgbClr val="FF0000"/>
                </a:solidFill>
              </a:rPr>
              <a:t>，</a:t>
            </a:r>
            <a:r>
              <a:rPr lang="zh-CN" altLang="zh-CN" sz="1200" dirty="0" smtClean="0"/>
              <a:t>但随着无分类域间路由选择</a:t>
            </a:r>
            <a:r>
              <a:rPr lang="en-US" altLang="zh-CN" sz="1200" dirty="0" smtClean="0"/>
              <a:t>CIDR</a:t>
            </a:r>
            <a:r>
              <a:rPr lang="zh-CN" altLang="zh-CN" sz="1200" dirty="0" smtClean="0"/>
              <a:t>的广泛使用</a:t>
            </a:r>
            <a:r>
              <a:rPr lang="zh-CN" altLang="en-US" sz="1200" dirty="0" smtClean="0"/>
              <a:t>，</a:t>
            </a:r>
            <a:r>
              <a:rPr lang="zh-CN" altLang="zh-CN" sz="1200" dirty="0" smtClean="0"/>
              <a:t>现在全</a:t>
            </a:r>
            <a:r>
              <a:rPr lang="en-US" altLang="zh-CN" sz="1200" dirty="0" smtClean="0"/>
              <a:t>1</a:t>
            </a:r>
            <a:r>
              <a:rPr lang="zh-CN" altLang="zh-CN" sz="1200" dirty="0" smtClean="0"/>
              <a:t>和全</a:t>
            </a:r>
            <a:r>
              <a:rPr lang="en-US" altLang="zh-CN" sz="1200" dirty="0" smtClean="0"/>
              <a:t>0</a:t>
            </a:r>
            <a:r>
              <a:rPr lang="zh-CN" altLang="zh-CN" sz="1200" dirty="0" smtClean="0"/>
              <a:t>的子网号也可以使用了，但一定要谨慎使用，</a:t>
            </a:r>
            <a:r>
              <a:rPr lang="zh-CN" altLang="en-US" sz="1200" dirty="0" smtClean="0"/>
              <a:t>确认</a:t>
            </a:r>
            <a:r>
              <a:rPr lang="zh-CN" altLang="zh-CN" sz="1200" dirty="0" smtClean="0"/>
              <a:t>你的路由器所用的路由选择软件是否支持全</a:t>
            </a:r>
            <a:r>
              <a:rPr lang="en-US" altLang="zh-CN" sz="1200" dirty="0" smtClean="0"/>
              <a:t>0</a:t>
            </a:r>
            <a:r>
              <a:rPr lang="zh-CN" altLang="zh-CN" sz="1200" dirty="0" smtClean="0"/>
              <a:t>或全</a:t>
            </a:r>
            <a:r>
              <a:rPr lang="en-US" altLang="zh-CN" sz="1200" dirty="0" smtClean="0"/>
              <a:t>1</a:t>
            </a:r>
            <a:r>
              <a:rPr lang="zh-CN" altLang="zh-CN" sz="1200" dirty="0" smtClean="0"/>
              <a:t>的子网号这种较新的用法。</a:t>
            </a:r>
            <a:endParaRPr lang="en-US" altLang="zh-CN" sz="1200" dirty="0" smtClean="0"/>
          </a:p>
          <a:p>
            <a:endParaRPr lang="zh-CN" altLang="en-US" b="1"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130</a:t>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B20834-3848-4F8E-8419-A6C587AB80D2}" type="slidenum">
              <a:rPr lang="en-US" altLang="zh-CN"/>
              <a:pPr/>
              <a:t>131</a:t>
            </a:fld>
            <a:endParaRPr lang="en-US" altLang="zh-CN"/>
          </a:p>
        </p:txBody>
      </p:sp>
      <p:sp>
        <p:nvSpPr>
          <p:cNvPr id="986114" name="Rectangle 2"/>
          <p:cNvSpPr>
            <a:spLocks noGrp="1" noRot="1" noChangeAspect="1" noChangeArrowheads="1" noTextEdit="1"/>
          </p:cNvSpPr>
          <p:nvPr>
            <p:ph type="sldImg"/>
          </p:nvPr>
        </p:nvSpPr>
        <p:spPr>
          <a:xfrm>
            <a:off x="987425" y="696913"/>
            <a:ext cx="5035550" cy="3486150"/>
          </a:xfrm>
        </p:spPr>
      </p:sp>
      <p:sp>
        <p:nvSpPr>
          <p:cNvPr id="986115"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solidFill>
                  <a:srgbClr val="FF0000"/>
                </a:solidFill>
              </a:rPr>
              <a:t>子网掩码是一个网络或一个子网的重要属性。</a:t>
            </a:r>
          </a:p>
          <a:p>
            <a:endParaRPr lang="zh-CN" altLang="zh-CN"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45DA563-7BCC-45AA-836E-1F17A0F0432B}" type="slidenum">
              <a:rPr lang="en-US" altLang="zh-CN"/>
              <a:pPr/>
              <a:t>132</a:t>
            </a:fld>
            <a:endParaRPr lang="en-US" altLang="zh-CN"/>
          </a:p>
        </p:txBody>
      </p:sp>
      <p:sp>
        <p:nvSpPr>
          <p:cNvPr id="778242" name="Rectangle 2"/>
          <p:cNvSpPr>
            <a:spLocks noGrp="1" noRot="1" noChangeAspect="1" noChangeArrowheads="1" noTextEdit="1"/>
          </p:cNvSpPr>
          <p:nvPr>
            <p:ph type="sldImg"/>
          </p:nvPr>
        </p:nvSpPr>
        <p:spPr>
          <a:xfrm>
            <a:off x="987425" y="696913"/>
            <a:ext cx="5035550" cy="3486150"/>
          </a:xfrm>
        </p:spPr>
      </p:sp>
      <p:sp>
        <p:nvSpPr>
          <p:cNvPr id="778243" name="Rectangle 3"/>
          <p:cNvSpPr>
            <a:spLocks noGrp="1" noChangeArrowheads="1"/>
          </p:cNvSpPr>
          <p:nvPr>
            <p:ph type="body" idx="1"/>
          </p:nvPr>
        </p:nvSpPr>
        <p:spPr/>
        <p:txBody>
          <a:bodyPr/>
          <a:lstStyle/>
          <a:p>
            <a:r>
              <a:rPr lang="zh-CN" altLang="en-US" dirty="0" smtClean="0"/>
              <a:t>在划分子网的情况下，从 </a:t>
            </a:r>
            <a:r>
              <a:rPr lang="en-US" altLang="zh-CN" dirty="0" smtClean="0"/>
              <a:t>IP </a:t>
            </a:r>
            <a:r>
              <a:rPr lang="zh-CN" altLang="en-US" dirty="0" smtClean="0"/>
              <a:t>地址却不能唯一地得出网络地址来，还需考虑网络所采用的子网掩码</a:t>
            </a:r>
            <a:endParaRPr lang="en-US" altLang="zh-CN" dirty="0" smtClean="0"/>
          </a:p>
          <a:p>
            <a:r>
              <a:rPr lang="zh-CN" altLang="en-US" dirty="0" smtClean="0"/>
              <a:t>但</a:t>
            </a:r>
            <a:r>
              <a:rPr lang="zh-CN" altLang="en-US" dirty="0" smtClean="0">
                <a:solidFill>
                  <a:srgbClr val="FF0000"/>
                </a:solidFill>
              </a:rPr>
              <a:t>数据报的首部并没有提供子网掩码的信息。</a:t>
            </a:r>
          </a:p>
          <a:p>
            <a:r>
              <a:rPr lang="zh-CN" altLang="en-US" dirty="0" smtClean="0"/>
              <a:t>因此分组转发的算法也必须做相应的改动。 </a:t>
            </a: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在不划分子网的两级 </a:t>
            </a:r>
            <a:r>
              <a:rPr lang="en-US" altLang="zh-CN" dirty="0" smtClean="0"/>
              <a:t>IP </a:t>
            </a:r>
            <a:r>
              <a:rPr lang="zh-CN" altLang="en-US" dirty="0" smtClean="0"/>
              <a:t>地址下，从 </a:t>
            </a:r>
            <a:r>
              <a:rPr lang="en-US" altLang="zh-CN" dirty="0" smtClean="0"/>
              <a:t>IP </a:t>
            </a:r>
            <a:r>
              <a:rPr lang="zh-CN" altLang="en-US" dirty="0" smtClean="0"/>
              <a:t>地址得出网络地址是个很简单的事。</a:t>
            </a:r>
          </a:p>
          <a:p>
            <a:endParaRPr lang="zh-CN" altLang="zh-CN"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5419D8-D2B6-4A88-8BF5-2DF25608E40D}" type="slidenum">
              <a:rPr lang="en-US" altLang="zh-CN"/>
              <a:pPr/>
              <a:t>133</a:t>
            </a:fld>
            <a:endParaRPr lang="en-US" altLang="zh-CN"/>
          </a:p>
        </p:txBody>
      </p:sp>
      <p:sp>
        <p:nvSpPr>
          <p:cNvPr id="772098" name="Rectangle 2"/>
          <p:cNvSpPr>
            <a:spLocks noGrp="1" noRot="1" noChangeAspect="1" noChangeArrowheads="1" noTextEdit="1"/>
          </p:cNvSpPr>
          <p:nvPr>
            <p:ph type="sldImg"/>
          </p:nvPr>
        </p:nvSpPr>
        <p:spPr>
          <a:xfrm>
            <a:off x="987425" y="696913"/>
            <a:ext cx="5035550" cy="3486150"/>
          </a:xfrm>
        </p:spPr>
      </p:sp>
      <p:sp>
        <p:nvSpPr>
          <p:cNvPr id="772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BDB1FC-2CC0-42A1-9839-54B2BEF7FA7D}" type="slidenum">
              <a:rPr lang="en-US" altLang="zh-CN"/>
              <a:pPr/>
              <a:t>134</a:t>
            </a:fld>
            <a:endParaRPr lang="en-US" altLang="zh-CN"/>
          </a:p>
        </p:txBody>
      </p:sp>
      <p:sp>
        <p:nvSpPr>
          <p:cNvPr id="773122" name="Rectangle 2"/>
          <p:cNvSpPr>
            <a:spLocks noGrp="1" noRot="1" noChangeAspect="1" noChangeArrowheads="1" noTextEdit="1"/>
          </p:cNvSpPr>
          <p:nvPr>
            <p:ph type="sldImg"/>
          </p:nvPr>
        </p:nvSpPr>
        <p:spPr>
          <a:xfrm>
            <a:off x="987425" y="696913"/>
            <a:ext cx="5035550" cy="3486150"/>
          </a:xfrm>
        </p:spPr>
      </p:sp>
      <p:sp>
        <p:nvSpPr>
          <p:cNvPr id="773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4DD7AD-C503-482D-94AB-BF357A19B82B}" type="slidenum">
              <a:rPr lang="en-US" altLang="zh-CN"/>
              <a:pPr/>
              <a:t>135</a:t>
            </a:fld>
            <a:endParaRPr lang="en-US" altLang="zh-CN"/>
          </a:p>
        </p:txBody>
      </p:sp>
      <p:sp>
        <p:nvSpPr>
          <p:cNvPr id="774146" name="Rectangle 2"/>
          <p:cNvSpPr>
            <a:spLocks noGrp="1" noRot="1" noChangeAspect="1" noChangeArrowheads="1" noTextEdit="1"/>
          </p:cNvSpPr>
          <p:nvPr>
            <p:ph type="sldImg"/>
          </p:nvPr>
        </p:nvSpPr>
        <p:spPr>
          <a:xfrm>
            <a:off x="987425" y="696913"/>
            <a:ext cx="5035550" cy="3486150"/>
          </a:xfrm>
        </p:spPr>
      </p:sp>
      <p:sp>
        <p:nvSpPr>
          <p:cNvPr id="774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EE7307-1D2A-4E7A-861F-21775D152D75}" type="slidenum">
              <a:rPr lang="en-US" altLang="zh-CN"/>
              <a:pPr/>
              <a:t>136</a:t>
            </a:fld>
            <a:endParaRPr lang="en-US" altLang="zh-CN"/>
          </a:p>
        </p:txBody>
      </p:sp>
      <p:sp>
        <p:nvSpPr>
          <p:cNvPr id="775170" name="Rectangle 2"/>
          <p:cNvSpPr>
            <a:spLocks noGrp="1" noRot="1" noChangeAspect="1" noChangeArrowheads="1" noTextEdit="1"/>
          </p:cNvSpPr>
          <p:nvPr>
            <p:ph type="sldImg"/>
          </p:nvPr>
        </p:nvSpPr>
        <p:spPr>
          <a:xfrm>
            <a:off x="987425" y="696913"/>
            <a:ext cx="5035550" cy="3486150"/>
          </a:xfrm>
        </p:spPr>
      </p:sp>
      <p:sp>
        <p:nvSpPr>
          <p:cNvPr id="775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pPr/>
              <a:t>137</a:t>
            </a:fld>
            <a:endParaRPr lang="en-US" altLang="zh-CN"/>
          </a:p>
        </p:txBody>
      </p:sp>
      <p:sp>
        <p:nvSpPr>
          <p:cNvPr id="776194" name="Rectangle 2"/>
          <p:cNvSpPr>
            <a:spLocks noGrp="1" noRot="1" noChangeAspect="1" noChangeArrowheads="1" noTextEdit="1"/>
          </p:cNvSpPr>
          <p:nvPr>
            <p:ph type="sldImg"/>
          </p:nvPr>
        </p:nvSpPr>
        <p:spPr>
          <a:xfrm>
            <a:off x="987425" y="696913"/>
            <a:ext cx="5035550" cy="3486150"/>
          </a:xfrm>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pPr/>
              <a:t>138</a:t>
            </a:fld>
            <a:endParaRPr lang="en-US" altLang="zh-CN"/>
          </a:p>
        </p:txBody>
      </p:sp>
      <p:sp>
        <p:nvSpPr>
          <p:cNvPr id="776194" name="Rectangle 2"/>
          <p:cNvSpPr>
            <a:spLocks noGrp="1" noRot="1" noChangeAspect="1" noChangeArrowheads="1" noTextEdit="1"/>
          </p:cNvSpPr>
          <p:nvPr>
            <p:ph type="sldImg"/>
          </p:nvPr>
        </p:nvSpPr>
        <p:spPr>
          <a:xfrm>
            <a:off x="987425" y="696913"/>
            <a:ext cx="5035550" cy="3486150"/>
          </a:xfrm>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5E8D68-0E6A-40DA-967E-F64B70AC3AAB}" type="slidenum">
              <a:rPr lang="en-US" altLang="zh-CN"/>
              <a:pPr/>
              <a:t>139</a:t>
            </a:fld>
            <a:endParaRPr lang="en-US" altLang="zh-CN"/>
          </a:p>
        </p:txBody>
      </p:sp>
      <p:sp>
        <p:nvSpPr>
          <p:cNvPr id="779266" name="Rectangle 2"/>
          <p:cNvSpPr>
            <a:spLocks noGrp="1" noRot="1" noChangeAspect="1" noChangeArrowheads="1" noTextEdit="1"/>
          </p:cNvSpPr>
          <p:nvPr>
            <p:ph type="sldImg"/>
          </p:nvPr>
        </p:nvSpPr>
        <p:spPr>
          <a:xfrm>
            <a:off x="987425" y="696913"/>
            <a:ext cx="5035550" cy="3486150"/>
          </a:xfrm>
        </p:spPr>
      </p:sp>
      <p:sp>
        <p:nvSpPr>
          <p:cNvPr id="779267" name="Rectangle 3"/>
          <p:cNvSpPr>
            <a:spLocks noGrp="1" noChangeArrowheads="1"/>
          </p:cNvSpPr>
          <p:nvPr>
            <p:ph type="body" idx="1"/>
          </p:nvPr>
        </p:nvSpPr>
        <p:spPr/>
        <p:txBody>
          <a:bodyPr/>
          <a:lstStyle/>
          <a:p>
            <a:r>
              <a:rPr lang="zh-CN" altLang="en-US" sz="1200" dirty="0" smtClean="0"/>
              <a:t>划分子网在一定程度上缓解了互联网在发展中遇到的困难。然而在</a:t>
            </a:r>
            <a:r>
              <a:rPr lang="zh-CN" altLang="en-US" sz="900" dirty="0" smtClean="0"/>
              <a:t> </a:t>
            </a:r>
            <a:r>
              <a:rPr lang="en-US" altLang="zh-CN" sz="1200" dirty="0" smtClean="0"/>
              <a:t>1992</a:t>
            </a:r>
            <a:r>
              <a:rPr lang="en-US" altLang="zh-CN" sz="900" dirty="0" smtClean="0"/>
              <a:t> </a:t>
            </a:r>
            <a:r>
              <a:rPr lang="zh-CN" altLang="en-US" sz="1200" dirty="0" smtClean="0"/>
              <a:t>年互联网仍然面临三个必须尽早解决的问题</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9F115C-B1A8-4482-AF6F-686591AE2EE0}" type="slidenum">
              <a:rPr lang="en-US" altLang="zh-CN"/>
              <a:pPr/>
              <a:t>14</a:t>
            </a:fld>
            <a:endParaRPr lang="en-US" altLang="zh-CN"/>
          </a:p>
        </p:txBody>
      </p:sp>
      <p:sp>
        <p:nvSpPr>
          <p:cNvPr id="969730" name="Rectangle 2"/>
          <p:cNvSpPr>
            <a:spLocks noGrp="1" noRot="1" noChangeAspect="1" noChangeArrowheads="1" noTextEdit="1"/>
          </p:cNvSpPr>
          <p:nvPr>
            <p:ph type="sldImg"/>
          </p:nvPr>
        </p:nvSpPr>
        <p:spPr>
          <a:xfrm>
            <a:off x="987425" y="696913"/>
            <a:ext cx="5035550" cy="3486150"/>
          </a:xfrm>
        </p:spPr>
      </p:sp>
      <p:sp>
        <p:nvSpPr>
          <p:cNvPr id="96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361DEF-F081-4D6A-AB8A-78BFFD1024C5}" type="slidenum">
              <a:rPr lang="en-US" altLang="zh-CN"/>
              <a:pPr/>
              <a:t>140</a:t>
            </a:fld>
            <a:endParaRPr lang="en-US" altLang="zh-CN"/>
          </a:p>
        </p:txBody>
      </p:sp>
      <p:sp>
        <p:nvSpPr>
          <p:cNvPr id="780290" name="Rectangle 2"/>
          <p:cNvSpPr>
            <a:spLocks noGrp="1" noRot="1" noChangeAspect="1" noChangeArrowheads="1" noTextEdit="1"/>
          </p:cNvSpPr>
          <p:nvPr>
            <p:ph type="sldImg"/>
          </p:nvPr>
        </p:nvSpPr>
        <p:spPr>
          <a:xfrm>
            <a:off x="987425" y="696913"/>
            <a:ext cx="5035550" cy="3486150"/>
          </a:xfrm>
        </p:spPr>
      </p:sp>
      <p:sp>
        <p:nvSpPr>
          <p:cNvPr id="78029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t>1987 </a:t>
            </a:r>
            <a:r>
              <a:rPr lang="zh-CN" altLang="en-US" dirty="0" smtClean="0"/>
              <a:t>年，</a:t>
            </a:r>
            <a:r>
              <a:rPr lang="en-US" altLang="zh-CN" dirty="0" smtClean="0"/>
              <a:t>RFC 1009 </a:t>
            </a:r>
            <a:r>
              <a:rPr lang="zh-CN" altLang="en-US" dirty="0" smtClean="0"/>
              <a:t>就指明了在一个划分子网的网络中可同时使用几个不同的子网掩码。</a:t>
            </a:r>
            <a:endParaRPr lang="en-US" altLang="zh-CN" dirty="0" smtClean="0"/>
          </a:p>
          <a:p>
            <a:endParaRPr lang="zh-CN" altLang="zh-CN"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19F54A-7EC9-49A4-A33F-9B39622737F5}" type="slidenum">
              <a:rPr lang="en-US" altLang="zh-CN"/>
              <a:pPr/>
              <a:t>141</a:t>
            </a:fld>
            <a:endParaRPr lang="en-US" altLang="zh-CN"/>
          </a:p>
        </p:txBody>
      </p:sp>
      <p:sp>
        <p:nvSpPr>
          <p:cNvPr id="781314" name="Rectangle 2"/>
          <p:cNvSpPr>
            <a:spLocks noGrp="1" noRot="1" noChangeAspect="1" noChangeArrowheads="1" noTextEdit="1"/>
          </p:cNvSpPr>
          <p:nvPr>
            <p:ph type="sldImg"/>
          </p:nvPr>
        </p:nvSpPr>
        <p:spPr>
          <a:xfrm>
            <a:off x="987425" y="696913"/>
            <a:ext cx="5035550" cy="3486150"/>
          </a:xfrm>
        </p:spPr>
      </p:sp>
      <p:sp>
        <p:nvSpPr>
          <p:cNvPr id="781315"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t>CIDR </a:t>
            </a:r>
            <a:r>
              <a:rPr lang="zh-CN" altLang="en-US" dirty="0" smtClean="0"/>
              <a:t>消除了传统的 </a:t>
            </a:r>
            <a:r>
              <a:rPr lang="en-US" altLang="zh-CN" dirty="0" smtClean="0"/>
              <a:t>A </a:t>
            </a:r>
            <a:r>
              <a:rPr lang="zh-CN" altLang="en-US" dirty="0" smtClean="0"/>
              <a:t>类、</a:t>
            </a:r>
            <a:r>
              <a:rPr lang="en-US" altLang="zh-CN" dirty="0" smtClean="0"/>
              <a:t>B </a:t>
            </a:r>
            <a:r>
              <a:rPr lang="zh-CN" altLang="en-US" dirty="0" smtClean="0"/>
              <a:t>类和 </a:t>
            </a:r>
            <a:r>
              <a:rPr lang="en-US" altLang="zh-CN" dirty="0" smtClean="0"/>
              <a:t>C </a:t>
            </a:r>
            <a:r>
              <a:rPr lang="zh-CN" altLang="en-US" dirty="0" smtClean="0"/>
              <a:t>类地址以及划分子网的概念，因而可以更加有效地分配 </a:t>
            </a:r>
            <a:r>
              <a:rPr lang="en-US" altLang="zh-CN" dirty="0" smtClean="0"/>
              <a:t>IPv4 </a:t>
            </a:r>
            <a:r>
              <a:rPr lang="zh-CN" altLang="en-US" dirty="0" smtClean="0"/>
              <a:t>的地址空间。</a:t>
            </a:r>
          </a:p>
          <a:p>
            <a:endParaRPr lang="zh-CN" altLang="zh-CN"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3EB27C-1880-4CE7-9BCD-A64F019FDC8A}" type="slidenum">
              <a:rPr lang="en-US" altLang="zh-CN"/>
              <a:pPr/>
              <a:t>142</a:t>
            </a:fld>
            <a:endParaRPr lang="en-US" altLang="zh-CN"/>
          </a:p>
        </p:txBody>
      </p:sp>
      <p:sp>
        <p:nvSpPr>
          <p:cNvPr id="782338" name="Rectangle 2"/>
          <p:cNvSpPr>
            <a:spLocks noGrp="1" noRot="1" noChangeAspect="1" noChangeArrowheads="1" noTextEdit="1"/>
          </p:cNvSpPr>
          <p:nvPr>
            <p:ph type="sldImg"/>
          </p:nvPr>
        </p:nvSpPr>
        <p:spPr>
          <a:xfrm>
            <a:off x="987425" y="696913"/>
            <a:ext cx="5035550" cy="3486150"/>
          </a:xfrm>
        </p:spPr>
      </p:sp>
      <p:sp>
        <p:nvSpPr>
          <p:cNvPr id="7823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dirty="0" smtClean="0"/>
              <a:t>在 </a:t>
            </a:r>
            <a:r>
              <a:rPr lang="en-US" altLang="zh-CN" sz="1200" dirty="0" smtClean="0"/>
              <a:t>IP </a:t>
            </a:r>
            <a:r>
              <a:rPr lang="zh-CN" altLang="en-US" sz="1200" dirty="0" smtClean="0"/>
              <a:t>地址面加上一个斜线“</a:t>
            </a:r>
            <a:r>
              <a:rPr lang="en-US" altLang="zh-CN" sz="1200" dirty="0" smtClean="0"/>
              <a:t>/”</a:t>
            </a:r>
            <a:r>
              <a:rPr lang="zh-CN" altLang="en-US" sz="1200" dirty="0" smtClean="0"/>
              <a:t>，然后写上网络前缀所占的位数（这个数值对应于三级编址中子网掩码中 </a:t>
            </a:r>
            <a:r>
              <a:rPr lang="en-US" altLang="zh-CN" sz="1200" dirty="0" smtClean="0"/>
              <a:t>1 </a:t>
            </a:r>
            <a:r>
              <a:rPr lang="zh-CN" altLang="en-US" sz="1200" dirty="0" smtClean="0"/>
              <a:t>的个数）。例如： </a:t>
            </a:r>
            <a:r>
              <a:rPr lang="en-US" altLang="zh-CN" sz="1200" dirty="0" smtClean="0">
                <a:solidFill>
                  <a:srgbClr val="0000FF"/>
                </a:solidFill>
              </a:rPr>
              <a:t>220.78.168.0</a:t>
            </a:r>
            <a:r>
              <a:rPr lang="en-US" altLang="zh-CN" sz="1200" dirty="0" smtClean="0">
                <a:solidFill>
                  <a:srgbClr val="FF0000"/>
                </a:solidFill>
              </a:rPr>
              <a:t>/24</a:t>
            </a:r>
            <a:endParaRPr lang="zh-CN" altLang="en-US" sz="1200" dirty="0" smtClean="0">
              <a:solidFill>
                <a:srgbClr val="FF0000"/>
              </a:solidFill>
            </a:endParaRPr>
          </a:p>
          <a:p>
            <a:endParaRPr lang="zh-CN" altLang="zh-CN"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B5979E2-D5AB-4311-958D-DBB7E09040DA}" type="slidenum">
              <a:rPr lang="en-US" altLang="zh-CN"/>
              <a:pPr/>
              <a:t>143</a:t>
            </a:fld>
            <a:endParaRPr lang="en-US" altLang="zh-CN"/>
          </a:p>
        </p:txBody>
      </p:sp>
      <p:sp>
        <p:nvSpPr>
          <p:cNvPr id="783362" name="Rectangle 2"/>
          <p:cNvSpPr>
            <a:spLocks noGrp="1" noRot="1" noChangeAspect="1" noChangeArrowheads="1" noTextEdit="1"/>
          </p:cNvSpPr>
          <p:nvPr>
            <p:ph type="sldImg"/>
          </p:nvPr>
        </p:nvSpPr>
        <p:spPr>
          <a:xfrm>
            <a:off x="987425" y="696913"/>
            <a:ext cx="5035550" cy="3486150"/>
          </a:xfrm>
        </p:spPr>
      </p:sp>
      <p:sp>
        <p:nvSpPr>
          <p:cNvPr id="783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r>
              <a:rPr lang="zh-CN" altLang="en-US" sz="1200" dirty="0" smtClean="0"/>
              <a:t>有</a:t>
            </a:r>
            <a:r>
              <a:rPr lang="zh-CN" altLang="en-US" sz="1200" dirty="0" smtClean="0">
                <a:solidFill>
                  <a:srgbClr val="FF0000"/>
                </a:solidFill>
              </a:rPr>
              <a:t>固定长度子网</a:t>
            </a:r>
            <a:r>
              <a:rPr lang="zh-CN" altLang="en-US" sz="1200" dirty="0" smtClean="0"/>
              <a:t>和</a:t>
            </a:r>
            <a:r>
              <a:rPr lang="zh-CN" altLang="en-US" sz="1200" dirty="0" smtClean="0">
                <a:solidFill>
                  <a:srgbClr val="FF0000"/>
                </a:solidFill>
              </a:rPr>
              <a:t>变长子网</a:t>
            </a:r>
            <a:r>
              <a:rPr lang="zh-CN" altLang="en-US" sz="1200" dirty="0" smtClean="0"/>
              <a:t>两种子网划分方法。</a:t>
            </a:r>
            <a:endParaRPr lang="en-US" altLang="zh-CN" sz="1200" dirty="0" smtClean="0"/>
          </a:p>
          <a:p>
            <a:r>
              <a:rPr lang="zh-CN" altLang="zh-CN" sz="1200" dirty="0" smtClean="0">
                <a:solidFill>
                  <a:srgbClr val="0000FF"/>
                </a:solidFill>
              </a:rPr>
              <a:t>在采用固定长度子网时，所划分的所有子网的子网掩码都是相同的</a:t>
            </a:r>
            <a:r>
              <a:rPr lang="zh-CN" altLang="en-US" sz="1200" dirty="0" smtClean="0">
                <a:solidFill>
                  <a:srgbClr val="0000FF"/>
                </a:solidFill>
              </a:rPr>
              <a:t>。</a:t>
            </a:r>
            <a:endParaRPr lang="en-US" altLang="zh-CN" sz="1200" dirty="0" smtClean="0">
              <a:solidFill>
                <a:srgbClr val="0000FF"/>
              </a:solidFill>
            </a:endParaRPr>
          </a:p>
          <a:p>
            <a:r>
              <a:rPr lang="zh-CN" altLang="zh-CN" sz="1200" dirty="0" smtClean="0">
                <a:solidFill>
                  <a:srgbClr val="FF0000"/>
                </a:solidFill>
              </a:rPr>
              <a:t>划分子网增加了灵活性，但却减少了能够连接在网络上的主机总数。</a:t>
            </a:r>
            <a:endParaRPr lang="en-US" altLang="zh-CN" sz="1200" dirty="0" smtClean="0">
              <a:solidFill>
                <a:srgbClr val="FF00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zh-CN" sz="1200" dirty="0" smtClean="0"/>
              <a:t>虽然根据已成为互联网标准协议的</a:t>
            </a:r>
            <a:r>
              <a:rPr lang="en-US" altLang="zh-CN" sz="1200" dirty="0" smtClean="0"/>
              <a:t>RFC 950</a:t>
            </a:r>
            <a:r>
              <a:rPr lang="zh-CN" altLang="zh-CN" sz="1200" dirty="0" smtClean="0"/>
              <a:t>文档，子网号不能为</a:t>
            </a:r>
            <a:r>
              <a:rPr lang="zh-CN" altLang="zh-CN" sz="1200" dirty="0" smtClean="0">
                <a:solidFill>
                  <a:srgbClr val="FF0000"/>
                </a:solidFill>
              </a:rPr>
              <a:t>全</a:t>
            </a:r>
            <a:r>
              <a:rPr lang="en-US" altLang="zh-CN" sz="1200" dirty="0" smtClean="0">
                <a:solidFill>
                  <a:srgbClr val="FF0000"/>
                </a:solidFill>
              </a:rPr>
              <a:t>1</a:t>
            </a:r>
            <a:r>
              <a:rPr lang="zh-CN" altLang="zh-CN" sz="1200" dirty="0" smtClean="0"/>
              <a:t>或</a:t>
            </a:r>
            <a:r>
              <a:rPr lang="zh-CN" altLang="zh-CN" sz="1200" dirty="0" smtClean="0">
                <a:solidFill>
                  <a:srgbClr val="FF0000"/>
                </a:solidFill>
              </a:rPr>
              <a:t>全</a:t>
            </a:r>
            <a:r>
              <a:rPr lang="en-US" altLang="zh-CN" sz="1200" dirty="0" smtClean="0">
                <a:solidFill>
                  <a:srgbClr val="FF0000"/>
                </a:solidFill>
              </a:rPr>
              <a:t>0</a:t>
            </a:r>
            <a:r>
              <a:rPr lang="zh-CN" altLang="zh-CN" sz="1200" dirty="0" smtClean="0">
                <a:solidFill>
                  <a:srgbClr val="FF0000"/>
                </a:solidFill>
              </a:rPr>
              <a:t>，</a:t>
            </a:r>
            <a:r>
              <a:rPr lang="zh-CN" altLang="zh-CN" sz="1200" dirty="0" smtClean="0"/>
              <a:t>但随着无分类域间路由选择</a:t>
            </a:r>
            <a:r>
              <a:rPr lang="en-US" altLang="zh-CN" sz="1200" dirty="0" smtClean="0"/>
              <a:t>CIDR</a:t>
            </a:r>
            <a:r>
              <a:rPr lang="zh-CN" altLang="zh-CN" sz="1200" dirty="0" smtClean="0"/>
              <a:t>的广泛使用</a:t>
            </a:r>
            <a:r>
              <a:rPr lang="zh-CN" altLang="en-US" sz="1200" dirty="0" smtClean="0"/>
              <a:t>，</a:t>
            </a:r>
            <a:r>
              <a:rPr lang="zh-CN" altLang="zh-CN" sz="1200" dirty="0" smtClean="0"/>
              <a:t>现在全</a:t>
            </a:r>
            <a:r>
              <a:rPr lang="en-US" altLang="zh-CN" sz="1200" dirty="0" smtClean="0"/>
              <a:t>1</a:t>
            </a:r>
            <a:r>
              <a:rPr lang="zh-CN" altLang="zh-CN" sz="1200" dirty="0" smtClean="0"/>
              <a:t>和全</a:t>
            </a:r>
            <a:r>
              <a:rPr lang="en-US" altLang="zh-CN" sz="1200" dirty="0" smtClean="0"/>
              <a:t>0</a:t>
            </a:r>
            <a:r>
              <a:rPr lang="zh-CN" altLang="zh-CN" sz="1200" dirty="0" smtClean="0"/>
              <a:t>的子网号也可以使用了，但一定要谨慎使用，</a:t>
            </a:r>
            <a:r>
              <a:rPr lang="zh-CN" altLang="en-US" sz="1200" dirty="0" smtClean="0"/>
              <a:t>确认</a:t>
            </a:r>
            <a:r>
              <a:rPr lang="zh-CN" altLang="zh-CN" sz="1200" dirty="0" smtClean="0"/>
              <a:t>你的路由器所用的路由选择软件是否支持全</a:t>
            </a:r>
            <a:r>
              <a:rPr lang="en-US" altLang="zh-CN" sz="1200" dirty="0" smtClean="0"/>
              <a:t>0</a:t>
            </a:r>
            <a:r>
              <a:rPr lang="zh-CN" altLang="zh-CN" sz="1200" dirty="0" smtClean="0"/>
              <a:t>或全</a:t>
            </a:r>
            <a:r>
              <a:rPr lang="en-US" altLang="zh-CN" sz="1200" dirty="0" smtClean="0"/>
              <a:t>1</a:t>
            </a:r>
            <a:r>
              <a:rPr lang="zh-CN" altLang="zh-CN" sz="1200" dirty="0" smtClean="0"/>
              <a:t>的子网号这种较新的用法。</a:t>
            </a:r>
            <a:endParaRPr lang="en-US" altLang="zh-CN" sz="1200" dirty="0" smtClean="0"/>
          </a:p>
          <a:p>
            <a:endParaRPr lang="zh-CN" altLang="en-US" b="1"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144</a:t>
            </a:fld>
            <a:endParaRPr lang="en-US"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7263B-A801-4E1F-BF9C-976FB28BD54A}" type="slidenum">
              <a:rPr lang="en-US" altLang="zh-CN"/>
              <a:pPr/>
              <a:t>145</a:t>
            </a:fld>
            <a:endParaRPr lang="en-US" altLang="zh-CN"/>
          </a:p>
        </p:txBody>
      </p:sp>
      <p:sp>
        <p:nvSpPr>
          <p:cNvPr id="1430530" name="Rectangle 2"/>
          <p:cNvSpPr>
            <a:spLocks noGrp="1" noRot="1" noChangeAspect="1" noChangeArrowheads="1" noTextEdit="1"/>
          </p:cNvSpPr>
          <p:nvPr>
            <p:ph type="sldImg"/>
          </p:nvPr>
        </p:nvSpPr>
        <p:spPr>
          <a:xfrm>
            <a:off x="987425" y="696913"/>
            <a:ext cx="5035550" cy="3486150"/>
          </a:xfrm>
        </p:spPr>
      </p:sp>
      <p:sp>
        <p:nvSpPr>
          <p:cNvPr id="1430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23A1BE6-A0D1-4893-B442-5C299848179E}" type="slidenum">
              <a:rPr lang="en-US" altLang="zh-CN"/>
              <a:pPr/>
              <a:t>146</a:t>
            </a:fld>
            <a:endParaRPr lang="en-US" altLang="zh-CN"/>
          </a:p>
        </p:txBody>
      </p:sp>
      <p:sp>
        <p:nvSpPr>
          <p:cNvPr id="785410" name="Rectangle 2"/>
          <p:cNvSpPr>
            <a:spLocks noGrp="1" noRot="1" noChangeAspect="1" noChangeArrowheads="1" noTextEdit="1"/>
          </p:cNvSpPr>
          <p:nvPr>
            <p:ph type="sldImg"/>
          </p:nvPr>
        </p:nvSpPr>
        <p:spPr>
          <a:xfrm>
            <a:off x="987425" y="696913"/>
            <a:ext cx="5035550" cy="3486150"/>
          </a:xfrm>
        </p:spPr>
      </p:sp>
      <p:sp>
        <p:nvSpPr>
          <p:cNvPr id="785411" name="Rectangle 3"/>
          <p:cNvSpPr>
            <a:spLocks noGrp="1" noChangeArrowheads="1"/>
          </p:cNvSpPr>
          <p:nvPr>
            <p:ph type="body" idx="1"/>
          </p:nvPr>
        </p:nvSpPr>
        <p:spPr/>
        <p:txBody>
          <a:bodyPr/>
          <a:lstStyle/>
          <a:p>
            <a:pPr marL="360680" indent="-360680" algn="just"/>
            <a:r>
              <a:rPr lang="zh-CN" altLang="en-US" sz="1200" dirty="0" smtClean="0"/>
              <a:t>一个 </a:t>
            </a:r>
            <a:r>
              <a:rPr lang="en-US" altLang="zh-CN" sz="1200" dirty="0" smtClean="0"/>
              <a:t>CIDR </a:t>
            </a:r>
            <a:r>
              <a:rPr lang="zh-CN" altLang="en-US" sz="1200" dirty="0" smtClean="0"/>
              <a:t>地址块可以表示很多地址，这种地址的聚合常称为</a:t>
            </a:r>
            <a:r>
              <a:rPr lang="zh-CN" altLang="en-US" sz="1200" dirty="0" smtClean="0">
                <a:solidFill>
                  <a:srgbClr val="FF0000"/>
                </a:solidFill>
              </a:rPr>
              <a:t>路由聚合</a:t>
            </a:r>
            <a:r>
              <a:rPr lang="zh-CN" altLang="en-US" sz="1200" dirty="0" smtClean="0"/>
              <a:t>，它使得路由表中的一个项目可以表示很多个（例如上千个）原来传统分类地址的路由。</a:t>
            </a:r>
            <a:endParaRPr lang="en-US" altLang="zh-CN" sz="1200" dirty="0" smtClean="0"/>
          </a:p>
          <a:p>
            <a:pPr marL="360680" indent="-360680" algn="just"/>
            <a:r>
              <a:rPr lang="zh-CN" altLang="zh-CN" sz="1200" dirty="0" smtClean="0"/>
              <a:t>路由聚合有利于</a:t>
            </a:r>
            <a:r>
              <a:rPr lang="zh-CN" altLang="zh-CN" sz="1200" dirty="0" smtClean="0">
                <a:solidFill>
                  <a:srgbClr val="FF0000"/>
                </a:solidFill>
              </a:rPr>
              <a:t>减少</a:t>
            </a:r>
            <a:r>
              <a:rPr lang="zh-CN" altLang="zh-CN" sz="1200" dirty="0" smtClean="0"/>
              <a:t>路由器之间的路由选择信息的交换，从而提高了整个互联网的性能。</a:t>
            </a:r>
            <a:endParaRPr lang="zh-CN" altLang="en-US" sz="1200" dirty="0" smtClean="0"/>
          </a:p>
          <a:p>
            <a:endParaRPr lang="zh-CN" altLang="zh-CN"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FB5232-D786-4143-9552-CCB843DBF7C9}" type="slidenum">
              <a:rPr lang="en-US" altLang="zh-CN"/>
              <a:pPr/>
              <a:t>147</a:t>
            </a:fld>
            <a:endParaRPr lang="en-US" altLang="zh-CN"/>
          </a:p>
        </p:txBody>
      </p:sp>
      <p:sp>
        <p:nvSpPr>
          <p:cNvPr id="786434" name="Rectangle 2"/>
          <p:cNvSpPr>
            <a:spLocks noGrp="1" noRot="1" noChangeAspect="1" noChangeArrowheads="1" noTextEdit="1"/>
          </p:cNvSpPr>
          <p:nvPr>
            <p:ph type="sldImg"/>
          </p:nvPr>
        </p:nvSpPr>
        <p:spPr>
          <a:xfrm>
            <a:off x="987425" y="696913"/>
            <a:ext cx="5035550" cy="3486150"/>
          </a:xfrm>
        </p:spPr>
      </p:sp>
      <p:sp>
        <p:nvSpPr>
          <p:cNvPr id="786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FE2206-F323-42AF-8226-8FDB49869217}" type="slidenum">
              <a:rPr lang="en-US" altLang="zh-CN"/>
              <a:pPr/>
              <a:t>149</a:t>
            </a:fld>
            <a:endParaRPr lang="en-US" altLang="zh-CN"/>
          </a:p>
        </p:txBody>
      </p:sp>
      <p:sp>
        <p:nvSpPr>
          <p:cNvPr id="788482" name="Rectangle 2"/>
          <p:cNvSpPr>
            <a:spLocks noGrp="1" noRot="1" noChangeAspect="1" noChangeArrowheads="1" noTextEdit="1"/>
          </p:cNvSpPr>
          <p:nvPr>
            <p:ph type="sldImg"/>
          </p:nvPr>
        </p:nvSpPr>
        <p:spPr>
          <a:xfrm>
            <a:off x="987425" y="696913"/>
            <a:ext cx="5035550" cy="3486150"/>
          </a:xfrm>
        </p:spPr>
      </p:sp>
      <p:sp>
        <p:nvSpPr>
          <p:cNvPr id="78848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solidFill>
                  <a:srgbClr val="FF0000"/>
                </a:solidFill>
              </a:rPr>
              <a:t>CIDR </a:t>
            </a:r>
            <a:r>
              <a:rPr lang="zh-CN" altLang="en-US" sz="1200" dirty="0" smtClean="0">
                <a:solidFill>
                  <a:srgbClr val="FF0000"/>
                </a:solidFill>
              </a:rPr>
              <a:t>地址块中的地址数一定是 </a:t>
            </a:r>
            <a:r>
              <a:rPr lang="en-US" altLang="zh-CN" sz="1200" dirty="0" smtClean="0">
                <a:solidFill>
                  <a:srgbClr val="FF0000"/>
                </a:solidFill>
              </a:rPr>
              <a:t>2 </a:t>
            </a:r>
            <a:r>
              <a:rPr lang="zh-CN" altLang="en-US" sz="1200" dirty="0" smtClean="0">
                <a:solidFill>
                  <a:srgbClr val="FF0000"/>
                </a:solidFill>
              </a:rPr>
              <a:t>的整数次幂。</a:t>
            </a:r>
          </a:p>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dirty="0" smtClean="0"/>
              <a:t>网络前缀越短，其地址块所包含的地址数就越多。</a:t>
            </a:r>
            <a:r>
              <a:rPr lang="zh-CN" altLang="en-US" sz="1200" dirty="0" smtClean="0">
                <a:solidFill>
                  <a:srgbClr val="0000FF"/>
                </a:solidFill>
              </a:rPr>
              <a:t>而在三级结构的</a:t>
            </a:r>
            <a:r>
              <a:rPr lang="en-US" altLang="zh-CN" sz="1200" dirty="0" smtClean="0">
                <a:solidFill>
                  <a:srgbClr val="0000FF"/>
                </a:solidFill>
              </a:rPr>
              <a:t>IP</a:t>
            </a:r>
            <a:r>
              <a:rPr lang="zh-CN" altLang="en-US" sz="1200" dirty="0" smtClean="0">
                <a:solidFill>
                  <a:srgbClr val="0000FF"/>
                </a:solidFill>
              </a:rPr>
              <a:t>地址中，划分子网是使网络前缀变长。</a:t>
            </a:r>
            <a:endParaRPr lang="en-US" altLang="zh-CN" sz="1200" dirty="0" smtClean="0">
              <a:solidFill>
                <a:srgbClr val="0000FF"/>
              </a:solidFill>
            </a:endParaRPr>
          </a:p>
          <a:p>
            <a:endParaRPr lang="zh-CN" altLang="zh-CN"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b="1" kern="1200" dirty="0" smtClean="0">
                <a:solidFill>
                  <a:srgbClr val="0000CC"/>
                </a:solidFill>
                <a:latin typeface="宋体" panose="02010600030101010101" pitchFamily="2" charset="-122"/>
                <a:ea typeface="黑体" panose="02010609060101010101" pitchFamily="2" charset="-122"/>
                <a:cs typeface="+mn-cs"/>
              </a:rPr>
              <a:t>如果不采用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CIDR </a:t>
            </a:r>
            <a:r>
              <a:rPr lang="zh-CN" altLang="en-US" sz="1200" b="1" kern="1200" dirty="0" smtClean="0">
                <a:solidFill>
                  <a:srgbClr val="0000CC"/>
                </a:solidFill>
                <a:latin typeface="宋体" panose="02010600030101010101" pitchFamily="2" charset="-122"/>
                <a:ea typeface="黑体" panose="02010609060101010101" pitchFamily="2" charset="-122"/>
                <a:cs typeface="+mn-cs"/>
              </a:rPr>
              <a:t>技术，则在与该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ISP </a:t>
            </a:r>
            <a:r>
              <a:rPr lang="zh-CN" altLang="en-US" sz="1200" b="1" kern="1200" dirty="0" smtClean="0">
                <a:solidFill>
                  <a:srgbClr val="0000CC"/>
                </a:solidFill>
                <a:latin typeface="宋体" panose="02010600030101010101" pitchFamily="2" charset="-122"/>
                <a:ea typeface="黑体" panose="02010609060101010101" pitchFamily="2" charset="-122"/>
                <a:cs typeface="+mn-cs"/>
              </a:rPr>
              <a:t>的路由器交换路由信息的每一个路由器的路由表中，就需要有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64 </a:t>
            </a:r>
            <a:r>
              <a:rPr lang="zh-CN" altLang="en-US" sz="1200" b="1" kern="1200" dirty="0" smtClean="0">
                <a:solidFill>
                  <a:srgbClr val="0000CC"/>
                </a:solidFill>
                <a:latin typeface="宋体" panose="02010600030101010101" pitchFamily="2" charset="-122"/>
                <a:ea typeface="黑体" panose="02010609060101010101" pitchFamily="2" charset="-122"/>
                <a:cs typeface="+mn-cs"/>
              </a:rPr>
              <a:t>个项目。但采用地址聚合后，只需用路由聚合后的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1 </a:t>
            </a:r>
            <a:r>
              <a:rPr lang="zh-CN" altLang="en-US" sz="1200" b="1" kern="1200" dirty="0" smtClean="0">
                <a:solidFill>
                  <a:srgbClr val="0000CC"/>
                </a:solidFill>
                <a:latin typeface="宋体" panose="02010600030101010101" pitchFamily="2" charset="-122"/>
                <a:ea typeface="黑体" panose="02010609060101010101" pitchFamily="2" charset="-122"/>
                <a:cs typeface="+mn-cs"/>
              </a:rPr>
              <a:t>个项目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206.0.64.0/18 </a:t>
            </a:r>
            <a:r>
              <a:rPr lang="zh-CN" altLang="en-US" sz="1200" b="1" kern="1200" dirty="0" smtClean="0">
                <a:solidFill>
                  <a:srgbClr val="0000CC"/>
                </a:solidFill>
                <a:latin typeface="宋体" panose="02010600030101010101" pitchFamily="2" charset="-122"/>
                <a:ea typeface="黑体" panose="02010609060101010101" pitchFamily="2" charset="-122"/>
                <a:cs typeface="+mn-cs"/>
              </a:rPr>
              <a:t>就能找到该 </a:t>
            </a:r>
            <a:r>
              <a:rPr lang="en-US" altLang="zh-CN" sz="1200" b="1" kern="1200" dirty="0" smtClean="0">
                <a:solidFill>
                  <a:srgbClr val="0000CC"/>
                </a:solidFill>
                <a:latin typeface="宋体" panose="02010600030101010101" pitchFamily="2" charset="-122"/>
                <a:ea typeface="黑体" panose="02010609060101010101" pitchFamily="2" charset="-122"/>
                <a:cs typeface="+mn-cs"/>
              </a:rPr>
              <a:t>ISP</a:t>
            </a:r>
            <a:r>
              <a:rPr lang="zh-CN" altLang="en-US" sz="1200" b="1" kern="1200" dirty="0" smtClean="0">
                <a:solidFill>
                  <a:srgbClr val="0000CC"/>
                </a:solidFill>
                <a:latin typeface="宋体" panose="02010600030101010101" pitchFamily="2" charset="-122"/>
                <a:ea typeface="黑体" panose="02010609060101010101" pitchFamily="2" charset="-122"/>
                <a:cs typeface="+mn-cs"/>
              </a:rPr>
              <a:t>。 </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151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D2D9CB-01EE-47AE-8C6B-2DCB5BA06C7B}" type="slidenum">
              <a:rPr lang="en-US" altLang="zh-CN"/>
              <a:pPr/>
              <a:t>15</a:t>
            </a:fld>
            <a:endParaRPr lang="en-US" altLang="zh-CN"/>
          </a:p>
        </p:txBody>
      </p:sp>
      <p:sp>
        <p:nvSpPr>
          <p:cNvPr id="684034" name="Rectangle 2"/>
          <p:cNvSpPr>
            <a:spLocks noGrp="1" noRot="1" noChangeAspect="1" noChangeArrowheads="1" noTextEdit="1"/>
          </p:cNvSpPr>
          <p:nvPr>
            <p:ph type="sldImg"/>
          </p:nvPr>
        </p:nvSpPr>
        <p:spPr>
          <a:xfrm>
            <a:off x="987425" y="696913"/>
            <a:ext cx="5035550" cy="3486150"/>
          </a:xfrm>
        </p:spPr>
      </p:sp>
      <p:sp>
        <p:nvSpPr>
          <p:cNvPr id="68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A6AE4C-84B2-4CCB-AAD2-C3627E124DF7}" type="slidenum">
              <a:rPr lang="en-US" altLang="zh-CN"/>
              <a:pPr/>
              <a:t>152</a:t>
            </a:fld>
            <a:endParaRPr lang="en-US" altLang="zh-CN"/>
          </a:p>
        </p:txBody>
      </p:sp>
      <p:sp>
        <p:nvSpPr>
          <p:cNvPr id="791554" name="Rectangle 2"/>
          <p:cNvSpPr>
            <a:spLocks noGrp="1" noRot="1" noChangeAspect="1" noChangeArrowheads="1" noTextEdit="1"/>
          </p:cNvSpPr>
          <p:nvPr>
            <p:ph type="sldImg"/>
          </p:nvPr>
        </p:nvSpPr>
        <p:spPr>
          <a:xfrm>
            <a:off x="987425" y="696913"/>
            <a:ext cx="5035550" cy="3486150"/>
          </a:xfrm>
        </p:spPr>
      </p:sp>
      <p:sp>
        <p:nvSpPr>
          <p:cNvPr id="791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F6688A9-BB31-4398-BF3A-BE30A6D99926}" type="slidenum">
              <a:rPr lang="en-US" altLang="zh-CN"/>
              <a:pPr/>
              <a:t>156</a:t>
            </a:fld>
            <a:endParaRPr lang="en-US" altLang="zh-CN"/>
          </a:p>
        </p:txBody>
      </p:sp>
      <p:sp>
        <p:nvSpPr>
          <p:cNvPr id="795650" name="Rectangle 2"/>
          <p:cNvSpPr>
            <a:spLocks noGrp="1" noRot="1" noChangeAspect="1" noChangeArrowheads="1" noTextEdit="1"/>
          </p:cNvSpPr>
          <p:nvPr>
            <p:ph type="sldImg"/>
          </p:nvPr>
        </p:nvSpPr>
        <p:spPr>
          <a:xfrm>
            <a:off x="987425" y="696913"/>
            <a:ext cx="5035550" cy="3486150"/>
          </a:xfrm>
        </p:spPr>
      </p:sp>
      <p:sp>
        <p:nvSpPr>
          <p:cNvPr id="795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8AE7ED-CA88-4746-805C-7537CBE20A1C}" type="slidenum">
              <a:rPr lang="en-US" altLang="zh-CN"/>
              <a:pPr/>
              <a:t>157</a:t>
            </a:fld>
            <a:endParaRPr lang="en-US" altLang="zh-CN"/>
          </a:p>
        </p:txBody>
      </p:sp>
      <p:sp>
        <p:nvSpPr>
          <p:cNvPr id="992258" name="Rectangle 2"/>
          <p:cNvSpPr>
            <a:spLocks noGrp="1" noRot="1" noChangeAspect="1" noChangeArrowheads="1" noTextEdit="1"/>
          </p:cNvSpPr>
          <p:nvPr>
            <p:ph type="sldImg"/>
          </p:nvPr>
        </p:nvSpPr>
        <p:spPr>
          <a:xfrm>
            <a:off x="987425" y="696913"/>
            <a:ext cx="5035550" cy="3486150"/>
          </a:xfrm>
        </p:spPr>
      </p:sp>
      <p:sp>
        <p:nvSpPr>
          <p:cNvPr id="99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158</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159</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t>ICMP </a:t>
            </a:r>
            <a:r>
              <a:rPr lang="zh-CN" altLang="zh-CN" sz="1200" dirty="0" smtClean="0"/>
              <a:t>是互联网的标准协议。</a:t>
            </a:r>
            <a:endParaRPr lang="en-US" altLang="zh-CN" sz="1200" dirty="0" smtClean="0"/>
          </a:p>
          <a:p>
            <a:endParaRPr lang="zh-CN" altLang="zh-CN"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6BD9F58-1938-4D8C-8922-054B3FDAC032}" type="slidenum">
              <a:rPr lang="en-US" altLang="zh-CN"/>
              <a:pPr/>
              <a:t>160</a:t>
            </a:fld>
            <a:endParaRPr lang="en-US" altLang="zh-CN"/>
          </a:p>
        </p:txBody>
      </p:sp>
      <p:sp>
        <p:nvSpPr>
          <p:cNvPr id="797698" name="Rectangle 2"/>
          <p:cNvSpPr>
            <a:spLocks noGrp="1" noRot="1" noChangeAspect="1" noChangeArrowheads="1" noTextEdit="1"/>
          </p:cNvSpPr>
          <p:nvPr>
            <p:ph type="sldImg"/>
          </p:nvPr>
        </p:nvSpPr>
        <p:spPr>
          <a:xfrm>
            <a:off x="987425" y="696913"/>
            <a:ext cx="5035550" cy="3486150"/>
          </a:xfrm>
        </p:spPr>
      </p:sp>
      <p:sp>
        <p:nvSpPr>
          <p:cNvPr id="797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9C18B0-0124-472A-B22F-ED82A54FEBB1}" type="slidenum">
              <a:rPr lang="en-US" altLang="zh-CN"/>
              <a:pPr/>
              <a:t>161</a:t>
            </a:fld>
            <a:endParaRPr lang="en-US" altLang="zh-CN"/>
          </a:p>
        </p:txBody>
      </p:sp>
      <p:sp>
        <p:nvSpPr>
          <p:cNvPr id="798722" name="Rectangle 2"/>
          <p:cNvSpPr>
            <a:spLocks noGrp="1" noRot="1" noChangeAspect="1" noChangeArrowheads="1" noTextEdit="1"/>
          </p:cNvSpPr>
          <p:nvPr>
            <p:ph type="sldImg"/>
          </p:nvPr>
        </p:nvSpPr>
        <p:spPr>
          <a:xfrm>
            <a:off x="987425" y="696913"/>
            <a:ext cx="5035550" cy="3486150"/>
          </a:xfrm>
        </p:spPr>
      </p:sp>
      <p:sp>
        <p:nvSpPr>
          <p:cNvPr id="798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50C32A8-E2F4-41B1-8490-B5FD2EDDCFF1}" type="slidenum">
              <a:rPr lang="en-US" altLang="zh-CN"/>
              <a:pPr/>
              <a:t>164</a:t>
            </a:fld>
            <a:endParaRPr lang="en-US" altLang="zh-CN"/>
          </a:p>
        </p:txBody>
      </p:sp>
      <p:sp>
        <p:nvSpPr>
          <p:cNvPr id="1207298" name="Rectangle 2"/>
          <p:cNvSpPr>
            <a:spLocks noGrp="1" noRot="1" noChangeAspect="1" noChangeArrowheads="1" noTextEdit="1"/>
          </p:cNvSpPr>
          <p:nvPr>
            <p:ph type="sldImg"/>
          </p:nvPr>
        </p:nvSpPr>
        <p:spPr>
          <a:xfrm>
            <a:off x="987425" y="696913"/>
            <a:ext cx="5035550" cy="3486150"/>
          </a:xfrm>
        </p:spPr>
      </p:sp>
      <p:sp>
        <p:nvSpPr>
          <p:cNvPr id="1207299" name="Rectangle 3"/>
          <p:cNvSpPr>
            <a:spLocks noGrp="1" noChangeArrowheads="1"/>
          </p:cNvSpPr>
          <p:nvPr>
            <p:ph type="body" idx="1"/>
          </p:nvPr>
        </p:nvSpPr>
        <p:spPr/>
        <p:txBody>
          <a:bodyPr/>
          <a:lstStyle/>
          <a:p>
            <a:r>
              <a:rPr lang="en-US" altLang="zh-CN" dirty="0"/>
              <a:t>ICMP</a:t>
            </a:r>
            <a:r>
              <a:rPr lang="zh-CN" altLang="en-US" dirty="0"/>
              <a:t>差错报文共有</a:t>
            </a:r>
            <a:r>
              <a:rPr lang="en-US" altLang="zh-CN" dirty="0"/>
              <a:t>5</a:t>
            </a:r>
            <a:r>
              <a:rPr lang="zh-CN" altLang="en-US" dirty="0"/>
              <a:t>种：</a:t>
            </a:r>
          </a:p>
          <a:p>
            <a:r>
              <a:rPr lang="zh-CN" altLang="en-US" dirty="0"/>
              <a:t>① 终点不可达：无法交付数据报。向源点发送此报文。</a:t>
            </a:r>
          </a:p>
          <a:p>
            <a:r>
              <a:rPr lang="zh-CN" altLang="en-US" dirty="0"/>
              <a:t>② 源点抑制：网络拥塞。向源点发送此报文，要求源点放慢数据报发送速率。</a:t>
            </a:r>
          </a:p>
          <a:p>
            <a:r>
              <a:rPr lang="zh-CN" altLang="en-US" dirty="0"/>
              <a:t>③ 时间超过：生存时间为</a:t>
            </a:r>
            <a:r>
              <a:rPr lang="en-US" altLang="zh-CN" dirty="0"/>
              <a:t>0</a:t>
            </a:r>
            <a:r>
              <a:rPr lang="zh-CN" altLang="en-US" dirty="0"/>
              <a:t>，或在预定时间内不能收到一个数据报的全部数据片，就把收到的数据报片丢弃，并向源点发送此报文。</a:t>
            </a:r>
          </a:p>
          <a:p>
            <a:r>
              <a:rPr lang="zh-CN" altLang="en-US" dirty="0"/>
              <a:t>④ 参数问题：参数不正确，丢弃此数据报，同时发送此报文给源点。</a:t>
            </a:r>
          </a:p>
          <a:p>
            <a:r>
              <a:rPr lang="zh-CN" altLang="en-US" dirty="0"/>
              <a:t>⑤ 更改路由：通知主机</a:t>
            </a:r>
            <a:r>
              <a:rPr lang="zh-CN" altLang="en-US" dirty="0" smtClean="0"/>
              <a:t>下次</a:t>
            </a:r>
            <a:r>
              <a:rPr lang="zh-CN" altLang="en-US" dirty="0"/>
              <a:t>发送数据报到别的路由器</a:t>
            </a:r>
            <a:r>
              <a:rPr lang="zh-CN" altLang="en-US" dirty="0" smtClean="0"/>
              <a:t>。</a:t>
            </a:r>
            <a:endParaRPr lang="en-US" altLang="zh-CN" dirty="0" smtClean="0"/>
          </a:p>
          <a:p>
            <a:endParaRPr lang="en-US" altLang="zh-CN" dirty="0" smtClean="0"/>
          </a:p>
          <a:p>
            <a:r>
              <a:rPr lang="zh-CN" altLang="en-US" sz="1200" b="0" i="0" kern="1200" dirty="0" smtClean="0">
                <a:solidFill>
                  <a:schemeClr val="tx1"/>
                </a:solidFill>
                <a:latin typeface="宋体" panose="02010600030101010101" pitchFamily="2" charset="-122"/>
                <a:ea typeface="宋体" panose="02010600030101010101" pitchFamily="2" charset="-122"/>
                <a:cs typeface="+mn-cs"/>
              </a:rPr>
              <a:t>（</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2</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）源抑制报文（类型字段值为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4</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，代码字段值为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）则充当一个控制流量的角色，通知主机减少数据报流量。由于</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ICMP</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没有回复传输的报文，所以只要停止该报文，主机就会逐渐恢复传输速率。 </a:t>
            </a:r>
            <a:endParaRPr lang="en-US" altLang="zh-CN" dirty="0" smtClean="0"/>
          </a:p>
          <a:p>
            <a:endParaRPr lang="en-US" altLang="zh-CN" dirty="0" smtClean="0"/>
          </a:p>
          <a:p>
            <a:endParaRPr lang="en-US" altLang="zh-CN" dirty="0" smtClean="0"/>
          </a:p>
          <a:p>
            <a:endParaRPr lang="en-US" altLang="zh-CN" dirty="0" smtClean="0"/>
          </a:p>
          <a:p>
            <a:pPr algn="just"/>
            <a:r>
              <a:rPr lang="en-US" altLang="zh-CN" dirty="0" smtClean="0"/>
              <a:t>ICMP </a:t>
            </a:r>
            <a:r>
              <a:rPr lang="zh-CN" altLang="en-US" dirty="0" smtClean="0"/>
              <a:t>询问报文有两种 </a:t>
            </a:r>
            <a:endParaRPr lang="en-US" altLang="zh-CN" dirty="0" smtClean="0"/>
          </a:p>
          <a:p>
            <a:pPr algn="just"/>
            <a:r>
              <a:rPr lang="zh-CN" altLang="en-US" dirty="0" smtClean="0"/>
              <a:t>回送请求和回答报文</a:t>
            </a:r>
          </a:p>
          <a:p>
            <a:pPr algn="just"/>
            <a:r>
              <a:rPr lang="zh-CN" altLang="en-US" dirty="0" smtClean="0"/>
              <a:t>时间戳请求和回答报文</a:t>
            </a:r>
            <a:endParaRPr lang="en-US" altLang="zh-CN" sz="800" dirty="0" smtClean="0">
              <a:solidFill>
                <a:srgbClr val="FF0000"/>
              </a:solidFill>
            </a:endParaRPr>
          </a:p>
          <a:p>
            <a:pPr algn="just">
              <a:spcBef>
                <a:spcPts val="1800"/>
              </a:spcBef>
              <a:buFont typeface="Wingdings" panose="05000000000000000000" pitchFamily="2" charset="2"/>
              <a:buNone/>
            </a:pPr>
            <a:r>
              <a:rPr lang="en-US" altLang="zh-CN" dirty="0" smtClean="0">
                <a:solidFill>
                  <a:srgbClr val="FF0000"/>
                </a:solidFill>
              </a:rPr>
              <a:t>	</a:t>
            </a:r>
            <a:r>
              <a:rPr lang="zh-CN" altLang="en-US" dirty="0" smtClean="0">
                <a:solidFill>
                  <a:srgbClr val="FF0000"/>
                </a:solidFill>
              </a:rPr>
              <a:t>下面的几种 </a:t>
            </a:r>
            <a:r>
              <a:rPr lang="en-US" altLang="zh-CN" dirty="0" smtClean="0">
                <a:solidFill>
                  <a:srgbClr val="FF0000"/>
                </a:solidFill>
              </a:rPr>
              <a:t>ICMP </a:t>
            </a:r>
            <a:r>
              <a:rPr lang="zh-CN" altLang="en-US" dirty="0" smtClean="0">
                <a:solidFill>
                  <a:srgbClr val="FF0000"/>
                </a:solidFill>
              </a:rPr>
              <a:t>报文不再使用：</a:t>
            </a:r>
          </a:p>
          <a:p>
            <a:pPr algn="just"/>
            <a:r>
              <a:rPr lang="zh-CN" altLang="en-US" dirty="0" smtClean="0"/>
              <a:t>信息请求与回答报文</a:t>
            </a:r>
          </a:p>
          <a:p>
            <a:pPr algn="just"/>
            <a:r>
              <a:rPr lang="zh-CN" altLang="en-US" dirty="0" smtClean="0"/>
              <a:t>掩码地址请求和回答报文</a:t>
            </a:r>
          </a:p>
          <a:p>
            <a:pPr algn="just"/>
            <a:r>
              <a:rPr lang="zh-CN" altLang="en-US" dirty="0" smtClean="0"/>
              <a:t>路由器询问和通告报文 </a:t>
            </a:r>
            <a:endParaRPr lang="en-US" altLang="zh-CN" dirty="0" smtClean="0"/>
          </a:p>
          <a:p>
            <a:pPr algn="just"/>
            <a:r>
              <a:rPr lang="zh-CN" altLang="en-US" dirty="0" smtClean="0"/>
              <a:t>源点抑制报文</a:t>
            </a:r>
          </a:p>
          <a:p>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23A760-3085-46D8-8182-753E0891EF30}" type="slidenum">
              <a:rPr lang="en-US" altLang="zh-CN"/>
              <a:pPr/>
              <a:t>166</a:t>
            </a:fld>
            <a:endParaRPr lang="en-US" altLang="zh-CN"/>
          </a:p>
        </p:txBody>
      </p:sp>
      <p:sp>
        <p:nvSpPr>
          <p:cNvPr id="800770" name="Rectangle 2"/>
          <p:cNvSpPr>
            <a:spLocks noGrp="1" noRot="1" noChangeAspect="1" noChangeArrowheads="1" noTextEdit="1"/>
          </p:cNvSpPr>
          <p:nvPr>
            <p:ph type="sldImg"/>
          </p:nvPr>
        </p:nvSpPr>
        <p:spPr>
          <a:xfrm>
            <a:off x="987425" y="696913"/>
            <a:ext cx="5035550" cy="3486150"/>
          </a:xfrm>
        </p:spPr>
      </p:sp>
      <p:sp>
        <p:nvSpPr>
          <p:cNvPr id="800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宋体" panose="02010600030101010101" pitchFamily="2" charset="-122"/>
                <a:ea typeface="宋体" panose="02010600030101010101" pitchFamily="2" charset="-122"/>
                <a:cs typeface="+mn-cs"/>
              </a:rPr>
              <a:t>FCS: </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该字段有 </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4 </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个字节，表示帧校验序列，用于校验帧是否出错。该字段内容已被网络设备滤去，抓包软件已无法获取。</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167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05A3CA-4906-47B0-B299-861D534F74E5}" type="slidenum">
              <a:rPr lang="en-US" altLang="zh-CN"/>
              <a:pPr/>
              <a:t>16</a:t>
            </a:fld>
            <a:endParaRPr lang="en-US" altLang="zh-CN"/>
          </a:p>
        </p:txBody>
      </p:sp>
      <p:sp>
        <p:nvSpPr>
          <p:cNvPr id="685058" name="Rectangle 2"/>
          <p:cNvSpPr>
            <a:spLocks noGrp="1" noRot="1" noChangeAspect="1" noChangeArrowheads="1" noTextEdit="1"/>
          </p:cNvSpPr>
          <p:nvPr>
            <p:ph type="sldImg"/>
          </p:nvPr>
        </p:nvSpPr>
        <p:spPr>
          <a:xfrm>
            <a:off x="987425" y="696913"/>
            <a:ext cx="5035550" cy="3486150"/>
          </a:xfrm>
        </p:spPr>
      </p:sp>
      <p:sp>
        <p:nvSpPr>
          <p:cNvPr id="68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A16D1C-627C-4891-ABFE-A6A31D9AB457}" type="slidenum">
              <a:rPr lang="en-US" altLang="zh-CN"/>
              <a:pPr/>
              <a:t>168</a:t>
            </a:fld>
            <a:endParaRPr lang="en-US" altLang="zh-CN"/>
          </a:p>
        </p:txBody>
      </p:sp>
      <p:sp>
        <p:nvSpPr>
          <p:cNvPr id="801794" name="Rectangle 2"/>
          <p:cNvSpPr>
            <a:spLocks noGrp="1" noRot="1" noChangeAspect="1" noChangeArrowheads="1" noTextEdit="1"/>
          </p:cNvSpPr>
          <p:nvPr>
            <p:ph type="sldImg"/>
          </p:nvPr>
        </p:nvSpPr>
        <p:spPr>
          <a:xfrm>
            <a:off x="987425" y="696913"/>
            <a:ext cx="5035550" cy="3486150"/>
          </a:xfrm>
        </p:spPr>
      </p:sp>
      <p:sp>
        <p:nvSpPr>
          <p:cNvPr id="801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928BA6-A975-4AA7-B3B6-EBDE68FED28B}" type="slidenum">
              <a:rPr lang="en-US" altLang="zh-CN"/>
              <a:pPr/>
              <a:t>169</a:t>
            </a:fld>
            <a:endParaRPr lang="en-US" altLang="zh-CN"/>
          </a:p>
        </p:txBody>
      </p:sp>
      <p:sp>
        <p:nvSpPr>
          <p:cNvPr id="803842" name="Rectangle 2"/>
          <p:cNvSpPr>
            <a:spLocks noGrp="1" noRot="1" noChangeAspect="1" noChangeArrowheads="1" noTextEdit="1"/>
          </p:cNvSpPr>
          <p:nvPr>
            <p:ph type="sldImg"/>
          </p:nvPr>
        </p:nvSpPr>
        <p:spPr>
          <a:xfrm>
            <a:off x="987425" y="696913"/>
            <a:ext cx="5035550" cy="3486150"/>
          </a:xfrm>
        </p:spPr>
      </p:sp>
      <p:sp>
        <p:nvSpPr>
          <p:cNvPr id="803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A26C14-570E-4A65-918E-2B9F7D837DBF}" type="slidenum">
              <a:rPr lang="en-US" altLang="zh-CN"/>
              <a:pPr/>
              <a:t>173</a:t>
            </a:fld>
            <a:endParaRPr lang="en-US" altLang="zh-CN"/>
          </a:p>
        </p:txBody>
      </p:sp>
      <p:sp>
        <p:nvSpPr>
          <p:cNvPr id="994306" name="Rectangle 2"/>
          <p:cNvSpPr>
            <a:spLocks noGrp="1" noRot="1" noChangeAspect="1" noChangeArrowheads="1" noTextEdit="1"/>
          </p:cNvSpPr>
          <p:nvPr>
            <p:ph type="sldImg"/>
          </p:nvPr>
        </p:nvSpPr>
        <p:spPr>
          <a:xfrm>
            <a:off x="987425" y="696913"/>
            <a:ext cx="5035550" cy="3486150"/>
          </a:xfrm>
        </p:spPr>
      </p:sp>
      <p:sp>
        <p:nvSpPr>
          <p:cNvPr id="99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pPr/>
              <a:t>174</a:t>
            </a:fld>
            <a:endParaRPr lang="en-US" altLang="zh-CN"/>
          </a:p>
        </p:txBody>
      </p:sp>
      <p:sp>
        <p:nvSpPr>
          <p:cNvPr id="996354" name="Rectangle 2"/>
          <p:cNvSpPr>
            <a:spLocks noGrp="1" noRot="1" noChangeAspect="1" noChangeArrowheads="1" noTextEdit="1"/>
          </p:cNvSpPr>
          <p:nvPr>
            <p:ph type="sldImg"/>
          </p:nvPr>
        </p:nvSpPr>
        <p:spPr>
          <a:xfrm>
            <a:off x="987425" y="696913"/>
            <a:ext cx="5035550" cy="3486150"/>
          </a:xfrm>
        </p:spPr>
      </p:sp>
      <p:sp>
        <p:nvSpPr>
          <p:cNvPr id="996355" name="Rectangle 3"/>
          <p:cNvSpPr>
            <a:spLocks noGrp="1" noChangeArrowheads="1"/>
          </p:cNvSpPr>
          <p:nvPr>
            <p:ph type="body" idx="1"/>
          </p:nvPr>
        </p:nvSpPr>
        <p:spPr/>
        <p:txBody>
          <a:bodyPr/>
          <a:lstStyle/>
          <a:p>
            <a:r>
              <a:rPr lang="en-US" altLang="zh-CN" sz="1200" b="0" i="0" kern="1200" dirty="0" err="1" smtClean="0">
                <a:solidFill>
                  <a:schemeClr val="tx1"/>
                </a:solidFill>
                <a:latin typeface="宋体" panose="02010600030101010101" pitchFamily="2" charset="-122"/>
                <a:ea typeface="宋体" panose="02010600030101010101" pitchFamily="2" charset="-122"/>
                <a:cs typeface="+mn-cs"/>
              </a:rPr>
              <a:t>Traceroute</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是</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Linux</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和</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Mac OS</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等系统默认提供的路由追踪小程序，</a:t>
            </a:r>
            <a:r>
              <a:rPr lang="en-US" altLang="zh-CN" sz="1200" b="0" i="0" kern="1200" dirty="0" err="1" smtClean="0">
                <a:solidFill>
                  <a:schemeClr val="tx1"/>
                </a:solidFill>
                <a:latin typeface="宋体" panose="02010600030101010101" pitchFamily="2" charset="-122"/>
                <a:ea typeface="宋体" panose="02010600030101010101" pitchFamily="2" charset="-122"/>
                <a:cs typeface="+mn-cs"/>
              </a:rPr>
              <a:t>Tracert</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是</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Windows</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系统默认提供的路由追踪小程序。二者的功能相同，都能探测数据包从源地址到目的地址经过的路由器的</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IP</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地址。</a:t>
            </a:r>
            <a:r>
              <a:rPr lang="en-US" altLang="zh-CN" sz="1200" b="0" i="0" kern="1200" dirty="0" err="1" smtClean="0">
                <a:solidFill>
                  <a:schemeClr val="tx1"/>
                </a:solidFill>
                <a:latin typeface="宋体" panose="02010600030101010101" pitchFamily="2" charset="-122"/>
                <a:ea typeface="宋体" panose="02010600030101010101" pitchFamily="2" charset="-122"/>
                <a:cs typeface="+mn-cs"/>
              </a:rPr>
              <a:t>Traceroute/Tracert</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的实现都借助了</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TTL</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：通过向目的地址发送一系列的探测包，设置探测包的</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TTL</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初始值分别为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1,2,3…</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，根据返回的超时通知（</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ICMP Time Exceeded Message</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）得到源地址与目的地址之间的每一跳路由信息。虽然两者输出结果一致，但在实现原理上还有着显著的差别。</a:t>
            </a:r>
            <a:endParaRPr lang="zh-CN" altLang="zh-CN"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pPr/>
              <a:t>178</a:t>
            </a:fld>
            <a:endParaRPr lang="en-US" altLang="zh-CN"/>
          </a:p>
        </p:txBody>
      </p:sp>
      <p:sp>
        <p:nvSpPr>
          <p:cNvPr id="996354" name="Rectangle 2"/>
          <p:cNvSpPr>
            <a:spLocks noGrp="1" noRot="1" noChangeAspect="1" noChangeArrowheads="1" noTextEdit="1"/>
          </p:cNvSpPr>
          <p:nvPr>
            <p:ph type="sldImg"/>
          </p:nvPr>
        </p:nvSpPr>
        <p:spPr>
          <a:xfrm>
            <a:off x="987425" y="696913"/>
            <a:ext cx="5035550" cy="3486150"/>
          </a:xfrm>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179</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6B6618-07AF-4871-B679-4E9069392BAE}" type="slidenum">
              <a:rPr lang="en-US" altLang="zh-CN"/>
              <a:pPr/>
              <a:t>180</a:t>
            </a:fld>
            <a:endParaRPr lang="en-US" altLang="zh-CN"/>
          </a:p>
        </p:txBody>
      </p:sp>
      <p:sp>
        <p:nvSpPr>
          <p:cNvPr id="804866" name="Rectangle 2"/>
          <p:cNvSpPr>
            <a:spLocks noGrp="1" noRot="1" noChangeAspect="1" noChangeArrowheads="1" noTextEdit="1"/>
          </p:cNvSpPr>
          <p:nvPr>
            <p:ph type="sldImg"/>
          </p:nvPr>
        </p:nvSpPr>
        <p:spPr>
          <a:xfrm>
            <a:off x="987425" y="696913"/>
            <a:ext cx="5035550" cy="3486150"/>
          </a:xfrm>
        </p:spPr>
      </p:sp>
      <p:sp>
        <p:nvSpPr>
          <p:cNvPr id="804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C1AB9B-F385-4821-AA6D-80FFE4C0DC60}" type="slidenum">
              <a:rPr lang="en-US" altLang="zh-CN"/>
              <a:pPr/>
              <a:t>181</a:t>
            </a:fld>
            <a:endParaRPr lang="en-US" altLang="zh-CN"/>
          </a:p>
        </p:txBody>
      </p:sp>
      <p:sp>
        <p:nvSpPr>
          <p:cNvPr id="806914" name="Rectangle 2"/>
          <p:cNvSpPr>
            <a:spLocks noGrp="1" noRot="1" noChangeAspect="1" noChangeArrowheads="1" noTextEdit="1"/>
          </p:cNvSpPr>
          <p:nvPr>
            <p:ph type="sldImg"/>
          </p:nvPr>
        </p:nvSpPr>
        <p:spPr>
          <a:xfrm>
            <a:off x="987425" y="696913"/>
            <a:ext cx="5035550" cy="3486150"/>
          </a:xfrm>
        </p:spPr>
      </p:sp>
      <p:sp>
        <p:nvSpPr>
          <p:cNvPr id="806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B7E921-8880-45DB-B2E9-81946958ADF4}" type="slidenum">
              <a:rPr lang="en-US" altLang="zh-CN"/>
              <a:pPr/>
              <a:t>182</a:t>
            </a:fld>
            <a:endParaRPr lang="en-US" altLang="zh-CN"/>
          </a:p>
        </p:txBody>
      </p:sp>
      <p:sp>
        <p:nvSpPr>
          <p:cNvPr id="807938" name="Rectangle 2"/>
          <p:cNvSpPr>
            <a:spLocks noGrp="1" noRot="1" noChangeAspect="1" noChangeArrowheads="1" noTextEdit="1"/>
          </p:cNvSpPr>
          <p:nvPr>
            <p:ph type="sldImg"/>
          </p:nvPr>
        </p:nvSpPr>
        <p:spPr>
          <a:xfrm>
            <a:off x="987425" y="696913"/>
            <a:ext cx="5035550" cy="3486150"/>
          </a:xfrm>
        </p:spPr>
      </p:sp>
      <p:sp>
        <p:nvSpPr>
          <p:cNvPr id="807939" name="Rectangle 3"/>
          <p:cNvSpPr>
            <a:spLocks noGrp="1" noChangeArrowheads="1"/>
          </p:cNvSpPr>
          <p:nvPr>
            <p:ph type="body" idx="1"/>
          </p:nvPr>
        </p:nvSpPr>
        <p:spPr/>
        <p:txBody>
          <a:bodyPr/>
          <a:lstStyle/>
          <a:p>
            <a:pPr algn="just"/>
            <a:r>
              <a:rPr lang="zh-CN" altLang="en-US" dirty="0" smtClean="0">
                <a:solidFill>
                  <a:srgbClr val="FF0000"/>
                </a:solidFill>
              </a:rPr>
              <a:t>静态</a:t>
            </a:r>
            <a:r>
              <a:rPr lang="zh-CN" altLang="en-US" dirty="0" smtClean="0"/>
              <a:t>路由选择策略</a:t>
            </a:r>
            <a:r>
              <a:rPr lang="en-US" altLang="zh-CN" dirty="0" smtClean="0"/>
              <a:t>——</a:t>
            </a:r>
            <a:r>
              <a:rPr lang="zh-CN" altLang="en-US" dirty="0" smtClean="0"/>
              <a:t>即</a:t>
            </a:r>
            <a:r>
              <a:rPr lang="zh-CN" altLang="en-US" dirty="0" smtClean="0">
                <a:solidFill>
                  <a:srgbClr val="0000FF"/>
                </a:solidFill>
              </a:rPr>
              <a:t>非自适应路由选择，</a:t>
            </a:r>
            <a:r>
              <a:rPr lang="zh-CN" altLang="en-US" dirty="0" smtClean="0"/>
              <a:t>其特点是简单和开销较小，但不能及时适应网络状态的变化。 </a:t>
            </a:r>
            <a:r>
              <a:rPr lang="en-US" altLang="zh-CN" dirty="0" smtClean="0"/>
              <a:t>-</a:t>
            </a:r>
            <a:r>
              <a:rPr lang="zh-CN" altLang="en-US" dirty="0" smtClean="0"/>
              <a:t>适合较小的网络</a:t>
            </a:r>
          </a:p>
          <a:p>
            <a:pPr algn="just"/>
            <a:r>
              <a:rPr lang="zh-CN" altLang="en-US" dirty="0" smtClean="0">
                <a:solidFill>
                  <a:srgbClr val="FF0000"/>
                </a:solidFill>
              </a:rPr>
              <a:t>动态</a:t>
            </a:r>
            <a:r>
              <a:rPr lang="zh-CN" altLang="en-US" dirty="0" smtClean="0"/>
              <a:t>路由选择策略</a:t>
            </a:r>
            <a:r>
              <a:rPr lang="en-US" altLang="zh-CN" dirty="0" smtClean="0"/>
              <a:t>——</a:t>
            </a:r>
            <a:r>
              <a:rPr lang="zh-CN" altLang="en-US" dirty="0" smtClean="0"/>
              <a:t>即</a:t>
            </a:r>
            <a:r>
              <a:rPr lang="zh-CN" altLang="en-US" dirty="0" smtClean="0">
                <a:solidFill>
                  <a:srgbClr val="0000FF"/>
                </a:solidFill>
              </a:rPr>
              <a:t>自适应路由选择，</a:t>
            </a:r>
            <a:r>
              <a:rPr lang="zh-CN" altLang="en-US" dirty="0" smtClean="0"/>
              <a:t>其特点是能较好地适应网络状态的变化，但实现起来较为复杂，开销也比较大。  </a:t>
            </a:r>
          </a:p>
          <a:p>
            <a:endParaRPr lang="zh-CN" altLang="zh-CN"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R1</a:t>
            </a:r>
            <a:r>
              <a:rPr lang="zh-CN" altLang="zh-CN" sz="1200" dirty="0" smtClean="0"/>
              <a:t>路由器直连</a:t>
            </a:r>
            <a:r>
              <a:rPr lang="en-US" altLang="zh-CN" sz="1200" dirty="0" smtClean="0"/>
              <a:t>A</a:t>
            </a:r>
            <a:r>
              <a:rPr lang="zh-CN" altLang="zh-CN" sz="1200" dirty="0" smtClean="0"/>
              <a:t>、</a:t>
            </a:r>
            <a:r>
              <a:rPr lang="en-US" altLang="zh-CN" sz="1200" dirty="0" smtClean="0"/>
              <a:t>B</a:t>
            </a:r>
            <a:r>
              <a:rPr lang="zh-CN" altLang="zh-CN" sz="1200" dirty="0" smtClean="0"/>
              <a:t>两个网段，</a:t>
            </a:r>
            <a:r>
              <a:rPr lang="en-US" altLang="zh-CN" sz="1200" dirty="0" smtClean="0"/>
              <a:t>C</a:t>
            </a:r>
            <a:r>
              <a:rPr lang="zh-CN" altLang="zh-CN" sz="1200" dirty="0" smtClean="0"/>
              <a:t>、</a:t>
            </a:r>
            <a:r>
              <a:rPr lang="en-US" altLang="zh-CN" sz="1200" dirty="0" smtClean="0"/>
              <a:t>D</a:t>
            </a:r>
            <a:r>
              <a:rPr lang="zh-CN" altLang="zh-CN" sz="1200" dirty="0" smtClean="0"/>
              <a:t>网段没有直连，你需要添加到</a:t>
            </a:r>
            <a:r>
              <a:rPr lang="en-US" altLang="zh-CN" sz="1200" dirty="0" smtClean="0"/>
              <a:t>C</a:t>
            </a:r>
            <a:r>
              <a:rPr lang="zh-CN" altLang="zh-CN" sz="1200" dirty="0" smtClean="0"/>
              <a:t>、</a:t>
            </a:r>
            <a:r>
              <a:rPr lang="en-US" altLang="zh-CN" sz="1200" dirty="0" smtClean="0"/>
              <a:t>D</a:t>
            </a:r>
            <a:r>
              <a:rPr lang="zh-CN" altLang="zh-CN" sz="1200" dirty="0" smtClean="0"/>
              <a:t>网段的路由。</a:t>
            </a:r>
          </a:p>
          <a:p>
            <a:r>
              <a:rPr lang="en-US" altLang="zh-CN" sz="1200" dirty="0" smtClean="0"/>
              <a:t>R2</a:t>
            </a:r>
            <a:r>
              <a:rPr lang="zh-CN" altLang="zh-CN" sz="1200" dirty="0" smtClean="0"/>
              <a:t>路由器直连</a:t>
            </a:r>
            <a:r>
              <a:rPr lang="en-US" altLang="zh-CN" sz="1200" dirty="0" smtClean="0"/>
              <a:t>B</a:t>
            </a:r>
            <a:r>
              <a:rPr lang="zh-CN" altLang="zh-CN" sz="1200" dirty="0" smtClean="0"/>
              <a:t>、</a:t>
            </a:r>
            <a:r>
              <a:rPr lang="en-US" altLang="zh-CN" sz="1200" dirty="0" smtClean="0"/>
              <a:t>C</a:t>
            </a:r>
            <a:r>
              <a:rPr lang="zh-CN" altLang="zh-CN" sz="1200" dirty="0" smtClean="0"/>
              <a:t>两个网段，</a:t>
            </a:r>
            <a:r>
              <a:rPr lang="en-US" altLang="zh-CN" sz="1200" dirty="0" smtClean="0"/>
              <a:t>A</a:t>
            </a:r>
            <a:r>
              <a:rPr lang="zh-CN" altLang="zh-CN" sz="1200" dirty="0" smtClean="0"/>
              <a:t>、</a:t>
            </a:r>
            <a:r>
              <a:rPr lang="en-US" altLang="zh-CN" sz="1200" dirty="0" smtClean="0"/>
              <a:t>D</a:t>
            </a:r>
            <a:r>
              <a:rPr lang="zh-CN" altLang="zh-CN" sz="1200" dirty="0" smtClean="0"/>
              <a:t>网段没有直连，你需要添加到</a:t>
            </a:r>
            <a:r>
              <a:rPr lang="en-US" altLang="zh-CN" sz="1200" dirty="0" smtClean="0"/>
              <a:t>A</a:t>
            </a:r>
            <a:r>
              <a:rPr lang="zh-CN" altLang="zh-CN" sz="1200" dirty="0" smtClean="0"/>
              <a:t>、</a:t>
            </a:r>
            <a:r>
              <a:rPr lang="en-US" altLang="zh-CN" sz="1200" dirty="0" smtClean="0"/>
              <a:t>D</a:t>
            </a:r>
            <a:r>
              <a:rPr lang="zh-CN" altLang="zh-CN" sz="1200" dirty="0" smtClean="0"/>
              <a:t>网段的路由。</a:t>
            </a:r>
          </a:p>
          <a:p>
            <a:r>
              <a:rPr lang="en-US" altLang="zh-CN" sz="1200" dirty="0" smtClean="0"/>
              <a:t>R3</a:t>
            </a:r>
            <a:r>
              <a:rPr lang="zh-CN" altLang="zh-CN" sz="1200" dirty="0" smtClean="0"/>
              <a:t>路由器直连</a:t>
            </a:r>
            <a:r>
              <a:rPr lang="en-US" altLang="zh-CN" sz="1200" dirty="0" smtClean="0"/>
              <a:t>C</a:t>
            </a:r>
            <a:r>
              <a:rPr lang="zh-CN" altLang="zh-CN" sz="1200" dirty="0" smtClean="0"/>
              <a:t>、</a:t>
            </a:r>
            <a:r>
              <a:rPr lang="en-US" altLang="zh-CN" sz="1200" dirty="0" smtClean="0"/>
              <a:t>D</a:t>
            </a:r>
            <a:r>
              <a:rPr lang="zh-CN" altLang="zh-CN" sz="1200" dirty="0" smtClean="0"/>
              <a:t>两个网段，</a:t>
            </a:r>
            <a:r>
              <a:rPr lang="en-US" altLang="zh-CN" sz="1200" dirty="0" smtClean="0"/>
              <a:t>A</a:t>
            </a:r>
            <a:r>
              <a:rPr lang="zh-CN" altLang="zh-CN" sz="1200" dirty="0" smtClean="0"/>
              <a:t>、</a:t>
            </a:r>
            <a:r>
              <a:rPr lang="en-US" altLang="zh-CN" sz="1200" dirty="0" smtClean="0"/>
              <a:t>B</a:t>
            </a:r>
            <a:r>
              <a:rPr lang="zh-CN" altLang="zh-CN" sz="1200" dirty="0" smtClean="0"/>
              <a:t>网段没有直连，你需要添加到</a:t>
            </a:r>
            <a:r>
              <a:rPr lang="en-US" altLang="zh-CN" sz="1200" dirty="0" smtClean="0"/>
              <a:t>A</a:t>
            </a:r>
            <a:r>
              <a:rPr lang="zh-CN" altLang="zh-CN" sz="1200" dirty="0" smtClean="0"/>
              <a:t>、</a:t>
            </a:r>
            <a:r>
              <a:rPr lang="en-US" altLang="zh-CN" sz="1200" dirty="0" smtClean="0"/>
              <a:t>B</a:t>
            </a:r>
            <a:r>
              <a:rPr lang="zh-CN" altLang="zh-CN" sz="1200" dirty="0" smtClean="0"/>
              <a:t>网段的路由。</a:t>
            </a:r>
          </a:p>
          <a:p>
            <a:endParaRPr lang="zh-CN" altLang="en-US" dirty="0" smtClean="0"/>
          </a:p>
          <a:p>
            <a:pPr>
              <a:lnSpc>
                <a:spcPct val="150000"/>
              </a:lnSpc>
              <a:buFont typeface="Wingdings" panose="05000000000000000000" pitchFamily="2" charset="2"/>
              <a:buChar char="Ø"/>
            </a:pPr>
            <a:r>
              <a:rPr lang="zh-CN" altLang="en-US" sz="1200" dirty="0" smtClean="0"/>
              <a:t>路由器上的静态路由通常不会被动态路由协议通告出去，如果你需要将某个路由器的静态路由通过动态路由协议通告出去，就需要将静态路由发布到动态路由。</a:t>
            </a:r>
          </a:p>
          <a:p>
            <a:pPr>
              <a:lnSpc>
                <a:spcPct val="150000"/>
              </a:lnSpc>
              <a:buFont typeface="Wingdings" panose="05000000000000000000" pitchFamily="2" charset="2"/>
              <a:buChar char="Ø"/>
            </a:pPr>
            <a:r>
              <a:rPr lang="zh-CN" altLang="en-US" sz="1200" dirty="0" smtClean="0"/>
              <a:t>不同的动态路由协议之间需要交换路由表，也需要进行路由再发布，因为不同的动态路由协议之间的度量值不同和管理距离以及每种协议的有类别和无类别能力。</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183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F8EF1F-672D-4C9C-8A35-376501D380A2}" type="slidenum">
              <a:rPr lang="en-US" altLang="zh-CN"/>
              <a:pPr/>
              <a:t>18</a:t>
            </a:fld>
            <a:endParaRPr lang="en-US" altLang="zh-CN"/>
          </a:p>
        </p:txBody>
      </p:sp>
      <p:sp>
        <p:nvSpPr>
          <p:cNvPr id="973826" name="Rectangle 2"/>
          <p:cNvSpPr>
            <a:spLocks noGrp="1" noRot="1" noChangeAspect="1" noChangeArrowheads="1" noTextEdit="1"/>
          </p:cNvSpPr>
          <p:nvPr>
            <p:ph type="sldImg"/>
          </p:nvPr>
        </p:nvSpPr>
        <p:spPr>
          <a:xfrm>
            <a:off x="987425" y="696913"/>
            <a:ext cx="5035550" cy="3486150"/>
          </a:xfrm>
        </p:spPr>
      </p:sp>
      <p:sp>
        <p:nvSpPr>
          <p:cNvPr id="97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184</a:t>
            </a:fld>
            <a:endParaRPr lang="en-US"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smtClean="0">
                <a:solidFill>
                  <a:schemeClr val="tx1"/>
                </a:solidFill>
                <a:latin typeface="宋体" panose="02010600030101010101" pitchFamily="2" charset="-122"/>
                <a:ea typeface="宋体" panose="02010600030101010101" pitchFamily="2" charset="-122"/>
                <a:cs typeface="+mn-cs"/>
              </a:rPr>
              <a:t>在路由器配置中可用</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表示默认路由，作用是帮助路由器发送路由表中无法查询的包。如果设置了全零网络的路由，路由表中无法查询的包都将送到全零网络的路由中去。</a:t>
            </a:r>
            <a:endParaRPr lang="zh-CN" altLang="en-US" dirty="0" smtClean="0"/>
          </a:p>
          <a:p>
            <a:r>
              <a:rPr lang="zh-CN" altLang="en-US" sz="1200" b="0" i="0" kern="1200" dirty="0" smtClean="0">
                <a:solidFill>
                  <a:schemeClr val="tx1"/>
                </a:solidFill>
                <a:latin typeface="宋体" panose="02010600030101010101" pitchFamily="2" charset="-122"/>
                <a:ea typeface="宋体" panose="02010600030101010101" pitchFamily="2" charset="-122"/>
                <a:cs typeface="+mn-cs"/>
              </a:rPr>
              <a:t>因此，根据</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RFC</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文档描述，它不只是代表本机，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0.0.0.0/8</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可以表示本网络中的所有主机，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0.0.0.0/32</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可以用作本机的源地址，</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0.0.0.0/8</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也可表示本网络上的某个特定主机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综合起来可以说</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表示整个网络</a:t>
            </a:r>
          </a:p>
          <a:p>
            <a:r>
              <a:rPr lang="zh-CN" altLang="en-US" sz="1200" b="0" i="0" kern="1200" dirty="0" smtClean="0">
                <a:solidFill>
                  <a:schemeClr val="tx1"/>
                </a:solidFill>
                <a:latin typeface="宋体" panose="02010600030101010101" pitchFamily="2" charset="-122"/>
                <a:ea typeface="宋体" panose="02010600030101010101" pitchFamily="2" charset="-122"/>
                <a:cs typeface="+mn-cs"/>
              </a:rPr>
              <a:t>在路由器配置中可用</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表示默认路由，作用是帮助路由器发送路由表中无法查询的包。如果设置了全零网络的路由，路由表中无法查询的包都将送到全零网络的路由中去。</a:t>
            </a:r>
          </a:p>
          <a:p>
            <a:r>
              <a:rPr lang="zh-CN" altLang="en-US" sz="1200" b="0" i="0" kern="1200" dirty="0" smtClean="0">
                <a:solidFill>
                  <a:schemeClr val="tx1"/>
                </a:solidFill>
                <a:latin typeface="宋体" panose="02010600030101010101" pitchFamily="2" charset="-122"/>
                <a:ea typeface="宋体" panose="02010600030101010101" pitchFamily="2" charset="-122"/>
                <a:cs typeface="+mn-cs"/>
              </a:rPr>
              <a:t>查阅百度知道里一些说法如下：</a:t>
            </a:r>
          </a:p>
          <a:p>
            <a:r>
              <a:rPr lang="en-US" altLang="zh-CN" sz="1200" b="0" i="0" kern="1200" dirty="0" smtClean="0">
                <a:solidFill>
                  <a:schemeClr val="tx1"/>
                </a:solidFill>
                <a:latin typeface="宋体" panose="02010600030101010101" pitchFamily="2" charset="-122"/>
                <a:ea typeface="宋体" panose="02010600030101010101" pitchFamily="2" charset="-122"/>
                <a:cs typeface="+mn-cs"/>
              </a:rPr>
              <a:t>1. </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严格说来，</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已经不是一个真正意义上的</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IP</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地址了。它表示的是这样一个集合：所有不清楚的主机和目的网络。这里的“不清楚”是指在本机的路由 表里没有特定条目指明如何到达。对本机来说，它就是一个“收容所”，所有不认识的“三无”人员，一 律送进去。如果你在网络设置中设置了缺省网关，那么</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Windows</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系统会自动产生一个目的地址为</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的缺省路由。</a:t>
            </a:r>
          </a:p>
          <a:p>
            <a:r>
              <a:rPr lang="en-US" altLang="zh-CN" sz="1200" b="0" i="0" kern="1200" dirty="0" smtClean="0">
                <a:solidFill>
                  <a:schemeClr val="tx1"/>
                </a:solidFill>
                <a:latin typeface="宋体" panose="02010600030101010101" pitchFamily="2" charset="-122"/>
                <a:ea typeface="宋体" panose="02010600030101010101" pitchFamily="2" charset="-122"/>
                <a:cs typeface="+mn-cs"/>
              </a:rPr>
              <a:t>2. </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网络中</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0.0.0.0</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的</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IP</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地址表示整个网络，即网络中的所有主机。它的作用是帮助路由器发送路由表中无法查询的包。如果设置了全零网络的路由，路由表中无法查询的包都将送到全零网络的路由中去。</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185</a:t>
            </a:fld>
            <a:endParaRPr lang="en-US"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对于</a:t>
            </a:r>
            <a:r>
              <a:rPr lang="en-US" altLang="zh-CN" sz="1200" dirty="0" smtClean="0"/>
              <a:t>R2</a:t>
            </a:r>
            <a:r>
              <a:rPr lang="zh-CN" altLang="en-US" sz="1200" dirty="0" smtClean="0"/>
              <a:t>路由器来说</a:t>
            </a:r>
            <a:r>
              <a:rPr lang="en-US" altLang="zh-CN" sz="1200" dirty="0" smtClean="0"/>
              <a:t>A</a:t>
            </a:r>
            <a:r>
              <a:rPr lang="zh-CN" altLang="en-US" sz="1200" dirty="0" smtClean="0"/>
              <a:t>区的就相当于一个合并了四个网段的超网。</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190</a:t>
            </a:fld>
            <a:endParaRPr lang="en-US"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幻灯片图像占位符 1149953"/>
          <p:cNvSpPr>
            <a:spLocks noGrp="1" noRot="1" noChangeAspect="1" noChangeArrowheads="1" noTextEdit="1"/>
          </p:cNvSpPr>
          <p:nvPr>
            <p:ph type="sldImg" idx="4294967295"/>
          </p:nvPr>
        </p:nvSpPr>
        <p:spPr>
          <a:xfrm>
            <a:off x="987425" y="696913"/>
            <a:ext cx="5035550" cy="3486150"/>
          </a:xfrm>
        </p:spPr>
      </p:sp>
      <p:sp>
        <p:nvSpPr>
          <p:cNvPr id="323586" name="文本占位符 1149954"/>
          <p:cNvSpPr>
            <a:spLocks noGrp="1" noChangeArrowheads="1"/>
          </p:cNvSpPr>
          <p:nvPr>
            <p:ph type="body" idx="4294967295"/>
          </p:nvPr>
        </p:nvSpPr>
        <p:spPr/>
        <p:txBody>
          <a:bodyPr/>
          <a:lstStyle/>
          <a:p>
            <a:pPr algn="just"/>
            <a:r>
              <a:rPr lang="zh-CN" altLang="en-US" smtClean="0"/>
              <a:t>因特网的规模非常大。如果让所有的路由器知道所有的网络应怎样到达，则这种路由表将非常大，处理起来也太花时间。而所有这些路由器之间交换路由信息所需的带宽就会使因特网的通信链路饱和。</a:t>
            </a:r>
          </a:p>
          <a:p>
            <a:pPr algn="just"/>
            <a:r>
              <a:rPr lang="zh-CN" altLang="en-US" smtClean="0"/>
              <a:t>许多单位不愿意外界了解自己单位网络的布局细节和本部门所采用的路由选择协议（这属于本部门内部的事情），但同时还希望连接到因特网上。   </a:t>
            </a:r>
          </a:p>
          <a:p>
            <a:endParaRPr lang="zh-CN" altLang="en-US" smtClean="0"/>
          </a:p>
        </p:txBody>
      </p:sp>
      <p:sp>
        <p:nvSpPr>
          <p:cNvPr id="323587" name="灯片编号占位符 1"/>
          <p:cNvSpPr>
            <a:spLocks noGrp="1" noChangeArrowheads="1"/>
          </p:cNvSpPr>
          <p:nvPr>
            <p:ph type="sldNum" sz="quarter" idx="5"/>
          </p:nvPr>
        </p:nvSpPr>
        <p:spPr bwMode="auto">
          <a:noFill/>
          <a:ln>
            <a:miter lim="800000"/>
          </a:ln>
        </p:spPr>
        <p:txBody>
          <a:bodyPr/>
          <a:lstStyle/>
          <a:p>
            <a:fld id="{A537487F-2ACC-4FE3-9B26-6D897905BD9F}" type="slidenum">
              <a:rPr lang="zh-CN" altLang="en-US"/>
              <a:pPr/>
              <a:t>192</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8C985-9035-4E07-B0ED-70A668539EBF}" type="slidenum">
              <a:rPr lang="en-US" altLang="zh-CN"/>
              <a:pPr/>
              <a:t>193</a:t>
            </a:fld>
            <a:endParaRPr lang="en-US" altLang="zh-CN"/>
          </a:p>
        </p:txBody>
      </p:sp>
      <p:sp>
        <p:nvSpPr>
          <p:cNvPr id="809986" name="Rectangle 2"/>
          <p:cNvSpPr>
            <a:spLocks noGrp="1" noRot="1" noChangeAspect="1" noChangeArrowheads="1" noTextEdit="1"/>
          </p:cNvSpPr>
          <p:nvPr>
            <p:ph type="sldImg"/>
          </p:nvPr>
        </p:nvSpPr>
        <p:spPr>
          <a:xfrm>
            <a:off x="987425" y="696913"/>
            <a:ext cx="5035550" cy="3486150"/>
          </a:xfrm>
        </p:spPr>
      </p:sp>
      <p:sp>
        <p:nvSpPr>
          <p:cNvPr id="809987" name="Rectangle 3"/>
          <p:cNvSpPr>
            <a:spLocks noGrp="1" noChangeArrowheads="1"/>
          </p:cNvSpPr>
          <p:nvPr>
            <p:ph type="body" idx="1"/>
          </p:nvPr>
        </p:nvSpPr>
        <p:spPr/>
        <p:txBody>
          <a:bodyPr/>
          <a:lstStyle/>
          <a:p>
            <a:r>
              <a:rPr lang="zh-CN" altLang="en-US" sz="1200" dirty="0" smtClean="0"/>
              <a:t>在单一的技术管理下的一组路由器，而这些路由器使用一种 </a:t>
            </a:r>
            <a:r>
              <a:rPr lang="en-US" altLang="zh-CN" sz="1200" dirty="0" smtClean="0"/>
              <a:t>AS </a:t>
            </a:r>
            <a:r>
              <a:rPr lang="zh-CN" altLang="en-US" sz="1200" dirty="0" smtClean="0"/>
              <a:t>内部的路由选择协议和共同的度量以确定分组在该 </a:t>
            </a:r>
            <a:r>
              <a:rPr lang="en-US" altLang="zh-CN" sz="1200" dirty="0" smtClean="0"/>
              <a:t>AS </a:t>
            </a:r>
            <a:r>
              <a:rPr lang="zh-CN" altLang="en-US" sz="1200" dirty="0" smtClean="0"/>
              <a:t>内的路由，同时还使用一种 </a:t>
            </a:r>
            <a:r>
              <a:rPr lang="en-US" altLang="zh-CN" sz="1200" dirty="0" smtClean="0"/>
              <a:t>AS </a:t>
            </a:r>
            <a:r>
              <a:rPr lang="zh-CN" altLang="en-US" sz="1200" dirty="0" smtClean="0"/>
              <a:t>之间的路由选择协议用以确定分组在 </a:t>
            </a:r>
            <a:r>
              <a:rPr lang="en-US" altLang="zh-CN" sz="1200" dirty="0" smtClean="0"/>
              <a:t>AS</a:t>
            </a:r>
            <a:r>
              <a:rPr lang="zh-CN" altLang="en-US" sz="1200" dirty="0" smtClean="0"/>
              <a:t>之间的路由。</a:t>
            </a:r>
            <a:endParaRPr lang="zh-CN" altLang="zh-CN"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EAD93A8-460D-49E0-B539-C5D922624B16}" type="slidenum">
              <a:rPr lang="en-US" altLang="zh-CN"/>
              <a:pPr/>
              <a:t>194</a:t>
            </a:fld>
            <a:endParaRPr lang="en-US" altLang="zh-CN"/>
          </a:p>
        </p:txBody>
      </p:sp>
      <p:sp>
        <p:nvSpPr>
          <p:cNvPr id="814082" name="Rectangle 2"/>
          <p:cNvSpPr>
            <a:spLocks noGrp="1" noRot="1" noChangeAspect="1" noChangeArrowheads="1" noTextEdit="1"/>
          </p:cNvSpPr>
          <p:nvPr>
            <p:ph type="sldImg"/>
          </p:nvPr>
        </p:nvSpPr>
        <p:spPr>
          <a:xfrm>
            <a:off x="987425" y="696913"/>
            <a:ext cx="5035550" cy="3486150"/>
          </a:xfrm>
        </p:spPr>
      </p:sp>
      <p:sp>
        <p:nvSpPr>
          <p:cNvPr id="814083" name="Rectangle 3"/>
          <p:cNvSpPr>
            <a:spLocks noGrp="1" noChangeArrowheads="1"/>
          </p:cNvSpPr>
          <p:nvPr>
            <p:ph type="body" idx="1"/>
          </p:nvPr>
        </p:nvSpPr>
        <p:spPr/>
        <p:txBody>
          <a:bodyPr/>
          <a:lstStyle/>
          <a:p>
            <a:r>
              <a:rPr lang="zh-CN" altLang="en-US" dirty="0" smtClean="0">
                <a:solidFill>
                  <a:srgbClr val="FF0000"/>
                </a:solidFill>
              </a:rPr>
              <a:t>内部网关协议 </a:t>
            </a:r>
            <a:r>
              <a:rPr lang="en-US" altLang="zh-CN" dirty="0" smtClean="0"/>
              <a:t>IGP (Interior Gateway Protocol)  </a:t>
            </a:r>
          </a:p>
          <a:p>
            <a:pPr lvl="1"/>
            <a:r>
              <a:rPr lang="zh-CN" altLang="en-US" dirty="0" smtClean="0"/>
              <a:t>在一个自治系统</a:t>
            </a:r>
            <a:r>
              <a:rPr lang="zh-CN" altLang="en-US" dirty="0" smtClean="0">
                <a:solidFill>
                  <a:srgbClr val="FF0000"/>
                </a:solidFill>
              </a:rPr>
              <a:t>内部使用</a:t>
            </a:r>
            <a:r>
              <a:rPr lang="zh-CN" altLang="en-US" dirty="0" smtClean="0"/>
              <a:t>的路由选择协议。</a:t>
            </a:r>
            <a:endParaRPr lang="en-US" altLang="zh-CN" dirty="0" smtClean="0"/>
          </a:p>
          <a:p>
            <a:pPr lvl="1"/>
            <a:r>
              <a:rPr lang="zh-CN" altLang="en-US" dirty="0" smtClean="0"/>
              <a:t>目前这类路由选择协议使用得最多，如 </a:t>
            </a:r>
            <a:r>
              <a:rPr lang="en-US" altLang="zh-CN" dirty="0" smtClean="0"/>
              <a:t>RIP </a:t>
            </a:r>
            <a:r>
              <a:rPr lang="zh-CN" altLang="en-US" dirty="0" smtClean="0"/>
              <a:t>和 </a:t>
            </a:r>
            <a:r>
              <a:rPr lang="en-US" altLang="zh-CN" dirty="0" smtClean="0"/>
              <a:t>OSPF </a:t>
            </a:r>
            <a:r>
              <a:rPr lang="zh-CN" altLang="en-US" dirty="0" smtClean="0"/>
              <a:t>协议。</a:t>
            </a:r>
          </a:p>
          <a:p>
            <a:r>
              <a:rPr lang="zh-CN" altLang="en-US" dirty="0" smtClean="0">
                <a:solidFill>
                  <a:srgbClr val="FF0000"/>
                </a:solidFill>
              </a:rPr>
              <a:t>外部网关协议 </a:t>
            </a:r>
            <a:r>
              <a:rPr lang="en-US" altLang="zh-CN" dirty="0" smtClean="0"/>
              <a:t>EGP (</a:t>
            </a:r>
            <a:r>
              <a:rPr lang="en-US" altLang="zh-CN" sz="2800" dirty="0" smtClean="0"/>
              <a:t>External Gateway Protocol</a:t>
            </a:r>
            <a:r>
              <a:rPr lang="en-US" altLang="zh-CN" dirty="0" smtClean="0"/>
              <a:t>) </a:t>
            </a:r>
          </a:p>
          <a:p>
            <a:pPr lvl="1"/>
            <a:r>
              <a:rPr lang="zh-CN" altLang="en-US" dirty="0" smtClean="0"/>
              <a:t>若源站和目的站处在不同的自治系统中，当数据报传到一个自治系统的边界时，就需要使用一种协议</a:t>
            </a:r>
            <a:r>
              <a:rPr lang="zh-CN" altLang="en-US" dirty="0" smtClean="0">
                <a:solidFill>
                  <a:srgbClr val="FF0000"/>
                </a:solidFill>
              </a:rPr>
              <a:t>将路由选择信息传递到另一个自治系统中。</a:t>
            </a:r>
            <a:endParaRPr lang="en-US" altLang="zh-CN" dirty="0" smtClean="0"/>
          </a:p>
          <a:p>
            <a:pPr lvl="1"/>
            <a:r>
              <a:rPr lang="zh-CN" altLang="en-US" dirty="0" smtClean="0"/>
              <a:t>在外部网关协议中目前使用最多的是 </a:t>
            </a:r>
            <a:r>
              <a:rPr lang="en-US" altLang="zh-CN" dirty="0" smtClean="0"/>
              <a:t>BGP-4</a:t>
            </a:r>
            <a:r>
              <a:rPr lang="zh-CN" altLang="en-US" dirty="0" smtClean="0"/>
              <a:t>。 </a:t>
            </a:r>
            <a:endParaRPr lang="en-US" altLang="zh-CN" dirty="0" smtClean="0"/>
          </a:p>
          <a:p>
            <a:pPr lvl="1"/>
            <a:endParaRPr lang="en-US" altLang="zh-CN" dirty="0" smtClean="0"/>
          </a:p>
          <a:p>
            <a:pPr algn="just"/>
            <a:r>
              <a:rPr lang="zh-CN" altLang="en-US" dirty="0" smtClean="0"/>
              <a:t>互联网的早期 </a:t>
            </a:r>
            <a:r>
              <a:rPr lang="en-US" altLang="zh-CN" dirty="0" smtClean="0"/>
              <a:t>RFC </a:t>
            </a:r>
            <a:r>
              <a:rPr lang="zh-CN" altLang="en-US" dirty="0" smtClean="0"/>
              <a:t>文档中未使用“</a:t>
            </a:r>
            <a:r>
              <a:rPr lang="zh-CN" altLang="en-US" dirty="0" smtClean="0">
                <a:solidFill>
                  <a:srgbClr val="0000FF"/>
                </a:solidFill>
              </a:rPr>
              <a:t>路由器</a:t>
            </a:r>
            <a:r>
              <a:rPr lang="zh-CN" altLang="en-US" dirty="0" smtClean="0"/>
              <a:t>”而是使用“</a:t>
            </a:r>
            <a:r>
              <a:rPr lang="zh-CN" altLang="en-US" dirty="0" smtClean="0">
                <a:solidFill>
                  <a:srgbClr val="0000FF"/>
                </a:solidFill>
              </a:rPr>
              <a:t>网关</a:t>
            </a:r>
            <a:r>
              <a:rPr lang="zh-CN" altLang="en-US" dirty="0" smtClean="0"/>
              <a:t>”这一名词。但是在新的 </a:t>
            </a:r>
            <a:r>
              <a:rPr lang="en-US" altLang="zh-CN" dirty="0" smtClean="0"/>
              <a:t>RFC </a:t>
            </a:r>
            <a:r>
              <a:rPr lang="zh-CN" altLang="en-US" dirty="0" smtClean="0"/>
              <a:t>文档中又使用了“路由器”这一名词。应当把这两个术语当作</a:t>
            </a:r>
            <a:r>
              <a:rPr lang="zh-CN" altLang="en-US" dirty="0" smtClean="0">
                <a:solidFill>
                  <a:srgbClr val="0000FF"/>
                </a:solidFill>
              </a:rPr>
              <a:t>同义词</a:t>
            </a:r>
            <a:r>
              <a:rPr lang="zh-CN" altLang="en-US" dirty="0" smtClean="0"/>
              <a:t>。</a:t>
            </a:r>
          </a:p>
          <a:p>
            <a:pPr algn="just"/>
            <a:r>
              <a:rPr lang="en-US" altLang="zh-CN" dirty="0" smtClean="0">
                <a:solidFill>
                  <a:srgbClr val="0000FF"/>
                </a:solidFill>
              </a:rPr>
              <a:t>IGP </a:t>
            </a:r>
            <a:r>
              <a:rPr lang="zh-CN" altLang="en-US" dirty="0" smtClean="0">
                <a:solidFill>
                  <a:srgbClr val="0000FF"/>
                </a:solidFill>
              </a:rPr>
              <a:t>和 </a:t>
            </a:r>
            <a:r>
              <a:rPr lang="en-US" altLang="zh-CN" dirty="0" smtClean="0">
                <a:solidFill>
                  <a:srgbClr val="0000FF"/>
                </a:solidFill>
              </a:rPr>
              <a:t>EGP </a:t>
            </a:r>
            <a:r>
              <a:rPr lang="zh-CN" altLang="en-US" dirty="0" smtClean="0">
                <a:solidFill>
                  <a:srgbClr val="0000FF"/>
                </a:solidFill>
              </a:rPr>
              <a:t>是协议类别的名称。</a:t>
            </a:r>
            <a:r>
              <a:rPr lang="zh-CN" altLang="en-US" dirty="0" smtClean="0"/>
              <a:t>但 </a:t>
            </a:r>
            <a:r>
              <a:rPr lang="en-US" altLang="zh-CN" dirty="0" smtClean="0"/>
              <a:t>RFC </a:t>
            </a:r>
            <a:r>
              <a:rPr lang="zh-CN" altLang="en-US" dirty="0" smtClean="0"/>
              <a:t>在使用 </a:t>
            </a:r>
            <a:r>
              <a:rPr lang="en-US" altLang="zh-CN" dirty="0" smtClean="0"/>
              <a:t>EGP </a:t>
            </a:r>
            <a:r>
              <a:rPr lang="zh-CN" altLang="en-US" dirty="0" smtClean="0"/>
              <a:t>这个名词时出现了一点混乱，因为最早的一个外部网关协议的协议名字正好也是 </a:t>
            </a:r>
            <a:r>
              <a:rPr lang="en-US" altLang="zh-CN" dirty="0" smtClean="0"/>
              <a:t>EGP</a:t>
            </a:r>
            <a:r>
              <a:rPr lang="zh-CN" altLang="en-US" dirty="0" smtClean="0"/>
              <a:t>。因此在遇到名词 </a:t>
            </a:r>
            <a:r>
              <a:rPr lang="en-US" altLang="zh-CN" dirty="0" smtClean="0"/>
              <a:t>EGP </a:t>
            </a:r>
            <a:r>
              <a:rPr lang="zh-CN" altLang="en-US" dirty="0" smtClean="0"/>
              <a:t>时，应弄清它是指旧的协议 </a:t>
            </a:r>
            <a:r>
              <a:rPr lang="en-US" altLang="zh-CN" dirty="0" smtClean="0"/>
              <a:t>EGP </a:t>
            </a:r>
            <a:r>
              <a:rPr lang="zh-CN" altLang="en-US" dirty="0" smtClean="0"/>
              <a:t>还是指外部网关协议 </a:t>
            </a:r>
            <a:r>
              <a:rPr lang="en-US" altLang="zh-CN" dirty="0" smtClean="0"/>
              <a:t>EGP </a:t>
            </a:r>
            <a:r>
              <a:rPr lang="zh-CN" altLang="en-US" dirty="0" smtClean="0"/>
              <a:t>这个类别。   </a:t>
            </a:r>
          </a:p>
          <a:p>
            <a:pPr lvl="1"/>
            <a:endParaRPr lang="en-US" altLang="zh-CN" dirty="0" smtClean="0"/>
          </a:p>
          <a:p>
            <a:pPr lvl="0" algn="just" eaLnBrk="1" hangingPunct="1"/>
            <a:r>
              <a:rPr lang="zh-CN" altLang="en-US" dirty="0" smtClean="0"/>
              <a:t>因特网采用分层次的路由选择协议。</a:t>
            </a:r>
          </a:p>
          <a:p>
            <a:pPr lvl="0" algn="just" eaLnBrk="1" hangingPunct="1"/>
            <a:r>
              <a:rPr lang="zh-CN" altLang="en-US" dirty="0" smtClean="0"/>
              <a:t>因特网的规模非常大。如果让所有的路由器知道所有的网络应怎样到达，则这种路由表将非常大，处理起来也太花时间。而所有这些路由器之间交换路由信息所需的带宽就会使因特网的通信链路饱和。</a:t>
            </a:r>
          </a:p>
          <a:p>
            <a:pPr lvl="0" algn="just" eaLnBrk="1" hangingPunct="1"/>
            <a:r>
              <a:rPr lang="zh-CN" altLang="en-US" dirty="0" smtClean="0"/>
              <a:t>许多单位不愿意外界了解自己单位网络的布局细节和本部门所采用的路由选择协议（这属于本部门内部的事情），但同时还希望连接到因特网上。   </a:t>
            </a:r>
          </a:p>
          <a:p>
            <a:pPr lvl="0"/>
            <a:endParaRPr lang="en-US" altLang="zh-CN" dirty="0" smtClean="0">
              <a:solidFill>
                <a:schemeClr val="folHlink"/>
              </a:solidFill>
            </a:endParaRPr>
          </a:p>
          <a:p>
            <a:pPr lvl="0"/>
            <a:r>
              <a:rPr lang="zh-CN" altLang="en-US" dirty="0" smtClean="0">
                <a:solidFill>
                  <a:schemeClr val="folHlink"/>
                </a:solidFill>
              </a:rPr>
              <a:t>自治系统之间的路由选择也叫做</a:t>
            </a:r>
          </a:p>
          <a:p>
            <a:pPr lvl="0"/>
            <a:r>
              <a:rPr lang="zh-CN" altLang="en-US" dirty="0" smtClean="0">
                <a:solidFill>
                  <a:schemeClr val="hlink"/>
                </a:solidFill>
              </a:rPr>
              <a:t>域间路由选择</a:t>
            </a:r>
            <a:r>
              <a:rPr lang="en-US" altLang="zh-CN" dirty="0" smtClean="0">
                <a:solidFill>
                  <a:schemeClr val="folHlink"/>
                </a:solidFill>
              </a:rPr>
              <a:t>(</a:t>
            </a:r>
            <a:r>
              <a:rPr lang="en-US" altLang="zh-CN" dirty="0" err="1" smtClean="0">
                <a:solidFill>
                  <a:schemeClr val="folHlink"/>
                </a:solidFill>
              </a:rPr>
              <a:t>interdomain</a:t>
            </a:r>
            <a:r>
              <a:rPr lang="en-US" altLang="zh-CN" dirty="0" smtClean="0">
                <a:solidFill>
                  <a:schemeClr val="folHlink"/>
                </a:solidFill>
              </a:rPr>
              <a:t> routing)</a:t>
            </a:r>
            <a:r>
              <a:rPr lang="zh-CN" altLang="en-US" dirty="0" smtClean="0">
                <a:solidFill>
                  <a:schemeClr val="folHlink"/>
                </a:solidFill>
              </a:rPr>
              <a:t>，</a:t>
            </a:r>
          </a:p>
          <a:p>
            <a:pPr lvl="0"/>
            <a:r>
              <a:rPr lang="zh-CN" altLang="en-US" dirty="0" smtClean="0">
                <a:solidFill>
                  <a:schemeClr val="folHlink"/>
                </a:solidFill>
              </a:rPr>
              <a:t>在自治系统内部的路由选择叫做</a:t>
            </a:r>
          </a:p>
          <a:p>
            <a:pPr lvl="0"/>
            <a:r>
              <a:rPr lang="zh-CN" altLang="en-US" dirty="0" smtClean="0">
                <a:solidFill>
                  <a:schemeClr val="hlink"/>
                </a:solidFill>
              </a:rPr>
              <a:t>域内路由选择</a:t>
            </a:r>
            <a:r>
              <a:rPr lang="en-US" altLang="zh-CN" dirty="0" smtClean="0">
                <a:solidFill>
                  <a:schemeClr val="folHlink"/>
                </a:solidFill>
              </a:rPr>
              <a:t>(</a:t>
            </a:r>
            <a:r>
              <a:rPr lang="en-US" altLang="zh-CN" dirty="0" err="1" smtClean="0">
                <a:solidFill>
                  <a:schemeClr val="folHlink"/>
                </a:solidFill>
              </a:rPr>
              <a:t>intradomain</a:t>
            </a:r>
            <a:r>
              <a:rPr lang="en-US" altLang="zh-CN" dirty="0" smtClean="0">
                <a:solidFill>
                  <a:schemeClr val="folHlink"/>
                </a:solidFill>
              </a:rPr>
              <a:t> routing) </a:t>
            </a:r>
          </a:p>
          <a:p>
            <a:pPr lvl="0"/>
            <a:endParaRPr lang="en-US" altLang="zh-CN" dirty="0" smtClean="0">
              <a:solidFill>
                <a:schemeClr val="folHlink"/>
              </a:solidFill>
            </a:endParaRPr>
          </a:p>
          <a:p>
            <a:pPr lvl="0" eaLnBrk="1" hangingPunct="1">
              <a:spcBef>
                <a:spcPct val="0"/>
              </a:spcBef>
            </a:pPr>
            <a:r>
              <a:rPr lang="zh-CN" altLang="en-US" dirty="0" smtClean="0"/>
              <a:t>自治系统 </a:t>
            </a:r>
            <a:r>
              <a:rPr lang="en-US" altLang="zh-CN" dirty="0" smtClean="0"/>
              <a:t>AS </a:t>
            </a:r>
            <a:r>
              <a:rPr lang="zh-CN" altLang="en-US" dirty="0" smtClean="0"/>
              <a:t>的定义：在单一的技术管理下的一组路由器，而这些路由器使用一种 </a:t>
            </a:r>
            <a:r>
              <a:rPr lang="en-US" altLang="zh-CN" dirty="0" smtClean="0"/>
              <a:t>AS </a:t>
            </a:r>
            <a:r>
              <a:rPr lang="zh-CN" altLang="en-US" dirty="0" smtClean="0"/>
              <a:t>内部的路由选择协议和共同的度量以确定分组在该 </a:t>
            </a:r>
            <a:r>
              <a:rPr lang="en-US" altLang="zh-CN" dirty="0" smtClean="0"/>
              <a:t>AS </a:t>
            </a:r>
            <a:r>
              <a:rPr lang="zh-CN" altLang="en-US" dirty="0" smtClean="0"/>
              <a:t>内的路由，同时还使用一种 </a:t>
            </a:r>
            <a:r>
              <a:rPr lang="en-US" altLang="zh-CN" dirty="0" smtClean="0"/>
              <a:t>AS </a:t>
            </a:r>
            <a:r>
              <a:rPr lang="zh-CN" altLang="en-US" dirty="0" smtClean="0"/>
              <a:t>之间的路由选择协议用以确定分组在 </a:t>
            </a:r>
            <a:r>
              <a:rPr lang="en-US" altLang="zh-CN" dirty="0" smtClean="0"/>
              <a:t>AS</a:t>
            </a:r>
            <a:r>
              <a:rPr lang="zh-CN" altLang="en-US" dirty="0" smtClean="0"/>
              <a:t>之间的路由。</a:t>
            </a:r>
          </a:p>
          <a:p>
            <a:pPr lvl="0" eaLnBrk="1" hangingPunct="1">
              <a:spcBef>
                <a:spcPct val="0"/>
              </a:spcBef>
            </a:pPr>
            <a:r>
              <a:rPr lang="zh-CN" altLang="en-US" dirty="0" smtClean="0"/>
              <a:t>现在对自治系统 </a:t>
            </a:r>
            <a:r>
              <a:rPr lang="en-US" altLang="zh-CN" dirty="0" smtClean="0"/>
              <a:t>AS </a:t>
            </a:r>
            <a:r>
              <a:rPr lang="zh-CN" altLang="en-US" dirty="0" smtClean="0"/>
              <a:t>的定义是强调下面的事实：尽管一个 </a:t>
            </a:r>
            <a:r>
              <a:rPr lang="en-US" altLang="zh-CN" dirty="0" smtClean="0"/>
              <a:t>AS </a:t>
            </a:r>
            <a:r>
              <a:rPr lang="zh-CN" altLang="en-US" dirty="0" smtClean="0"/>
              <a:t>使用了多种内部路由选择协议和度量，但重要的是一个 </a:t>
            </a:r>
            <a:r>
              <a:rPr lang="en-US" altLang="zh-CN" dirty="0" smtClean="0"/>
              <a:t>AS </a:t>
            </a:r>
            <a:r>
              <a:rPr lang="zh-CN" altLang="en-US" dirty="0" smtClean="0"/>
              <a:t>对其他 </a:t>
            </a:r>
            <a:r>
              <a:rPr lang="en-US" altLang="zh-CN" dirty="0" smtClean="0"/>
              <a:t>AS </a:t>
            </a:r>
            <a:r>
              <a:rPr lang="zh-CN" altLang="en-US" dirty="0" smtClean="0"/>
              <a:t>表现出的是一个</a:t>
            </a:r>
            <a:r>
              <a:rPr lang="zh-CN" altLang="en-US" dirty="0" smtClean="0">
                <a:solidFill>
                  <a:schemeClr val="hlink"/>
                </a:solidFill>
              </a:rPr>
              <a:t>单一的</a:t>
            </a:r>
            <a:r>
              <a:rPr lang="zh-CN" altLang="en-US" dirty="0" smtClean="0"/>
              <a:t>和</a:t>
            </a:r>
            <a:r>
              <a:rPr lang="zh-CN" altLang="en-US" dirty="0" smtClean="0">
                <a:solidFill>
                  <a:schemeClr val="hlink"/>
                </a:solidFill>
              </a:rPr>
              <a:t>一致的路由选择策略</a:t>
            </a:r>
            <a:r>
              <a:rPr lang="zh-CN" altLang="en-US" dirty="0" smtClean="0"/>
              <a:t>。</a:t>
            </a:r>
          </a:p>
          <a:p>
            <a:pPr lvl="0"/>
            <a:endParaRPr lang="en-US" altLang="zh-CN" dirty="0" smtClean="0">
              <a:solidFill>
                <a:schemeClr val="folHlink"/>
              </a:solidFill>
            </a:endParaRPr>
          </a:p>
          <a:p>
            <a:pPr lvl="0"/>
            <a:r>
              <a:rPr lang="en-US" altLang="zh-CN" b="1" dirty="0" smtClean="0">
                <a:solidFill>
                  <a:schemeClr val="folHlink"/>
                </a:solidFill>
              </a:rPr>
              <a:t>Internet</a:t>
            </a:r>
            <a:r>
              <a:rPr lang="zh-CN" altLang="en-US" b="1" dirty="0" smtClean="0">
                <a:solidFill>
                  <a:schemeClr val="folHlink"/>
                </a:solidFill>
              </a:rPr>
              <a:t>有两大类路由协议：</a:t>
            </a:r>
            <a:endParaRPr lang="en-US" altLang="zh-CN" b="1" dirty="0" smtClean="0">
              <a:solidFill>
                <a:schemeClr val="folHlink"/>
              </a:solidFill>
            </a:endParaRPr>
          </a:p>
          <a:p>
            <a:pPr lvl="0" algn="just" eaLnBrk="1" hangingPunct="1"/>
            <a:r>
              <a:rPr lang="zh-CN" altLang="en-US" dirty="0" smtClean="0">
                <a:solidFill>
                  <a:schemeClr val="hlink"/>
                </a:solidFill>
              </a:rPr>
              <a:t>内部网关协议</a:t>
            </a:r>
            <a:r>
              <a:rPr lang="zh-CN" altLang="en-US" dirty="0" smtClean="0"/>
              <a:t> </a:t>
            </a:r>
            <a:r>
              <a:rPr lang="en-US" altLang="zh-CN" dirty="0" smtClean="0"/>
              <a:t>IGP (Interior Gateway Protocol)    </a:t>
            </a:r>
            <a:r>
              <a:rPr lang="zh-CN" altLang="en-US" dirty="0" smtClean="0"/>
              <a:t>即在一个自治系统内部使用的路由选择协议。目前这类路由选择协议使用得最多，如 </a:t>
            </a:r>
            <a:r>
              <a:rPr lang="en-US" altLang="zh-CN" dirty="0" smtClean="0"/>
              <a:t>RIP </a:t>
            </a:r>
            <a:r>
              <a:rPr lang="zh-CN" altLang="en-US" dirty="0" smtClean="0"/>
              <a:t>和 </a:t>
            </a:r>
            <a:r>
              <a:rPr lang="en-US" altLang="zh-CN" dirty="0" smtClean="0"/>
              <a:t>OSPF </a:t>
            </a:r>
            <a:r>
              <a:rPr lang="zh-CN" altLang="en-US" dirty="0" smtClean="0"/>
              <a:t>协议。</a:t>
            </a:r>
          </a:p>
          <a:p>
            <a:pPr lvl="0" algn="just" eaLnBrk="1" hangingPunct="1"/>
            <a:r>
              <a:rPr lang="zh-CN" altLang="en-US" dirty="0" smtClean="0">
                <a:solidFill>
                  <a:schemeClr val="hlink"/>
                </a:solidFill>
              </a:rPr>
              <a:t>外部网关协议</a:t>
            </a:r>
            <a:r>
              <a:rPr lang="en-US" altLang="zh-CN" dirty="0" smtClean="0"/>
              <a:t>EGP (External Gateway Protocol)    </a:t>
            </a:r>
            <a:r>
              <a:rPr lang="zh-CN" altLang="en-US" dirty="0" smtClean="0"/>
              <a:t>若源站和目的站处在不同的自治系统中，当数据报传到一个自治系统的边界时，就需要使用一种协议将路由选择信息传递到另一个自治系统中。这样的协议就是外部网关协议 </a:t>
            </a:r>
            <a:r>
              <a:rPr lang="en-US" altLang="zh-CN" dirty="0" smtClean="0"/>
              <a:t>EGP</a:t>
            </a:r>
            <a:r>
              <a:rPr lang="zh-CN" altLang="en-US" dirty="0" smtClean="0"/>
              <a:t>。在外部网关协议中目前使用最多的是 </a:t>
            </a:r>
            <a:r>
              <a:rPr lang="en-US" altLang="zh-CN" dirty="0" smtClean="0"/>
              <a:t>BGP-4</a:t>
            </a:r>
            <a:r>
              <a:rPr lang="zh-CN" altLang="en-US" dirty="0" smtClean="0"/>
              <a:t>。  </a:t>
            </a:r>
          </a:p>
          <a:p>
            <a:pPr lvl="0" eaLnBrk="1" hangingPunct="1"/>
            <a:endParaRPr lang="en-US" altLang="zh-CN" dirty="0" smtClean="0"/>
          </a:p>
          <a:p>
            <a:pPr lvl="1"/>
            <a:endParaRPr lang="en-US" altLang="zh-CN" dirty="0" smtClean="0"/>
          </a:p>
          <a:p>
            <a:pPr lvl="1"/>
            <a:endParaRPr lang="zh-CN" altLang="zh-CN"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860342A-8A8A-4847-9FAC-8163DC4CB094}" type="slidenum">
              <a:rPr lang="en-US" altLang="zh-CN"/>
              <a:pPr/>
              <a:t>196</a:t>
            </a:fld>
            <a:endParaRPr lang="en-US" altLang="zh-CN"/>
          </a:p>
        </p:txBody>
      </p:sp>
      <p:sp>
        <p:nvSpPr>
          <p:cNvPr id="815106" name="Rectangle 2"/>
          <p:cNvSpPr>
            <a:spLocks noGrp="1" noRot="1" noChangeAspect="1" noChangeArrowheads="1" noTextEdit="1"/>
          </p:cNvSpPr>
          <p:nvPr>
            <p:ph type="sldImg"/>
          </p:nvPr>
        </p:nvSpPr>
        <p:spPr>
          <a:xfrm>
            <a:off x="987425" y="696913"/>
            <a:ext cx="5035550" cy="3486150"/>
          </a:xfrm>
        </p:spPr>
      </p:sp>
      <p:sp>
        <p:nvSpPr>
          <p:cNvPr id="815107" name="Rectangle 3"/>
          <p:cNvSpPr>
            <a:spLocks noGrp="1" noChangeArrowheads="1"/>
          </p:cNvSpPr>
          <p:nvPr>
            <p:ph type="body" idx="1"/>
          </p:nvPr>
        </p:nvSpPr>
        <p:spPr/>
        <p:txBody>
          <a:bodyPr/>
          <a:lstStyle/>
          <a:p>
            <a:r>
              <a:rPr lang="zh-CN" altLang="en-US" dirty="0">
                <a:sym typeface="+mn-ea"/>
              </a:rPr>
              <a:t>路由信</a:t>
            </a:r>
            <a:r>
              <a:rPr lang="zh-CN" altLang="en-US" dirty="0" smtClean="0">
                <a:sym typeface="+mn-ea"/>
              </a:rPr>
              <a:t>息协</a:t>
            </a:r>
            <a:r>
              <a:rPr lang="zh-CN" altLang="en-US" dirty="0">
                <a:sym typeface="+mn-ea"/>
              </a:rPr>
              <a:t>议 </a:t>
            </a:r>
            <a:r>
              <a:rPr lang="en-US" altLang="zh-CN" dirty="0">
                <a:sym typeface="+mn-ea"/>
              </a:rPr>
              <a:t>RIP </a:t>
            </a:r>
            <a:r>
              <a:rPr lang="en-US" altLang="zh-CN" dirty="0" smtClean="0">
                <a:sym typeface="+mn-ea"/>
              </a:rPr>
              <a:t>(Routing </a:t>
            </a:r>
            <a:r>
              <a:rPr lang="en-US" altLang="zh-CN" dirty="0">
                <a:sym typeface="+mn-ea"/>
              </a:rPr>
              <a:t>Information Protocol</a:t>
            </a:r>
            <a:r>
              <a:rPr lang="en-US" altLang="zh-CN" dirty="0" smtClean="0">
                <a:sym typeface="+mn-ea"/>
              </a:rPr>
              <a:t>) </a:t>
            </a:r>
            <a:r>
              <a:rPr lang="zh-CN" altLang="en-US" dirty="0" smtClean="0">
                <a:sym typeface="+mn-ea"/>
              </a:rPr>
              <a:t>是</a:t>
            </a:r>
            <a:r>
              <a:rPr lang="zh-CN" altLang="en-US" dirty="0">
                <a:sym typeface="+mn-ea"/>
              </a:rPr>
              <a:t>内部网关协议 </a:t>
            </a:r>
            <a:r>
              <a:rPr lang="en-US" altLang="zh-CN" dirty="0" smtClean="0">
                <a:sym typeface="+mn-ea"/>
              </a:rPr>
              <a:t>IGP </a:t>
            </a:r>
            <a:r>
              <a:rPr lang="zh-CN" altLang="en-US" dirty="0" smtClean="0">
                <a:sym typeface="+mn-ea"/>
              </a:rPr>
              <a:t>中</a:t>
            </a:r>
            <a:r>
              <a:rPr lang="zh-CN" altLang="en-US" dirty="0">
                <a:sym typeface="+mn-ea"/>
              </a:rPr>
              <a:t>最先得到广泛使用的协议</a:t>
            </a:r>
            <a:r>
              <a:rPr lang="zh-CN" altLang="en-US" dirty="0" smtClean="0">
                <a:sym typeface="+mn-ea"/>
              </a:rPr>
              <a:t>。</a:t>
            </a:r>
            <a:endParaRPr lang="en-US" altLang="zh-CN" dirty="0" smtClean="0">
              <a:sym typeface="+mn-ea"/>
            </a:endParaRPr>
          </a:p>
          <a:p>
            <a:endParaRPr lang="en-US" altLang="zh-CN" dirty="0" smtClean="0">
              <a:sym typeface="+mn-ea"/>
            </a:endParaRPr>
          </a:p>
          <a:p>
            <a:pPr lvl="0" eaLnBrk="1" hangingPunct="1"/>
            <a:r>
              <a:rPr lang="en-US" altLang="zh-CN" dirty="0" smtClean="0"/>
              <a:t>RIP </a:t>
            </a:r>
            <a:r>
              <a:rPr lang="zh-CN" altLang="en-US" dirty="0" smtClean="0"/>
              <a:t>协议要求网络中的每一个路由器都要维护从它自己到其他每一个目的网络的距离记录</a:t>
            </a:r>
            <a:endParaRPr lang="en-US" altLang="zh-CN" dirty="0" smtClean="0"/>
          </a:p>
          <a:p>
            <a:pPr lvl="0" algn="just" eaLnBrk="1" hangingPunct="1"/>
            <a:r>
              <a:rPr lang="zh-CN" altLang="en-US" dirty="0" smtClean="0"/>
              <a:t>从一路由器到</a:t>
            </a:r>
            <a:r>
              <a:rPr lang="zh-CN" altLang="en-US" dirty="0" smtClean="0">
                <a:solidFill>
                  <a:schemeClr val="hlink"/>
                </a:solidFill>
              </a:rPr>
              <a:t>直接连接</a:t>
            </a:r>
            <a:r>
              <a:rPr lang="zh-CN" altLang="en-US" dirty="0" smtClean="0"/>
              <a:t>的网络的距离定义为 </a:t>
            </a:r>
            <a:r>
              <a:rPr lang="en-US" altLang="zh-CN" dirty="0" smtClean="0"/>
              <a:t>1</a:t>
            </a:r>
            <a:r>
              <a:rPr lang="zh-CN" altLang="en-US" dirty="0" smtClean="0"/>
              <a:t>。</a:t>
            </a:r>
          </a:p>
          <a:p>
            <a:pPr lvl="0" algn="just" eaLnBrk="1" hangingPunct="1"/>
            <a:r>
              <a:rPr lang="zh-CN" altLang="en-US" dirty="0" smtClean="0"/>
              <a:t>从一个路由器到非直接连接的网络的距离定义为所经过的路由器数加 </a:t>
            </a:r>
            <a:r>
              <a:rPr lang="en-US" altLang="zh-CN" dirty="0" smtClean="0"/>
              <a:t>1</a:t>
            </a:r>
            <a:r>
              <a:rPr lang="zh-CN" altLang="en-US" dirty="0" smtClean="0"/>
              <a:t>。</a:t>
            </a:r>
          </a:p>
          <a:p>
            <a:pPr lvl="0" algn="just" eaLnBrk="1" hangingPunct="1"/>
            <a:r>
              <a:rPr lang="en-US" altLang="zh-CN" dirty="0" smtClean="0"/>
              <a:t>RIP </a:t>
            </a:r>
            <a:r>
              <a:rPr lang="zh-CN" altLang="en-US" dirty="0" smtClean="0"/>
              <a:t>协议中的“距离”也称为“</a:t>
            </a:r>
            <a:r>
              <a:rPr lang="zh-CN" altLang="en-US" dirty="0" smtClean="0">
                <a:solidFill>
                  <a:schemeClr val="hlink"/>
                </a:solidFill>
              </a:rPr>
              <a:t>跳数</a:t>
            </a:r>
            <a:r>
              <a:rPr lang="zh-CN" altLang="en-US" dirty="0" smtClean="0"/>
              <a:t>”</a:t>
            </a:r>
            <a:r>
              <a:rPr lang="en-US" altLang="zh-CN" dirty="0" smtClean="0"/>
              <a:t>(hop count)</a:t>
            </a:r>
            <a:r>
              <a:rPr lang="zh-CN" altLang="en-US" dirty="0" smtClean="0"/>
              <a:t>，因为每经过一个路由器，跳数就加 </a:t>
            </a:r>
            <a:r>
              <a:rPr lang="en-US" altLang="zh-CN" dirty="0" smtClean="0"/>
              <a:t>1</a:t>
            </a:r>
            <a:r>
              <a:rPr lang="zh-CN" altLang="en-US" dirty="0" smtClean="0"/>
              <a:t>。</a:t>
            </a:r>
          </a:p>
          <a:p>
            <a:pPr lvl="0" algn="just" eaLnBrk="1" hangingPunct="1"/>
            <a:r>
              <a:rPr lang="zh-CN" altLang="en-US" dirty="0" smtClean="0"/>
              <a:t>这里的“距离”实际上指的是“</a:t>
            </a:r>
            <a:r>
              <a:rPr lang="zh-CN" altLang="en-US" dirty="0" smtClean="0">
                <a:solidFill>
                  <a:schemeClr val="hlink"/>
                </a:solidFill>
              </a:rPr>
              <a:t>最短</a:t>
            </a:r>
            <a:r>
              <a:rPr lang="zh-CN" altLang="en-US" dirty="0" smtClean="0"/>
              <a:t>距离”， </a:t>
            </a:r>
            <a:endParaRPr lang="zh-CN" altLang="en-US" sz="2000" dirty="0" smtClean="0"/>
          </a:p>
          <a:p>
            <a:pPr lvl="0" algn="just" eaLnBrk="1" hangingPunct="1"/>
            <a:r>
              <a:rPr lang="en-US" altLang="zh-CN" dirty="0" smtClean="0"/>
              <a:t>RIP </a:t>
            </a:r>
            <a:r>
              <a:rPr lang="zh-CN" altLang="en-US" dirty="0" smtClean="0"/>
              <a:t>认为一个好的路由就是它通过的路由器的数目少，即“距离短”。</a:t>
            </a:r>
          </a:p>
          <a:p>
            <a:pPr lvl="0" algn="just" eaLnBrk="1" hangingPunct="1"/>
            <a:r>
              <a:rPr lang="en-US" altLang="zh-CN" dirty="0" smtClean="0"/>
              <a:t>RIP </a:t>
            </a:r>
            <a:r>
              <a:rPr lang="zh-CN" altLang="en-US" dirty="0" smtClean="0"/>
              <a:t>允许一条路径最多只能包含 </a:t>
            </a:r>
            <a:r>
              <a:rPr lang="en-US" altLang="zh-CN" dirty="0" smtClean="0"/>
              <a:t>15 </a:t>
            </a:r>
            <a:r>
              <a:rPr lang="zh-CN" altLang="en-US" dirty="0" smtClean="0"/>
              <a:t>个路由器。</a:t>
            </a:r>
          </a:p>
          <a:p>
            <a:pPr lvl="0" algn="just" eaLnBrk="1" hangingPunct="1"/>
            <a:r>
              <a:rPr lang="zh-CN" altLang="en-US" dirty="0" smtClean="0"/>
              <a:t>“距离”的最大值为</a:t>
            </a:r>
            <a:r>
              <a:rPr lang="en-US" altLang="zh-CN" dirty="0" smtClean="0"/>
              <a:t>16 </a:t>
            </a:r>
            <a:r>
              <a:rPr lang="zh-CN" altLang="en-US" dirty="0" smtClean="0"/>
              <a:t>时即相当于不可达。可见 </a:t>
            </a:r>
            <a:r>
              <a:rPr lang="en-US" altLang="zh-CN" dirty="0" smtClean="0"/>
              <a:t>RIP</a:t>
            </a:r>
            <a:r>
              <a:rPr lang="en-US" altLang="zh-CN" b="1" dirty="0" smtClean="0"/>
              <a:t> </a:t>
            </a:r>
            <a:r>
              <a:rPr lang="zh-CN" altLang="en-US" dirty="0" smtClean="0"/>
              <a:t>只适用于小型互联网。</a:t>
            </a:r>
          </a:p>
          <a:p>
            <a:pPr lvl="0" algn="just" eaLnBrk="1" hangingPunct="1"/>
            <a:r>
              <a:rPr lang="en-US" altLang="zh-CN" dirty="0" smtClean="0"/>
              <a:t>RIP </a:t>
            </a:r>
            <a:r>
              <a:rPr lang="zh-CN" altLang="en-US" dirty="0" smtClean="0"/>
              <a:t>不能在两个网络之间同时使用多条路由。</a:t>
            </a:r>
            <a:r>
              <a:rPr lang="en-US" altLang="zh-CN" dirty="0" smtClean="0"/>
              <a:t>RIP </a:t>
            </a:r>
            <a:r>
              <a:rPr lang="zh-CN" altLang="en-US" dirty="0" smtClean="0"/>
              <a:t>选择一个具有最少路由器的路由（即最短路由），哪怕还存在另一条高速</a:t>
            </a:r>
            <a:r>
              <a:rPr lang="en-US" altLang="zh-CN" dirty="0" smtClean="0"/>
              <a:t>(</a:t>
            </a:r>
            <a:r>
              <a:rPr lang="zh-CN" altLang="en-US" dirty="0" smtClean="0"/>
              <a:t>低时延</a:t>
            </a:r>
            <a:r>
              <a:rPr lang="en-US" altLang="zh-CN" dirty="0" smtClean="0"/>
              <a:t>)</a:t>
            </a:r>
            <a:r>
              <a:rPr lang="zh-CN" altLang="en-US" dirty="0" smtClean="0"/>
              <a:t>但路由器较多的路由。   </a:t>
            </a:r>
          </a:p>
          <a:p>
            <a:pPr lvl="0" eaLnBrk="1" hangingPunct="1"/>
            <a:endParaRPr lang="en-US" altLang="zh-CN" dirty="0" smtClean="0"/>
          </a:p>
          <a:p>
            <a:endParaRPr lang="zh-CN" altLang="zh-CN"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D28C39-D506-4773-BC9E-4F7764F5906D}" type="slidenum">
              <a:rPr lang="en-US" altLang="zh-CN"/>
              <a:pPr/>
              <a:t>197</a:t>
            </a:fld>
            <a:endParaRPr lang="en-US" altLang="zh-CN"/>
          </a:p>
        </p:txBody>
      </p:sp>
      <p:sp>
        <p:nvSpPr>
          <p:cNvPr id="817154" name="Rectangle 2"/>
          <p:cNvSpPr>
            <a:spLocks noGrp="1" noRot="1" noChangeAspect="1" noChangeArrowheads="1" noTextEdit="1"/>
          </p:cNvSpPr>
          <p:nvPr>
            <p:ph type="sldImg"/>
          </p:nvPr>
        </p:nvSpPr>
        <p:spPr>
          <a:xfrm>
            <a:off x="987425" y="696913"/>
            <a:ext cx="5035550" cy="3486150"/>
          </a:xfrm>
        </p:spPr>
      </p:sp>
      <p:sp>
        <p:nvSpPr>
          <p:cNvPr id="817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797B41-6A22-4785-AA60-A2C6B0AD9B83}" type="slidenum">
              <a:rPr lang="en-US" altLang="zh-CN"/>
              <a:pPr/>
              <a:t>198</a:t>
            </a:fld>
            <a:endParaRPr lang="en-US" altLang="zh-CN"/>
          </a:p>
        </p:txBody>
      </p:sp>
      <p:sp>
        <p:nvSpPr>
          <p:cNvPr id="818178" name="Rectangle 2"/>
          <p:cNvSpPr>
            <a:spLocks noGrp="1" noRot="1" noChangeAspect="1" noChangeArrowheads="1" noTextEdit="1"/>
          </p:cNvSpPr>
          <p:nvPr>
            <p:ph type="sldImg"/>
          </p:nvPr>
        </p:nvSpPr>
        <p:spPr>
          <a:xfrm>
            <a:off x="987425" y="696913"/>
            <a:ext cx="5035550" cy="3486150"/>
          </a:xfrm>
        </p:spPr>
      </p:sp>
      <p:sp>
        <p:nvSpPr>
          <p:cNvPr id="818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smtClean="0"/>
              <a:t>距离向量算法的基础就是</a:t>
            </a:r>
            <a:r>
              <a:rPr lang="en-US" altLang="zh-CN" dirty="0" smtClean="0"/>
              <a:t> Bellman-Ford </a:t>
            </a:r>
            <a:r>
              <a:rPr lang="zh-CN" altLang="zh-CN" dirty="0" smtClean="0"/>
              <a:t>算法（或</a:t>
            </a:r>
            <a:r>
              <a:rPr lang="en-US" altLang="zh-CN" dirty="0" smtClean="0"/>
              <a:t> Ford-Fulkerson </a:t>
            </a:r>
            <a:r>
              <a:rPr lang="zh-CN" altLang="zh-CN" dirty="0" smtClean="0"/>
              <a:t>算法）。</a:t>
            </a:r>
            <a:endParaRPr lang="en-US" altLang="zh-CN" dirty="0" smtClean="0"/>
          </a:p>
          <a:p>
            <a:r>
              <a:rPr lang="zh-CN" altLang="zh-CN" dirty="0" smtClean="0"/>
              <a:t>设</a:t>
            </a:r>
            <a:r>
              <a:rPr lang="en-US" altLang="zh-CN" dirty="0" smtClean="0"/>
              <a:t>X</a:t>
            </a:r>
            <a:r>
              <a:rPr lang="zh-CN" altLang="zh-CN" dirty="0" smtClean="0"/>
              <a:t>是结点</a:t>
            </a:r>
            <a:r>
              <a:rPr lang="en-US" altLang="zh-CN" dirty="0" smtClean="0"/>
              <a:t> A </a:t>
            </a:r>
            <a:r>
              <a:rPr lang="zh-CN" altLang="zh-CN" dirty="0" smtClean="0"/>
              <a:t>到</a:t>
            </a:r>
            <a:r>
              <a:rPr lang="en-US" altLang="zh-CN" dirty="0" smtClean="0"/>
              <a:t> B </a:t>
            </a:r>
            <a:r>
              <a:rPr lang="zh-CN" altLang="zh-CN" dirty="0" smtClean="0"/>
              <a:t>的最短路径上的一个结点。</a:t>
            </a:r>
            <a:endParaRPr lang="en-US" altLang="zh-CN" dirty="0" smtClean="0"/>
          </a:p>
          <a:p>
            <a:pPr marL="360680" indent="0">
              <a:buNone/>
            </a:pPr>
            <a:r>
              <a:rPr lang="zh-CN" altLang="zh-CN" dirty="0" smtClean="0"/>
              <a:t>若把路径</a:t>
            </a:r>
            <a:r>
              <a:rPr lang="en-US" altLang="zh-CN" dirty="0" smtClean="0"/>
              <a:t> A</a:t>
            </a:r>
            <a:r>
              <a:rPr lang="zh-CN" altLang="zh-CN" dirty="0" smtClean="0"/>
              <a:t>→</a:t>
            </a:r>
            <a:r>
              <a:rPr lang="en-US" altLang="zh-CN" dirty="0" smtClean="0"/>
              <a:t>B </a:t>
            </a:r>
            <a:r>
              <a:rPr lang="zh-CN" altLang="zh-CN" dirty="0" smtClean="0"/>
              <a:t>拆成两段路径</a:t>
            </a:r>
            <a:r>
              <a:rPr lang="en-US" altLang="zh-CN" dirty="0" smtClean="0"/>
              <a:t> A</a:t>
            </a:r>
            <a:r>
              <a:rPr lang="zh-CN" altLang="zh-CN" dirty="0" smtClean="0"/>
              <a:t>→</a:t>
            </a:r>
            <a:r>
              <a:rPr lang="en-US" altLang="zh-CN" dirty="0" smtClean="0"/>
              <a:t>X </a:t>
            </a:r>
            <a:r>
              <a:rPr lang="zh-CN" altLang="zh-CN" dirty="0" smtClean="0"/>
              <a:t>和</a:t>
            </a:r>
            <a:r>
              <a:rPr lang="en-US" altLang="zh-CN" dirty="0" smtClean="0"/>
              <a:t> X</a:t>
            </a:r>
            <a:r>
              <a:rPr lang="zh-CN" altLang="zh-CN" dirty="0" smtClean="0"/>
              <a:t>→</a:t>
            </a:r>
            <a:r>
              <a:rPr lang="en-US" altLang="zh-CN" dirty="0" smtClean="0"/>
              <a:t>B</a:t>
            </a:r>
            <a:r>
              <a:rPr lang="zh-CN" altLang="zh-CN" dirty="0" smtClean="0"/>
              <a:t>，则每一段路径</a:t>
            </a:r>
            <a:r>
              <a:rPr lang="en-US" altLang="zh-CN" dirty="0" smtClean="0"/>
              <a:t> A</a:t>
            </a:r>
            <a:r>
              <a:rPr lang="zh-CN" altLang="zh-CN" dirty="0" smtClean="0"/>
              <a:t>→</a:t>
            </a:r>
            <a:r>
              <a:rPr lang="en-US" altLang="zh-CN" dirty="0" smtClean="0"/>
              <a:t>X </a:t>
            </a:r>
            <a:r>
              <a:rPr lang="zh-CN" altLang="zh-CN" dirty="0" smtClean="0"/>
              <a:t>和</a:t>
            </a:r>
            <a:r>
              <a:rPr lang="en-US" altLang="zh-CN" dirty="0" smtClean="0"/>
              <a:t> X</a:t>
            </a:r>
            <a:r>
              <a:rPr lang="zh-CN" altLang="zh-CN" dirty="0" smtClean="0"/>
              <a:t>→</a:t>
            </a:r>
            <a:r>
              <a:rPr lang="en-US" altLang="zh-CN" dirty="0" smtClean="0"/>
              <a:t>B </a:t>
            </a:r>
            <a:r>
              <a:rPr lang="zh-CN" altLang="zh-CN" dirty="0" smtClean="0"/>
              <a:t>也都分别是结点</a:t>
            </a:r>
            <a:r>
              <a:rPr lang="en-US" altLang="zh-CN" dirty="0" smtClean="0"/>
              <a:t> A </a:t>
            </a:r>
            <a:r>
              <a:rPr lang="zh-CN" altLang="zh-CN" dirty="0" smtClean="0"/>
              <a:t>到</a:t>
            </a:r>
            <a:r>
              <a:rPr lang="en-US" altLang="zh-CN" dirty="0" smtClean="0"/>
              <a:t> X </a:t>
            </a:r>
            <a:r>
              <a:rPr lang="zh-CN" altLang="zh-CN" dirty="0" smtClean="0"/>
              <a:t>和结点</a:t>
            </a:r>
            <a:r>
              <a:rPr lang="en-US" altLang="zh-CN" dirty="0" smtClean="0"/>
              <a:t> X </a:t>
            </a:r>
            <a:r>
              <a:rPr lang="zh-CN" altLang="zh-CN" dirty="0" smtClean="0"/>
              <a:t>到</a:t>
            </a:r>
            <a:r>
              <a:rPr lang="en-US" altLang="zh-CN" dirty="0" smtClean="0"/>
              <a:t> B </a:t>
            </a:r>
            <a:r>
              <a:rPr lang="zh-CN" altLang="zh-CN" dirty="0" smtClean="0"/>
              <a:t>的最短路径。</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199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692225"/>
          <p:cNvSpPr>
            <a:spLocks noGrp="1" noRot="1" noChangeAspect="1" noTextEdit="1"/>
          </p:cNvSpPr>
          <p:nvPr>
            <p:ph type="sldImg"/>
          </p:nvPr>
        </p:nvSpPr>
        <p:spPr>
          <a:xfrm>
            <a:off x="987425" y="696913"/>
            <a:ext cx="5035550" cy="3486150"/>
          </a:xfrm>
        </p:spPr>
      </p:sp>
      <p:sp>
        <p:nvSpPr>
          <p:cNvPr id="53250" name="文本占位符 692226"/>
          <p:cNvSpPr>
            <a:spLocks noGrp="1"/>
          </p:cNvSpPr>
          <p:nvPr>
            <p:ph type="body"/>
          </p:nvPr>
        </p:nvSpPr>
        <p:spPr/>
        <p:txBody>
          <a:bodyPr anchor="t"/>
          <a:lstStyle/>
          <a:p>
            <a:pPr lvl="0" indent="0"/>
            <a:endParaRPr lang="zh-CN" altLang="en-US" dirty="0"/>
          </a:p>
        </p:txBody>
      </p:sp>
      <p:sp>
        <p:nvSpPr>
          <p:cNvPr id="5325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19</a:t>
            </a:fld>
            <a:endParaRPr lang="zh-CN" altLang="en-US" sz="1200"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zh-CN" altLang="en-US" dirty="0">
                <a:sym typeface="+mn-ea"/>
              </a:rPr>
              <a:t>路由器在</a:t>
            </a:r>
            <a:r>
              <a:rPr lang="zh-CN" altLang="en-US" dirty="0">
                <a:solidFill>
                  <a:srgbClr val="FF0000"/>
                </a:solidFill>
                <a:sym typeface="+mn-ea"/>
              </a:rPr>
              <a:t>刚刚开始工作</a:t>
            </a:r>
            <a:r>
              <a:rPr lang="zh-CN" altLang="en-US" dirty="0">
                <a:sym typeface="+mn-ea"/>
              </a:rPr>
              <a:t>时，只知道到直接连接的网络的距离（此距离定义为</a:t>
            </a:r>
            <a:r>
              <a:rPr lang="en-US" altLang="zh-CN" dirty="0">
                <a:sym typeface="+mn-ea"/>
              </a:rPr>
              <a:t>1</a:t>
            </a:r>
            <a:r>
              <a:rPr lang="zh-CN" altLang="en-US" dirty="0">
                <a:sym typeface="+mn-ea"/>
              </a:rPr>
              <a:t>）</a:t>
            </a:r>
            <a:r>
              <a:rPr lang="zh-CN" altLang="en-US" dirty="0" smtClean="0">
                <a:sym typeface="+mn-ea"/>
              </a:rPr>
              <a:t>。</a:t>
            </a:r>
            <a:r>
              <a:rPr lang="zh-CN" altLang="zh-CN" dirty="0">
                <a:sym typeface="+mn-ea"/>
              </a:rPr>
              <a:t>它的</a:t>
            </a:r>
            <a:r>
              <a:rPr lang="zh-CN" altLang="zh-CN" dirty="0">
                <a:solidFill>
                  <a:srgbClr val="FF0000"/>
                </a:solidFill>
                <a:sym typeface="+mn-ea"/>
              </a:rPr>
              <a:t>路由表是空的。</a:t>
            </a:r>
            <a:endParaRPr lang="zh-CN" altLang="en-US" dirty="0">
              <a:solidFill>
                <a:srgbClr val="FF0000"/>
              </a:solidFill>
            </a:endParaRPr>
          </a:p>
          <a:p>
            <a:pPr algn="just"/>
            <a:r>
              <a:rPr lang="zh-CN" altLang="en-US" dirty="0">
                <a:sym typeface="+mn-ea"/>
              </a:rPr>
              <a:t>以后，每一个路由器也只和数目非常有限的相邻路由器交换并更新路由信息。</a:t>
            </a:r>
            <a:endParaRPr lang="zh-CN" altLang="en-US" dirty="0"/>
          </a:p>
          <a:p>
            <a:pPr algn="just"/>
            <a:r>
              <a:rPr lang="zh-CN" altLang="en-US" dirty="0">
                <a:sym typeface="+mn-ea"/>
              </a:rPr>
              <a:t>经过若干次更新后，所有的路由器最终都会知道到达本自治系统中任何一个网络的最短距离和下一跳路由器的地址。</a:t>
            </a:r>
            <a:endParaRPr lang="zh-CN" altLang="en-US" dirty="0"/>
          </a:p>
          <a:p>
            <a:pPr algn="just"/>
            <a:r>
              <a:rPr lang="en-US" altLang="zh-CN" dirty="0">
                <a:sym typeface="+mn-ea"/>
              </a:rPr>
              <a:t>RIP </a:t>
            </a:r>
            <a:r>
              <a:rPr lang="zh-CN" altLang="en-US" dirty="0">
                <a:sym typeface="+mn-ea"/>
              </a:rPr>
              <a:t>协议的</a:t>
            </a:r>
            <a:r>
              <a:rPr lang="zh-CN" altLang="en-US" dirty="0" smtClean="0">
                <a:solidFill>
                  <a:srgbClr val="FF0000"/>
                </a:solidFill>
                <a:sym typeface="+mn-ea"/>
              </a:rPr>
              <a:t>收敛 </a:t>
            </a:r>
            <a:r>
              <a:rPr lang="en-US" altLang="zh-CN" dirty="0" smtClean="0">
                <a:sym typeface="+mn-ea"/>
              </a:rPr>
              <a:t>(</a:t>
            </a:r>
            <a:r>
              <a:rPr lang="en-US" altLang="zh-CN" dirty="0">
                <a:sym typeface="+mn-ea"/>
              </a:rPr>
              <a:t>convergence</a:t>
            </a:r>
            <a:r>
              <a:rPr lang="en-US" altLang="zh-CN" dirty="0" smtClean="0">
                <a:sym typeface="+mn-ea"/>
              </a:rPr>
              <a:t>) </a:t>
            </a:r>
            <a:r>
              <a:rPr lang="zh-CN" altLang="en-US" dirty="0" smtClean="0">
                <a:sym typeface="+mn-ea"/>
              </a:rPr>
              <a:t>过程</a:t>
            </a:r>
            <a:r>
              <a:rPr lang="zh-CN" altLang="en-US" dirty="0">
                <a:sym typeface="+mn-ea"/>
              </a:rPr>
              <a:t>较</a:t>
            </a:r>
            <a:r>
              <a:rPr lang="zh-CN" altLang="en-US" dirty="0" smtClean="0">
                <a:sym typeface="+mn-ea"/>
              </a:rPr>
              <a:t>快。</a:t>
            </a:r>
            <a:r>
              <a:rPr lang="zh-CN" altLang="zh-CN" dirty="0">
                <a:sym typeface="+mn-ea"/>
              </a:rPr>
              <a:t>“收敛”就是</a:t>
            </a:r>
            <a:r>
              <a:rPr lang="zh-CN" altLang="en-US" dirty="0" smtClean="0">
                <a:sym typeface="+mn-ea"/>
              </a:rPr>
              <a:t>在</a:t>
            </a:r>
            <a:r>
              <a:rPr lang="zh-CN" altLang="en-US" dirty="0">
                <a:sym typeface="+mn-ea"/>
              </a:rPr>
              <a:t>自治系统中所有的结点都得到正确的路由选择信息的过程。 </a:t>
            </a:r>
            <a:endParaRPr lang="zh-CN" altLang="en-US" dirty="0"/>
          </a:p>
          <a:p>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7148E-41B7-466E-A1EE-C89D7810CE0E}" type="slidenum">
              <a:rPr lang="en-US" altLang="zh-CN"/>
              <a:pPr/>
              <a:t>202</a:t>
            </a:fld>
            <a:endParaRPr lang="en-US" altLang="zh-CN"/>
          </a:p>
        </p:txBody>
      </p:sp>
      <p:sp>
        <p:nvSpPr>
          <p:cNvPr id="821250" name="Rectangle 2"/>
          <p:cNvSpPr>
            <a:spLocks noGrp="1" noRot="1" noChangeAspect="1" noChangeArrowheads="1" noTextEdit="1"/>
          </p:cNvSpPr>
          <p:nvPr>
            <p:ph type="sldImg"/>
          </p:nvPr>
        </p:nvSpPr>
        <p:spPr>
          <a:xfrm>
            <a:off x="987425" y="696913"/>
            <a:ext cx="5035550" cy="3486150"/>
          </a:xfrm>
        </p:spPr>
      </p:sp>
      <p:sp>
        <p:nvSpPr>
          <p:cNvPr id="82125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pPr/>
              <a:t>203</a:t>
            </a:fld>
            <a:endParaRPr lang="en-US" altLang="zh-CN"/>
          </a:p>
        </p:txBody>
      </p:sp>
      <p:sp>
        <p:nvSpPr>
          <p:cNvPr id="820226" name="Rectangle 2"/>
          <p:cNvSpPr>
            <a:spLocks noGrp="1" noRot="1" noChangeAspect="1" noChangeArrowheads="1" noTextEdit="1"/>
          </p:cNvSpPr>
          <p:nvPr>
            <p:ph type="sldImg"/>
          </p:nvPr>
        </p:nvSpPr>
        <p:spPr>
          <a:xfrm>
            <a:off x="987425" y="696913"/>
            <a:ext cx="5035550" cy="3486150"/>
          </a:xfrm>
        </p:spPr>
      </p:sp>
      <p:sp>
        <p:nvSpPr>
          <p:cNvPr id="820227" name="Rectangle 3"/>
          <p:cNvSpPr>
            <a:spLocks noGrp="1" noChangeArrowheads="1"/>
          </p:cNvSpPr>
          <p:nvPr>
            <p:ph type="body" idx="1"/>
          </p:nvPr>
        </p:nvSpPr>
        <p:spPr/>
        <p:txBody>
          <a:bodyPr/>
          <a:lstStyle/>
          <a:p>
            <a:pPr>
              <a:lnSpc>
                <a:spcPct val="110000"/>
              </a:lnSpc>
            </a:pPr>
            <a:r>
              <a:rPr lang="en-US" altLang="zh-CN" sz="1200" b="1" dirty="0" smtClean="0">
                <a:solidFill>
                  <a:srgbClr val="0000CC"/>
                </a:solidFill>
                <a:latin typeface="宋体" panose="02010600030101010101" pitchFamily="2" charset="-122"/>
                <a:ea typeface="黑体" panose="02010609060101010101" pitchFamily="2" charset="-122"/>
              </a:rPr>
              <a:t> </a:t>
            </a:r>
            <a:r>
              <a:rPr lang="zh-CN" altLang="en-US" sz="1200" b="1" dirty="0" smtClean="0">
                <a:solidFill>
                  <a:srgbClr val="0000CC"/>
                </a:solidFill>
                <a:latin typeface="宋体" panose="02010600030101010101" pitchFamily="2" charset="-122"/>
                <a:ea typeface="黑体" panose="02010609060101010101" pitchFamily="2" charset="-122"/>
              </a:rPr>
              <a:t>若项目中的目的网络不在路由表中，则把该项目加到路由表中。</a:t>
            </a:r>
          </a:p>
          <a:p>
            <a:pPr>
              <a:lnSpc>
                <a:spcPct val="110000"/>
              </a:lnSpc>
            </a:pPr>
            <a:r>
              <a:rPr lang="zh-CN" altLang="en-US" sz="1200" b="1" dirty="0" smtClean="0">
                <a:solidFill>
                  <a:srgbClr val="0000CC"/>
                </a:solidFill>
                <a:latin typeface="宋体" panose="02010600030101010101" pitchFamily="2" charset="-122"/>
                <a:ea typeface="黑体" panose="02010609060101010101" pitchFamily="2" charset="-122"/>
              </a:rPr>
              <a:t>         否则</a:t>
            </a:r>
          </a:p>
          <a:p>
            <a:pPr marL="1259205" indent="-1259205">
              <a:lnSpc>
                <a:spcPct val="110000"/>
              </a:lnSpc>
            </a:pPr>
            <a:r>
              <a:rPr lang="zh-CN" altLang="en-US" sz="1200" b="1" dirty="0" smtClean="0">
                <a:solidFill>
                  <a:srgbClr val="0000CC"/>
                </a:solidFill>
                <a:latin typeface="宋体" panose="02010600030101010101" pitchFamily="2" charset="-122"/>
                <a:ea typeface="黑体" panose="02010609060101010101" pitchFamily="2" charset="-122"/>
              </a:rPr>
              <a:t>             若下一跳字段给出的路由器地址是同样的，则把收到的项目替换原路由表中的项目。</a:t>
            </a:r>
          </a:p>
          <a:p>
            <a:pPr>
              <a:lnSpc>
                <a:spcPct val="110000"/>
              </a:lnSpc>
            </a:pPr>
            <a:r>
              <a:rPr lang="zh-CN" altLang="en-US" sz="1200" b="1" dirty="0" smtClean="0">
                <a:solidFill>
                  <a:srgbClr val="0000CC"/>
                </a:solidFill>
                <a:latin typeface="宋体" panose="02010600030101010101" pitchFamily="2" charset="-122"/>
                <a:ea typeface="黑体" panose="02010609060101010101" pitchFamily="2" charset="-122"/>
              </a:rPr>
              <a:t>                否则 </a:t>
            </a:r>
          </a:p>
          <a:p>
            <a:pPr>
              <a:lnSpc>
                <a:spcPct val="110000"/>
              </a:lnSpc>
            </a:pPr>
            <a:r>
              <a:rPr lang="zh-CN" altLang="en-US" sz="1200" b="1" dirty="0" smtClean="0">
                <a:solidFill>
                  <a:srgbClr val="0000CC"/>
                </a:solidFill>
                <a:latin typeface="宋体" panose="02010600030101010101" pitchFamily="2" charset="-122"/>
                <a:ea typeface="黑体" panose="02010609060101010101" pitchFamily="2" charset="-122"/>
              </a:rPr>
              <a:t>                    若收到项目中的距离小于路由表中的距离，则进行更新，</a:t>
            </a:r>
          </a:p>
          <a:p>
            <a:pPr>
              <a:lnSpc>
                <a:spcPct val="110000"/>
              </a:lnSpc>
            </a:pPr>
            <a:r>
              <a:rPr lang="zh-CN" altLang="en-US" sz="1200" b="1" dirty="0" smtClean="0">
                <a:solidFill>
                  <a:srgbClr val="0000CC"/>
                </a:solidFill>
                <a:latin typeface="宋体" panose="02010600030101010101" pitchFamily="2" charset="-122"/>
                <a:ea typeface="黑体" panose="02010609060101010101" pitchFamily="2" charset="-122"/>
              </a:rPr>
              <a:t>	          否则，什么也不做。</a:t>
            </a:r>
            <a:endParaRPr lang="zh-CN" altLang="zh-CN"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F1225D-0A61-4421-A330-3F55384348FB}" type="slidenum">
              <a:rPr lang="en-US" altLang="zh-CN"/>
              <a:pPr/>
              <a:t>204</a:t>
            </a:fld>
            <a:endParaRPr lang="en-US" altLang="zh-CN"/>
          </a:p>
        </p:txBody>
      </p:sp>
      <p:sp>
        <p:nvSpPr>
          <p:cNvPr id="830466" name="Rectangle 2"/>
          <p:cNvSpPr>
            <a:spLocks noGrp="1" noRot="1" noChangeAspect="1" noChangeArrowheads="1" noTextEdit="1"/>
          </p:cNvSpPr>
          <p:nvPr>
            <p:ph type="sldImg"/>
          </p:nvPr>
        </p:nvSpPr>
        <p:spPr>
          <a:xfrm>
            <a:off x="987425" y="696913"/>
            <a:ext cx="5035550" cy="3486150"/>
          </a:xfrm>
        </p:spPr>
      </p:sp>
      <p:sp>
        <p:nvSpPr>
          <p:cNvPr id="830467" name="Rectangle 3"/>
          <p:cNvSpPr>
            <a:spLocks noGrp="1" noChangeArrowheads="1"/>
          </p:cNvSpPr>
          <p:nvPr>
            <p:ph type="body" idx="1"/>
          </p:nvPr>
        </p:nvSpPr>
        <p:spPr/>
        <p:txBody>
          <a:bodyPr/>
          <a:lstStyle/>
          <a:p>
            <a:r>
              <a:rPr lang="en-US" altLang="zh-CN" dirty="0" smtClean="0">
                <a:sym typeface="+mn-ea"/>
              </a:rPr>
              <a:t>RIP2 </a:t>
            </a:r>
            <a:r>
              <a:rPr lang="zh-CN" altLang="en-US" dirty="0" smtClean="0">
                <a:sym typeface="+mn-ea"/>
              </a:rPr>
              <a:t>报文由</a:t>
            </a:r>
            <a:r>
              <a:rPr lang="zh-CN" altLang="en-US" dirty="0">
                <a:sym typeface="+mn-ea"/>
              </a:rPr>
              <a:t>首部和路由部分组成。</a:t>
            </a:r>
            <a:endParaRPr lang="en-US" altLang="zh-CN" dirty="0" smtClean="0"/>
          </a:p>
          <a:p>
            <a:r>
              <a:rPr lang="en-US" altLang="zh-CN" dirty="0" smtClean="0">
                <a:sym typeface="+mn-ea"/>
              </a:rPr>
              <a:t>RIP2 </a:t>
            </a:r>
            <a:r>
              <a:rPr lang="zh-CN" altLang="en-US" dirty="0">
                <a:sym typeface="+mn-ea"/>
              </a:rPr>
              <a:t>报文中的路由部分由若干个路由信息组成。每个路由信息需要用 </a:t>
            </a:r>
            <a:r>
              <a:rPr lang="en-US" altLang="zh-CN" dirty="0">
                <a:sym typeface="+mn-ea"/>
              </a:rPr>
              <a:t>20 </a:t>
            </a:r>
            <a:r>
              <a:rPr lang="zh-CN" altLang="en-US" dirty="0">
                <a:sym typeface="+mn-ea"/>
              </a:rPr>
              <a:t>个字节。地址族标识符（又称为地址类别）字段用来标志所使用的地址协议。</a:t>
            </a:r>
            <a:endParaRPr lang="zh-CN" altLang="en-US" dirty="0"/>
          </a:p>
          <a:p>
            <a:r>
              <a:rPr lang="zh-CN" altLang="en-US" dirty="0">
                <a:sym typeface="+mn-ea"/>
              </a:rPr>
              <a:t>路由标记填入自治系统的号</a:t>
            </a:r>
            <a:r>
              <a:rPr lang="zh-CN" altLang="en-US" dirty="0" smtClean="0">
                <a:sym typeface="+mn-ea"/>
              </a:rPr>
              <a:t>码：</a:t>
            </a:r>
            <a:r>
              <a:rPr lang="en-US" altLang="zh-CN" dirty="0" smtClean="0">
                <a:sym typeface="+mn-ea"/>
              </a:rPr>
              <a:t>RIP </a:t>
            </a:r>
            <a:r>
              <a:rPr lang="zh-CN" altLang="en-US" dirty="0" smtClean="0">
                <a:sym typeface="+mn-ea"/>
              </a:rPr>
              <a:t>有</a:t>
            </a:r>
            <a:r>
              <a:rPr lang="zh-CN" altLang="en-US" dirty="0">
                <a:sym typeface="+mn-ea"/>
              </a:rPr>
              <a:t>可能收到本自治系统以外的路由选择信息</a:t>
            </a:r>
            <a:r>
              <a:rPr lang="zh-CN" altLang="en-US" dirty="0" smtClean="0">
                <a:sym typeface="+mn-ea"/>
              </a:rPr>
              <a:t>。</a:t>
            </a:r>
            <a:endParaRPr lang="en-US" altLang="zh-CN" dirty="0" smtClean="0"/>
          </a:p>
          <a:p>
            <a:r>
              <a:rPr lang="zh-CN" altLang="en-US" dirty="0" smtClean="0">
                <a:sym typeface="+mn-ea"/>
              </a:rPr>
              <a:t>再</a:t>
            </a:r>
            <a:r>
              <a:rPr lang="zh-CN" altLang="en-US" dirty="0">
                <a:sym typeface="+mn-ea"/>
              </a:rPr>
              <a:t>后面指出某个网络地址、该网络的子网掩码、下一跳路由器地址以及到此网络的距离。 </a:t>
            </a:r>
            <a:endParaRPr lang="en-US" altLang="zh-CN" dirty="0" smtClean="0"/>
          </a:p>
          <a:p>
            <a:endParaRPr lang="zh-CN" altLang="zh-CN"/>
          </a:p>
          <a:p>
            <a:r>
              <a:rPr lang="zh-CN" altLang="zh-CN" dirty="0">
                <a:sym typeface="+mn-ea"/>
              </a:rPr>
              <a:t>一</a:t>
            </a:r>
            <a:r>
              <a:rPr lang="zh-CN" altLang="zh-CN" dirty="0" smtClean="0">
                <a:sym typeface="+mn-ea"/>
              </a:rPr>
              <a:t>个</a:t>
            </a:r>
            <a:r>
              <a:rPr lang="en-US" altLang="zh-CN" dirty="0" smtClean="0">
                <a:sym typeface="+mn-ea"/>
              </a:rPr>
              <a:t> RIP </a:t>
            </a:r>
            <a:r>
              <a:rPr lang="zh-CN" altLang="zh-CN" dirty="0" smtClean="0">
                <a:sym typeface="+mn-ea"/>
              </a:rPr>
              <a:t>报文</a:t>
            </a:r>
            <a:r>
              <a:rPr lang="zh-CN" altLang="zh-CN" dirty="0">
                <a:sym typeface="+mn-ea"/>
              </a:rPr>
              <a:t>最多可</a:t>
            </a:r>
            <a:r>
              <a:rPr lang="zh-CN" altLang="zh-CN" dirty="0" smtClean="0">
                <a:sym typeface="+mn-ea"/>
              </a:rPr>
              <a:t>包括</a:t>
            </a:r>
            <a:r>
              <a:rPr lang="en-US" altLang="zh-CN" dirty="0" smtClean="0">
                <a:sym typeface="+mn-ea"/>
              </a:rPr>
              <a:t> 25 </a:t>
            </a:r>
            <a:r>
              <a:rPr lang="zh-CN" altLang="zh-CN" dirty="0" smtClean="0">
                <a:sym typeface="+mn-ea"/>
              </a:rPr>
              <a:t>个</a:t>
            </a:r>
            <a:r>
              <a:rPr lang="zh-CN" altLang="zh-CN" dirty="0">
                <a:sym typeface="+mn-ea"/>
              </a:rPr>
              <a:t>路由，</a:t>
            </a:r>
            <a:r>
              <a:rPr lang="zh-CN" altLang="zh-CN" dirty="0" smtClean="0">
                <a:sym typeface="+mn-ea"/>
              </a:rPr>
              <a:t>因而</a:t>
            </a:r>
            <a:r>
              <a:rPr lang="en-US" altLang="zh-CN" dirty="0" smtClean="0">
                <a:sym typeface="+mn-ea"/>
              </a:rPr>
              <a:t> RIP </a:t>
            </a:r>
            <a:r>
              <a:rPr lang="zh-CN" altLang="zh-CN" dirty="0" smtClean="0">
                <a:sym typeface="+mn-ea"/>
              </a:rPr>
              <a:t>报文</a:t>
            </a:r>
            <a:r>
              <a:rPr lang="zh-CN" altLang="zh-CN" dirty="0">
                <a:sym typeface="+mn-ea"/>
              </a:rPr>
              <a:t>的最大长度是</a:t>
            </a:r>
            <a:r>
              <a:rPr lang="en-US" altLang="zh-CN" dirty="0" smtClean="0">
                <a:sym typeface="+mn-ea"/>
              </a:rPr>
              <a:t>4  </a:t>
            </a:r>
            <a:r>
              <a:rPr lang="en-US" altLang="zh-CN" dirty="0">
                <a:sym typeface="Symbol" panose="05050102010706020507"/>
              </a:rPr>
              <a:t></a:t>
            </a:r>
            <a:r>
              <a:rPr lang="en-US" altLang="zh-CN" dirty="0">
                <a:sym typeface="+mn-ea"/>
              </a:rPr>
              <a:t> 20 </a:t>
            </a:r>
            <a:r>
              <a:rPr lang="en-US" altLang="zh-CN" dirty="0">
                <a:sym typeface="Symbol" panose="05050102010706020507"/>
              </a:rPr>
              <a:t></a:t>
            </a:r>
            <a:r>
              <a:rPr lang="en-US" altLang="zh-CN" dirty="0">
                <a:sym typeface="+mn-ea"/>
              </a:rPr>
              <a:t> 25 </a:t>
            </a:r>
            <a:r>
              <a:rPr lang="en-US" altLang="zh-CN" dirty="0">
                <a:sym typeface="Symbol" panose="05050102010706020507"/>
              </a:rPr>
              <a:t></a:t>
            </a:r>
            <a:r>
              <a:rPr lang="en-US" altLang="zh-CN" dirty="0">
                <a:sym typeface="+mn-ea"/>
              </a:rPr>
              <a:t> </a:t>
            </a:r>
            <a:r>
              <a:rPr lang="en-US" altLang="zh-CN" dirty="0" smtClean="0">
                <a:sym typeface="+mn-ea"/>
              </a:rPr>
              <a:t>504 </a:t>
            </a:r>
            <a:r>
              <a:rPr lang="zh-CN" altLang="zh-CN" dirty="0" smtClean="0">
                <a:sym typeface="+mn-ea"/>
              </a:rPr>
              <a:t>字节</a:t>
            </a:r>
            <a:r>
              <a:rPr lang="zh-CN" altLang="zh-CN" dirty="0">
                <a:sym typeface="+mn-ea"/>
              </a:rPr>
              <a:t>。如超过，必须再用一</a:t>
            </a:r>
            <a:r>
              <a:rPr lang="zh-CN" altLang="zh-CN" dirty="0" smtClean="0">
                <a:sym typeface="+mn-ea"/>
              </a:rPr>
              <a:t>个</a:t>
            </a:r>
            <a:r>
              <a:rPr lang="en-US" altLang="zh-CN" dirty="0" smtClean="0">
                <a:sym typeface="+mn-ea"/>
              </a:rPr>
              <a:t> RIP </a:t>
            </a:r>
            <a:r>
              <a:rPr lang="zh-CN" altLang="zh-CN" dirty="0" smtClean="0">
                <a:sym typeface="+mn-ea"/>
              </a:rPr>
              <a:t>报文</a:t>
            </a:r>
            <a:r>
              <a:rPr lang="zh-CN" altLang="zh-CN" dirty="0">
                <a:sym typeface="+mn-ea"/>
              </a:rPr>
              <a:t>来传送</a:t>
            </a:r>
            <a:r>
              <a:rPr lang="zh-CN" altLang="zh-CN" dirty="0" smtClean="0">
                <a:sym typeface="+mn-ea"/>
              </a:rPr>
              <a:t>。</a:t>
            </a:r>
            <a:endParaRPr lang="en-US" altLang="zh-CN" dirty="0" smtClean="0"/>
          </a:p>
          <a:p>
            <a:endParaRPr lang="zh-CN" altLang="en-US" dirty="0"/>
          </a:p>
          <a:p>
            <a:endParaRPr lang="zh-CN" altLang="zh-C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206</a:t>
            </a:fld>
            <a:endParaRPr lang="en-US" altLang="zh-C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0" dirty="0" smtClean="0"/>
              <a:t>以太网连接： </a:t>
            </a:r>
            <a:r>
              <a:rPr lang="en-US" altLang="zh-CN" b="0" dirty="0" smtClean="0"/>
              <a:t>PC</a:t>
            </a:r>
            <a:r>
              <a:rPr lang="zh-CN" altLang="en-US" b="0" dirty="0" smtClean="0"/>
              <a:t>到交换机、交换机到路由器使用直连网线；路由器到路由器、路由器到服务器使用交叉网线</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208</a:t>
            </a:fld>
            <a:endParaRPr lang="en-US" altLang="zh-C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宋体" panose="02010600030101010101" pitchFamily="2" charset="-122"/>
                <a:ea typeface="宋体" panose="02010600030101010101" pitchFamily="2" charset="-122"/>
                <a:cs typeface="+mn-cs"/>
              </a:rPr>
              <a:t>enable</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　　进入特权模式</a:t>
            </a:r>
            <a:endParaRPr lang="en-US" altLang="zh-CN" sz="1200" b="0" i="0" kern="1200" dirty="0" smtClean="0">
              <a:solidFill>
                <a:schemeClr val="tx1"/>
              </a:solidFill>
              <a:latin typeface="宋体" panose="02010600030101010101" pitchFamily="2" charset="-122"/>
              <a:ea typeface="宋体" panose="02010600030101010101" pitchFamily="2" charset="-122"/>
              <a:cs typeface="+mn-cs"/>
            </a:endParaRPr>
          </a:p>
          <a:p>
            <a:r>
              <a:rPr lang="en-US" altLang="zh-CN" sz="1200" b="0" i="0" kern="1200" dirty="0" err="1" smtClean="0">
                <a:solidFill>
                  <a:schemeClr val="tx1"/>
                </a:solidFill>
                <a:latin typeface="宋体" panose="02010600030101010101" pitchFamily="2" charset="-122"/>
                <a:ea typeface="宋体" panose="02010600030101010101" pitchFamily="2" charset="-122"/>
                <a:cs typeface="+mn-cs"/>
              </a:rPr>
              <a:t>config</a:t>
            </a:r>
            <a:r>
              <a:rPr lang="en-US" altLang="zh-CN" sz="1200" b="0" i="0" kern="1200" dirty="0" smtClean="0">
                <a:solidFill>
                  <a:schemeClr val="tx1"/>
                </a:solidFill>
                <a:latin typeface="宋体" panose="02010600030101010101" pitchFamily="2" charset="-122"/>
                <a:ea typeface="宋体" panose="02010600030101010101" pitchFamily="2" charset="-122"/>
                <a:cs typeface="+mn-cs"/>
              </a:rPr>
              <a:t> terminal</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　　进入全局配置模式</a:t>
            </a:r>
          </a:p>
          <a:p>
            <a:r>
              <a:rPr lang="en-US" altLang="zh-CN" sz="1200" b="0" i="0" kern="1200" dirty="0" smtClean="0">
                <a:solidFill>
                  <a:schemeClr val="tx1"/>
                </a:solidFill>
                <a:latin typeface="宋体" panose="02010600030101010101" pitchFamily="2" charset="-122"/>
                <a:ea typeface="宋体" panose="02010600030101010101" pitchFamily="2" charset="-122"/>
                <a:cs typeface="+mn-cs"/>
              </a:rPr>
              <a:t>exit</a:t>
            </a:r>
            <a:r>
              <a:rPr lang="zh-CN" altLang="en-US" sz="1200" b="0" i="0" kern="1200" dirty="0" smtClean="0">
                <a:solidFill>
                  <a:schemeClr val="tx1"/>
                </a:solidFill>
                <a:latin typeface="宋体" panose="02010600030101010101" pitchFamily="2" charset="-122"/>
                <a:ea typeface="宋体" panose="02010600030101010101" pitchFamily="2" charset="-122"/>
                <a:cs typeface="+mn-cs"/>
              </a:rPr>
              <a:t>（返回特权模式）</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209</a:t>
            </a:fld>
            <a:endParaRPr lang="en-US" altLang="zh-C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211</a:t>
            </a:fld>
            <a:endParaRPr lang="en-US" altLang="zh-C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smtClean="0"/>
              <a:t>。 一个管理距离是一个从</a:t>
            </a:r>
            <a:r>
              <a:rPr lang="en-US" altLang="zh-CN" dirty="0" smtClean="0"/>
              <a:t>0-255</a:t>
            </a:r>
            <a:r>
              <a:rPr lang="zh-CN" altLang="zh-CN" dirty="0" smtClean="0"/>
              <a:t>的整数值，</a:t>
            </a:r>
            <a:r>
              <a:rPr lang="en-US" altLang="zh-CN" dirty="0" smtClean="0"/>
              <a:t>0</a:t>
            </a:r>
            <a:r>
              <a:rPr lang="zh-CN" altLang="zh-CN" dirty="0" smtClean="0"/>
              <a:t>是最可信赖的，而</a:t>
            </a:r>
            <a:r>
              <a:rPr lang="en-US" altLang="zh-CN" dirty="0" smtClean="0"/>
              <a:t>255</a:t>
            </a:r>
            <a:r>
              <a:rPr lang="zh-CN" altLang="zh-CN" dirty="0" smtClean="0"/>
              <a:t>则意味着不会有业务量通过这个路由</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212</a:t>
            </a:fld>
            <a:endParaRPr lang="en-US"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dirty="0" smtClean="0"/>
              <a:t>默认情况下</a:t>
            </a:r>
            <a:r>
              <a:rPr lang="en-US" altLang="zh-CN" sz="1200" dirty="0" smtClean="0"/>
              <a:t>RIP</a:t>
            </a:r>
            <a:r>
              <a:rPr lang="zh-CN" altLang="zh-CN" sz="1200" dirty="0" smtClean="0"/>
              <a:t>协议发送和接收路由更新信息以及构造路由表的细节是不显示的，如果我们想观察</a:t>
            </a:r>
            <a:r>
              <a:rPr lang="en-US" altLang="zh-CN" sz="1200" dirty="0" smtClean="0"/>
              <a:t>RIP</a:t>
            </a:r>
            <a:r>
              <a:rPr lang="zh-CN" altLang="zh-CN" sz="1200" dirty="0" smtClean="0"/>
              <a:t>协议路由更新的活动，可以输入命令</a:t>
            </a:r>
            <a:r>
              <a:rPr lang="en-US" altLang="zh-CN" sz="1200" dirty="0" smtClean="0"/>
              <a:t>debug </a:t>
            </a:r>
            <a:r>
              <a:rPr lang="en-US" altLang="zh-CN" sz="1200" dirty="0" err="1" smtClean="0"/>
              <a:t>ip</a:t>
            </a:r>
            <a:r>
              <a:rPr lang="en-US" altLang="zh-CN" sz="1200" dirty="0" smtClean="0"/>
              <a:t> rip </a:t>
            </a:r>
            <a:r>
              <a:rPr lang="zh-CN" altLang="zh-CN" sz="1200" dirty="0" smtClean="0"/>
              <a:t>命令，输入该命令后将显示发送和接收到的</a:t>
            </a:r>
            <a:r>
              <a:rPr lang="en-US" altLang="zh-CN" sz="1200" dirty="0" smtClean="0"/>
              <a:t>RIP</a:t>
            </a:r>
            <a:r>
              <a:rPr lang="zh-CN" altLang="zh-CN" sz="1200" dirty="0" smtClean="0"/>
              <a:t>路由更新信息，显示路由器使用了</a:t>
            </a:r>
            <a:r>
              <a:rPr lang="en-US" altLang="zh-CN" sz="1200" dirty="0" smtClean="0"/>
              <a:t>RIP</a:t>
            </a:r>
            <a:r>
              <a:rPr lang="zh-CN" altLang="zh-CN" sz="1200" dirty="0" smtClean="0"/>
              <a:t>的</a:t>
            </a:r>
            <a:r>
              <a:rPr lang="en-US" altLang="zh-CN" sz="1200" dirty="0" smtClean="0"/>
              <a:t>V1</a:t>
            </a:r>
            <a:r>
              <a:rPr lang="zh-CN" altLang="zh-CN" sz="1200" dirty="0" smtClean="0"/>
              <a:t>版还是</a:t>
            </a:r>
            <a:r>
              <a:rPr lang="en-US" altLang="zh-CN" sz="1200" dirty="0" smtClean="0"/>
              <a:t>V2</a:t>
            </a:r>
            <a:r>
              <a:rPr lang="zh-CN" altLang="zh-CN" sz="1200" dirty="0" smtClean="0"/>
              <a:t>版本。可以看到发送路由消息使用的多播地址是</a:t>
            </a:r>
            <a:r>
              <a:rPr lang="en-US" altLang="zh-CN" sz="1200" dirty="0" smtClean="0"/>
              <a:t>224.0.0.9</a:t>
            </a:r>
            <a:r>
              <a:rPr lang="zh-CN" altLang="zh-CN" sz="1200" dirty="0" smtClean="0"/>
              <a:t>， 输入</a:t>
            </a:r>
            <a:r>
              <a:rPr lang="en-US" altLang="zh-CN" sz="1200" dirty="0" err="1" smtClean="0"/>
              <a:t>undebug</a:t>
            </a:r>
            <a:r>
              <a:rPr lang="en-US" altLang="zh-CN" sz="1200" dirty="0" smtClean="0"/>
              <a:t> all</a:t>
            </a:r>
            <a:r>
              <a:rPr lang="zh-CN" altLang="zh-CN" sz="1200" dirty="0" smtClean="0"/>
              <a:t>关闭所有诊断输出。</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213</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F698DF-CF15-4CB4-BE04-F93761BA98AA}" type="slidenum">
              <a:rPr lang="en-US" altLang="zh-CN"/>
              <a:pPr/>
              <a:t>20</a:t>
            </a:fld>
            <a:endParaRPr lang="en-US" altLang="zh-CN"/>
          </a:p>
        </p:txBody>
      </p:sp>
      <p:sp>
        <p:nvSpPr>
          <p:cNvPr id="693250" name="Rectangle 2"/>
          <p:cNvSpPr>
            <a:spLocks noGrp="1" noRot="1" noChangeAspect="1" noChangeArrowheads="1" noTextEdit="1"/>
          </p:cNvSpPr>
          <p:nvPr>
            <p:ph type="sldImg"/>
          </p:nvPr>
        </p:nvSpPr>
        <p:spPr>
          <a:xfrm>
            <a:off x="987425" y="696913"/>
            <a:ext cx="5035550" cy="3486150"/>
          </a:xfrm>
        </p:spPr>
      </p:sp>
      <p:sp>
        <p:nvSpPr>
          <p:cNvPr id="693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BCB0279-6F7F-444F-A959-72E200DF0FB9}" type="slidenum">
              <a:rPr lang="en-US" altLang="zh-CN"/>
              <a:pPr/>
              <a:t>215</a:t>
            </a:fld>
            <a:endParaRPr lang="en-US" altLang="zh-CN"/>
          </a:p>
        </p:txBody>
      </p:sp>
      <p:sp>
        <p:nvSpPr>
          <p:cNvPr id="832514" name="Rectangle 2"/>
          <p:cNvSpPr>
            <a:spLocks noGrp="1" noRot="1" noChangeAspect="1" noChangeArrowheads="1" noTextEdit="1"/>
          </p:cNvSpPr>
          <p:nvPr>
            <p:ph type="sldImg"/>
          </p:nvPr>
        </p:nvSpPr>
        <p:spPr>
          <a:xfrm>
            <a:off x="987425" y="696913"/>
            <a:ext cx="5035550" cy="3486150"/>
          </a:xfrm>
        </p:spPr>
      </p:sp>
      <p:sp>
        <p:nvSpPr>
          <p:cNvPr id="83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555C4C8-6E28-441E-BFF5-244E29C2A19C}" type="slidenum">
              <a:rPr lang="en-US" altLang="zh-CN"/>
              <a:pPr/>
              <a:t>216</a:t>
            </a:fld>
            <a:endParaRPr lang="en-US" altLang="zh-CN"/>
          </a:p>
        </p:txBody>
      </p:sp>
      <p:sp>
        <p:nvSpPr>
          <p:cNvPr id="833538" name="Rectangle 2"/>
          <p:cNvSpPr>
            <a:spLocks noGrp="1" noRot="1" noChangeAspect="1" noChangeArrowheads="1" noTextEdit="1"/>
          </p:cNvSpPr>
          <p:nvPr>
            <p:ph type="sldImg"/>
          </p:nvPr>
        </p:nvSpPr>
        <p:spPr>
          <a:xfrm>
            <a:off x="987425" y="696913"/>
            <a:ext cx="5035550" cy="3486150"/>
          </a:xfrm>
        </p:spPr>
      </p:sp>
      <p:sp>
        <p:nvSpPr>
          <p:cNvPr id="833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4DCE49-A576-4766-BAC1-CA3855FDEA2D}" type="slidenum">
              <a:rPr lang="en-US" altLang="zh-CN"/>
              <a:pPr/>
              <a:t>217</a:t>
            </a:fld>
            <a:endParaRPr lang="en-US" altLang="zh-CN"/>
          </a:p>
        </p:txBody>
      </p:sp>
      <p:sp>
        <p:nvSpPr>
          <p:cNvPr id="834562" name="Rectangle 2"/>
          <p:cNvSpPr>
            <a:spLocks noGrp="1" noRot="1" noChangeAspect="1" noChangeArrowheads="1" noTextEdit="1"/>
          </p:cNvSpPr>
          <p:nvPr>
            <p:ph type="sldImg"/>
          </p:nvPr>
        </p:nvSpPr>
        <p:spPr>
          <a:xfrm>
            <a:off x="987425" y="696913"/>
            <a:ext cx="5035550" cy="3486150"/>
          </a:xfrm>
        </p:spPr>
      </p:sp>
      <p:sp>
        <p:nvSpPr>
          <p:cNvPr id="834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7B2928C-2444-4DC9-B135-B149403E8ED4}" type="slidenum">
              <a:rPr lang="en-US" altLang="zh-CN"/>
              <a:pPr/>
              <a:t>218</a:t>
            </a:fld>
            <a:endParaRPr lang="en-US" altLang="zh-CN"/>
          </a:p>
        </p:txBody>
      </p:sp>
      <p:sp>
        <p:nvSpPr>
          <p:cNvPr id="835586" name="Rectangle 2"/>
          <p:cNvSpPr>
            <a:spLocks noGrp="1" noRot="1" noChangeAspect="1" noChangeArrowheads="1" noTextEdit="1"/>
          </p:cNvSpPr>
          <p:nvPr>
            <p:ph type="sldImg"/>
          </p:nvPr>
        </p:nvSpPr>
        <p:spPr>
          <a:xfrm>
            <a:off x="987425" y="696913"/>
            <a:ext cx="5035550" cy="3486150"/>
          </a:xfrm>
        </p:spPr>
      </p:sp>
      <p:sp>
        <p:nvSpPr>
          <p:cNvPr id="83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F8E45E-9B42-48E4-AC50-30FB77507258}" type="slidenum">
              <a:rPr lang="en-US" altLang="zh-CN"/>
              <a:pPr/>
              <a:t>219</a:t>
            </a:fld>
            <a:endParaRPr lang="en-US" altLang="zh-CN"/>
          </a:p>
        </p:txBody>
      </p:sp>
      <p:sp>
        <p:nvSpPr>
          <p:cNvPr id="836610" name="Rectangle 2"/>
          <p:cNvSpPr>
            <a:spLocks noGrp="1" noRot="1" noChangeAspect="1" noChangeArrowheads="1" noTextEdit="1"/>
          </p:cNvSpPr>
          <p:nvPr>
            <p:ph type="sldImg"/>
          </p:nvPr>
        </p:nvSpPr>
        <p:spPr>
          <a:xfrm>
            <a:off x="987425" y="696913"/>
            <a:ext cx="5035550" cy="3486150"/>
          </a:xfrm>
        </p:spPr>
      </p:sp>
      <p:sp>
        <p:nvSpPr>
          <p:cNvPr id="83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A48219-729C-4032-B620-0727F37E5354}" type="slidenum">
              <a:rPr lang="en-US" altLang="zh-CN"/>
              <a:pPr/>
              <a:t>220</a:t>
            </a:fld>
            <a:endParaRPr lang="en-US" altLang="zh-CN"/>
          </a:p>
        </p:txBody>
      </p:sp>
      <p:sp>
        <p:nvSpPr>
          <p:cNvPr id="837634" name="Rectangle 2"/>
          <p:cNvSpPr>
            <a:spLocks noGrp="1" noRot="1" noChangeAspect="1" noChangeArrowheads="1" noTextEdit="1"/>
          </p:cNvSpPr>
          <p:nvPr>
            <p:ph type="sldImg"/>
          </p:nvPr>
        </p:nvSpPr>
        <p:spPr>
          <a:xfrm>
            <a:off x="987425" y="696913"/>
            <a:ext cx="5035550" cy="3486150"/>
          </a:xfrm>
        </p:spPr>
      </p:sp>
      <p:sp>
        <p:nvSpPr>
          <p:cNvPr id="83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0D037-A4B9-4604-B83E-8A13979F0378}" type="slidenum">
              <a:rPr lang="en-US" altLang="zh-CN"/>
              <a:pPr/>
              <a:t>221</a:t>
            </a:fld>
            <a:endParaRPr lang="en-US" altLang="zh-CN"/>
          </a:p>
        </p:txBody>
      </p:sp>
      <p:sp>
        <p:nvSpPr>
          <p:cNvPr id="838658" name="Rectangle 2"/>
          <p:cNvSpPr>
            <a:spLocks noGrp="1" noRot="1" noChangeAspect="1" noChangeArrowheads="1" noTextEdit="1"/>
          </p:cNvSpPr>
          <p:nvPr>
            <p:ph type="sldImg"/>
          </p:nvPr>
        </p:nvSpPr>
        <p:spPr>
          <a:xfrm>
            <a:off x="987425" y="696913"/>
            <a:ext cx="5035550" cy="3486150"/>
          </a:xfrm>
        </p:spPr>
      </p:sp>
      <p:sp>
        <p:nvSpPr>
          <p:cNvPr id="838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smtClean="0"/>
              <a:t>如图所示，</a:t>
            </a:r>
            <a:r>
              <a:rPr lang="zh-CN" altLang="en-US" sz="1200" dirty="0" smtClean="0"/>
              <a:t>这</a:t>
            </a:r>
            <a:r>
              <a:rPr lang="zh-CN" altLang="zh-CN" sz="1200" dirty="0" smtClean="0"/>
              <a:t>个</a:t>
            </a:r>
            <a:r>
              <a:rPr lang="en-US" altLang="zh-CN" sz="1200" dirty="0" smtClean="0"/>
              <a:t>C</a:t>
            </a:r>
            <a:r>
              <a:rPr lang="zh-CN" altLang="zh-CN" sz="1200" dirty="0" smtClean="0"/>
              <a:t>类网络</a:t>
            </a:r>
            <a:r>
              <a:rPr lang="en-US" altLang="zh-CN" sz="1200" dirty="0" smtClean="0"/>
              <a:t>192.168.0.0/24</a:t>
            </a:r>
            <a:r>
              <a:rPr lang="zh-CN" altLang="zh-CN" sz="1200" dirty="0" smtClean="0"/>
              <a:t>地址可用，</a:t>
            </a:r>
            <a:r>
              <a:rPr lang="zh-CN" altLang="en-US" sz="1200" dirty="0" smtClean="0"/>
              <a:t>该</a:t>
            </a:r>
            <a:r>
              <a:rPr lang="zh-CN" altLang="zh-CN" sz="1200" dirty="0" smtClean="0"/>
              <a:t>网络</a:t>
            </a:r>
            <a:r>
              <a:rPr lang="zh-CN" altLang="en-US" sz="1200" dirty="0" smtClean="0"/>
              <a:t>中</a:t>
            </a:r>
            <a:r>
              <a:rPr lang="zh-CN" altLang="zh-CN" sz="1200" dirty="0" smtClean="0"/>
              <a:t>有</a:t>
            </a:r>
            <a:r>
              <a:rPr lang="en-US" altLang="zh-CN" sz="1200" dirty="0" smtClean="0"/>
              <a:t>5</a:t>
            </a:r>
            <a:r>
              <a:rPr lang="zh-CN" altLang="zh-CN" sz="1200" dirty="0" smtClean="0"/>
              <a:t>个网段，每个网段中计算机的数量最多</a:t>
            </a:r>
            <a:r>
              <a:rPr lang="en-US" altLang="zh-CN" sz="1200" dirty="0" smtClean="0"/>
              <a:t>30</a:t>
            </a:r>
            <a:r>
              <a:rPr lang="zh-CN" altLang="zh-CN" sz="1200" dirty="0" smtClean="0"/>
              <a:t>个，如果不考虑地址浪费，可以将该</a:t>
            </a:r>
            <a:r>
              <a:rPr lang="en-US" altLang="zh-CN" sz="1200" dirty="0" smtClean="0"/>
              <a:t>C</a:t>
            </a:r>
            <a:r>
              <a:rPr lang="zh-CN" altLang="zh-CN" sz="1200" dirty="0" smtClean="0"/>
              <a:t>类网络等分为</a:t>
            </a:r>
            <a:r>
              <a:rPr lang="en-US" altLang="zh-CN" sz="1200" dirty="0" smtClean="0"/>
              <a:t>8</a:t>
            </a:r>
            <a:r>
              <a:rPr lang="zh-CN" altLang="zh-CN" sz="1200" dirty="0" smtClean="0"/>
              <a:t>个子网，拿出其中的任意五个子网分配给</a:t>
            </a:r>
            <a:r>
              <a:rPr lang="zh-CN" altLang="en-US" sz="1200" dirty="0" smtClean="0"/>
              <a:t>其中网段即可</a:t>
            </a:r>
            <a:r>
              <a:rPr lang="zh-CN" altLang="zh-CN" sz="1200" dirty="0" smtClean="0"/>
              <a:t>。</a:t>
            </a:r>
          </a:p>
          <a:p>
            <a:r>
              <a:rPr lang="zh-CN" altLang="zh-CN" sz="1200" dirty="0" smtClean="0"/>
              <a:t>网络中的各个子网的子网掩码都一样</a:t>
            </a:r>
            <a:r>
              <a:rPr lang="en-US" altLang="zh-CN" sz="1200" dirty="0" smtClean="0"/>
              <a:t>255.255.255.224</a:t>
            </a:r>
            <a:r>
              <a:rPr lang="zh-CN" altLang="zh-CN" sz="1200" dirty="0" smtClean="0"/>
              <a:t>，这就是等长子网划分。</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223</a:t>
            </a:fld>
            <a:endParaRPr lang="en-US"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mtClean="0">
                <a:sym typeface="+mn-ea"/>
              </a:rPr>
              <a:t>RIPv1</a:t>
            </a:r>
            <a:r>
              <a:rPr lang="zh-CN" smtClean="0">
                <a:sym typeface="+mn-ea"/>
              </a:rPr>
              <a:t>被提出较早，其中有许多缺陷。</a:t>
            </a:r>
            <a:endParaRPr lang="en-US" altLang="zh-CN" smtClean="0"/>
          </a:p>
          <a:p>
            <a:r>
              <a:rPr lang="en-US" altLang="zh-CN" smtClean="0">
                <a:sym typeface="+mn-ea"/>
              </a:rPr>
              <a:t>RIPv2</a:t>
            </a:r>
            <a:r>
              <a:rPr lang="zh-CN" smtClean="0">
                <a:sym typeface="+mn-ea"/>
              </a:rPr>
              <a:t>定义了一套有效的改进方案，新的</a:t>
            </a:r>
            <a:r>
              <a:rPr lang="en-US" altLang="zh-CN" smtClean="0">
                <a:sym typeface="+mn-ea"/>
              </a:rPr>
              <a:t>RIPv2</a:t>
            </a:r>
            <a:r>
              <a:rPr lang="zh-CN" smtClean="0">
                <a:sym typeface="+mn-ea"/>
              </a:rPr>
              <a:t>路由信息通告中包括子网掩码信息，所以支持变长子网，关闭自动汇总就支持不连续子网，组播方式发送路由更新报文，组播地址为</a:t>
            </a:r>
            <a:r>
              <a:rPr lang="en-US" altLang="zh-CN" smtClean="0">
                <a:sym typeface="+mn-ea"/>
              </a:rPr>
              <a:t>224.0.0.9</a:t>
            </a:r>
            <a:r>
              <a:rPr lang="zh-CN" smtClean="0">
                <a:sym typeface="+mn-ea"/>
              </a:rPr>
              <a:t>，减少网络与系统资源消耗，并提供了验证机制，增强安全性。</a:t>
            </a:r>
            <a:endParaRPr lang="zh-CN" smtClean="0"/>
          </a:p>
          <a:p>
            <a:r>
              <a:rPr lang="zh-CN" altLang="en-US" smtClean="0">
                <a:sym typeface="+mn-ea"/>
              </a:rPr>
              <a:t>下面</a:t>
            </a:r>
            <a:r>
              <a:rPr lang="zh-CN" smtClean="0">
                <a:sym typeface="+mn-ea"/>
              </a:rPr>
              <a:t>介绍什么是等长子网、变长子网和不连续子网。</a:t>
            </a:r>
            <a:endParaRPr lang="en-US" altLang="zh-CN" smtClean="0"/>
          </a:p>
          <a:p>
            <a:r>
              <a:rPr lang="zh-CN" smtClean="0">
                <a:sym typeface="+mn-ea"/>
              </a:rPr>
              <a:t>明白了</a:t>
            </a:r>
            <a:r>
              <a:rPr lang="zh-CN" altLang="en-US" smtClean="0">
                <a:sym typeface="+mn-ea"/>
              </a:rPr>
              <a:t>以上概念</a:t>
            </a:r>
            <a:r>
              <a:rPr lang="zh-CN" smtClean="0">
                <a:sym typeface="+mn-ea"/>
              </a:rPr>
              <a:t>，</a:t>
            </a:r>
            <a:r>
              <a:rPr lang="zh-CN" altLang="en-US" smtClean="0">
                <a:sym typeface="+mn-ea"/>
              </a:rPr>
              <a:t>才能知道何时采</a:t>
            </a:r>
            <a:r>
              <a:rPr lang="zh-CN" smtClean="0">
                <a:sym typeface="+mn-ea"/>
              </a:rPr>
              <a:t>用</a:t>
            </a:r>
            <a:r>
              <a:rPr lang="en-US" altLang="zh-CN" smtClean="0">
                <a:sym typeface="+mn-ea"/>
              </a:rPr>
              <a:t>RIPv1</a:t>
            </a:r>
            <a:r>
              <a:rPr lang="zh-CN" altLang="en-US" smtClean="0">
                <a:sym typeface="+mn-ea"/>
              </a:rPr>
              <a:t>和</a:t>
            </a:r>
            <a:r>
              <a:rPr lang="en-US" altLang="zh-CN" smtClean="0">
                <a:sym typeface="+mn-ea"/>
              </a:rPr>
              <a:t>RIPv2</a:t>
            </a:r>
            <a:r>
              <a:rPr lang="zh-CN" smtClean="0">
                <a:sym typeface="+mn-ea"/>
              </a:rPr>
              <a:t>。</a:t>
            </a:r>
            <a:endParaRPr lang="zh-CN" altLang="en-US" smtClean="0"/>
          </a:p>
          <a:p>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CA2B7C-8BA3-4294-A7BF-C0354EFB8949}" type="slidenum">
              <a:rPr lang="en-US" altLang="zh-CN"/>
              <a:pPr/>
              <a:t>226</a:t>
            </a:fld>
            <a:endParaRPr lang="en-US" altLang="zh-CN"/>
          </a:p>
        </p:txBody>
      </p:sp>
      <p:sp>
        <p:nvSpPr>
          <p:cNvPr id="840706" name="Rectangle 2"/>
          <p:cNvSpPr>
            <a:spLocks noGrp="1" noRot="1" noChangeAspect="1" noChangeArrowheads="1" noTextEdit="1"/>
          </p:cNvSpPr>
          <p:nvPr>
            <p:ph type="sldImg"/>
          </p:nvPr>
        </p:nvSpPr>
        <p:spPr>
          <a:xfrm>
            <a:off x="987425" y="696913"/>
            <a:ext cx="5035550" cy="3486150"/>
          </a:xfrm>
        </p:spPr>
      </p:sp>
      <p:sp>
        <p:nvSpPr>
          <p:cNvPr id="840707"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1200"/>
              </a:spcBef>
              <a:spcAft>
                <a:spcPct val="0"/>
              </a:spcAft>
              <a:buClrTx/>
              <a:buSzTx/>
              <a:buFontTx/>
              <a:buNone/>
              <a:tabLst/>
              <a:defRPr/>
            </a:pPr>
            <a:r>
              <a:rPr lang="zh-CN" altLang="zh-CN" dirty="0" smtClean="0">
                <a:sym typeface="+mn-ea"/>
              </a:rPr>
              <a:t>开放</a:t>
            </a:r>
            <a:r>
              <a:rPr lang="zh-CN" altLang="zh-CN" dirty="0">
                <a:sym typeface="+mn-ea"/>
              </a:rPr>
              <a:t>最短路径</a:t>
            </a:r>
            <a:r>
              <a:rPr lang="zh-CN" altLang="zh-CN" dirty="0" smtClean="0">
                <a:sym typeface="+mn-ea"/>
              </a:rPr>
              <a:t>优先</a:t>
            </a:r>
            <a:r>
              <a:rPr lang="en-US" altLang="zh-CN" dirty="0" smtClean="0">
                <a:sym typeface="+mn-ea"/>
              </a:rPr>
              <a:t> OSPF </a:t>
            </a:r>
            <a:r>
              <a:rPr lang="en-US" altLang="zh-CN" dirty="0">
                <a:sym typeface="+mn-ea"/>
              </a:rPr>
              <a:t>(Open Shortest Path First</a:t>
            </a:r>
            <a:r>
              <a:rPr lang="en-US" altLang="zh-CN" dirty="0" smtClean="0">
                <a:sym typeface="+mn-ea"/>
              </a:rPr>
              <a:t>)</a:t>
            </a:r>
            <a:r>
              <a:rPr lang="zh-CN" altLang="zh-CN" dirty="0" smtClean="0">
                <a:sym typeface="+mn-ea"/>
              </a:rPr>
              <a:t>是</a:t>
            </a:r>
            <a:r>
              <a:rPr lang="zh-CN" altLang="zh-CN" dirty="0">
                <a:sym typeface="+mn-ea"/>
              </a:rPr>
              <a:t>为</a:t>
            </a:r>
            <a:r>
              <a:rPr lang="zh-CN" altLang="zh-CN" dirty="0" smtClean="0">
                <a:sym typeface="+mn-ea"/>
              </a:rPr>
              <a:t>克服</a:t>
            </a:r>
            <a:r>
              <a:rPr lang="en-US" altLang="zh-CN" dirty="0" smtClean="0">
                <a:sym typeface="+mn-ea"/>
              </a:rPr>
              <a:t> RIP </a:t>
            </a:r>
            <a:r>
              <a:rPr lang="zh-CN" altLang="zh-CN" dirty="0" smtClean="0">
                <a:sym typeface="+mn-ea"/>
              </a:rPr>
              <a:t>的</a:t>
            </a:r>
            <a:r>
              <a:rPr lang="zh-CN" altLang="zh-CN" dirty="0">
                <a:sym typeface="+mn-ea"/>
              </a:rPr>
              <a:t>缺点在</a:t>
            </a:r>
            <a:r>
              <a:rPr lang="en-US" altLang="zh-CN" dirty="0">
                <a:sym typeface="+mn-ea"/>
              </a:rPr>
              <a:t>1989</a:t>
            </a:r>
            <a:r>
              <a:rPr lang="zh-CN" altLang="zh-CN" dirty="0">
                <a:sym typeface="+mn-ea"/>
              </a:rPr>
              <a:t>年开发出来的</a:t>
            </a:r>
            <a:r>
              <a:rPr lang="zh-CN" altLang="zh-CN" dirty="0" smtClean="0">
                <a:sym typeface="+mn-ea"/>
              </a:rPr>
              <a:t>。</a:t>
            </a:r>
            <a:endParaRPr lang="en-US" altLang="zh-CN" dirty="0" smtClean="0">
              <a:sym typeface="+mn-ea"/>
            </a:endParaRPr>
          </a:p>
          <a:p>
            <a:pPr marL="0" marR="0" indent="0" algn="l" defTabSz="914400" rtl="0" eaLnBrk="1" fontAlgn="base" latinLnBrk="0" hangingPunct="1">
              <a:lnSpc>
                <a:spcPct val="100000"/>
              </a:lnSpc>
              <a:spcBef>
                <a:spcPts val="1200"/>
              </a:spcBef>
              <a:spcAft>
                <a:spcPct val="0"/>
              </a:spcAft>
              <a:buClrTx/>
              <a:buSzTx/>
              <a:buFontTx/>
              <a:buNone/>
              <a:tabLst/>
              <a:defRPr/>
            </a:pPr>
            <a:r>
              <a:rPr lang="zh-CN" altLang="zh-CN" sz="1200" dirty="0" smtClean="0"/>
              <a:t>开放最短路径优先（</a:t>
            </a:r>
            <a:r>
              <a:rPr lang="en-US" altLang="zh-CN" sz="1200" dirty="0" smtClean="0"/>
              <a:t>OSPF</a:t>
            </a:r>
            <a:r>
              <a:rPr lang="zh-CN" altLang="zh-CN" sz="1200" dirty="0" smtClean="0"/>
              <a:t>）是一个开放标准的路由选择协议，它被各种网络开发商所广泛使用，其中包括</a:t>
            </a:r>
            <a:r>
              <a:rPr lang="en-US" altLang="zh-CN" sz="1200" dirty="0" smtClean="0"/>
              <a:t> Cisco</a:t>
            </a:r>
            <a:r>
              <a:rPr lang="zh-CN" altLang="zh-CN" sz="1200" dirty="0" smtClean="0"/>
              <a:t>。</a:t>
            </a:r>
            <a:endParaRPr lang="zh-CN" altLang="en-US" sz="900" dirty="0" smtClean="0"/>
          </a:p>
          <a:p>
            <a:pPr>
              <a:spcBef>
                <a:spcPts val="1200"/>
              </a:spcBef>
            </a:pPr>
            <a:endParaRPr lang="en-US" altLang="zh-CN" dirty="0" smtClean="0"/>
          </a:p>
          <a:p>
            <a:r>
              <a:rPr lang="zh-CN" altLang="en-US" dirty="0" smtClean="0">
                <a:sym typeface="+mn-ea"/>
              </a:rPr>
              <a:t>“</a:t>
            </a:r>
            <a:r>
              <a:rPr lang="zh-CN" altLang="en-US" dirty="0">
                <a:solidFill>
                  <a:srgbClr val="FF0000"/>
                </a:solidFill>
                <a:sym typeface="+mn-ea"/>
              </a:rPr>
              <a:t>开放</a:t>
            </a:r>
            <a:r>
              <a:rPr lang="zh-CN" altLang="en-US" dirty="0">
                <a:sym typeface="+mn-ea"/>
              </a:rPr>
              <a:t>”表明 </a:t>
            </a:r>
            <a:r>
              <a:rPr lang="en-US" altLang="zh-CN" dirty="0">
                <a:sym typeface="+mn-ea"/>
              </a:rPr>
              <a:t>OSPF </a:t>
            </a:r>
            <a:r>
              <a:rPr lang="zh-CN" altLang="en-US" dirty="0">
                <a:sym typeface="+mn-ea"/>
              </a:rPr>
              <a:t>协议不是受某一家厂商控制，而是公开发表的。</a:t>
            </a:r>
          </a:p>
          <a:p>
            <a:r>
              <a:rPr lang="zh-CN" altLang="en-US" dirty="0">
                <a:sym typeface="+mn-ea"/>
              </a:rPr>
              <a:t>“</a:t>
            </a:r>
            <a:r>
              <a:rPr lang="zh-CN" altLang="en-US" dirty="0">
                <a:solidFill>
                  <a:srgbClr val="FF0000"/>
                </a:solidFill>
                <a:sym typeface="+mn-ea"/>
              </a:rPr>
              <a:t>最短路径优先</a:t>
            </a:r>
            <a:r>
              <a:rPr lang="zh-CN" altLang="en-US" dirty="0">
                <a:sym typeface="+mn-ea"/>
              </a:rPr>
              <a:t>”是因为使用了 </a:t>
            </a:r>
            <a:r>
              <a:rPr lang="en-US" altLang="zh-CN" dirty="0" err="1">
                <a:sym typeface="+mn-ea"/>
              </a:rPr>
              <a:t>Dijkstra</a:t>
            </a:r>
            <a:r>
              <a:rPr lang="en-US" altLang="zh-CN" dirty="0">
                <a:sym typeface="+mn-ea"/>
              </a:rPr>
              <a:t> </a:t>
            </a:r>
            <a:r>
              <a:rPr lang="zh-CN" altLang="en-US" dirty="0">
                <a:sym typeface="+mn-ea"/>
              </a:rPr>
              <a:t>提出的最短路径</a:t>
            </a:r>
            <a:r>
              <a:rPr lang="zh-CN" altLang="en-US" dirty="0" smtClean="0">
                <a:sym typeface="+mn-ea"/>
              </a:rPr>
              <a:t>算法 </a:t>
            </a:r>
            <a:r>
              <a:rPr lang="en-US" altLang="zh-CN" dirty="0" smtClean="0">
                <a:sym typeface="+mn-ea"/>
              </a:rPr>
              <a:t>SPF</a:t>
            </a:r>
            <a:endParaRPr lang="zh-CN" altLang="en-US" dirty="0">
              <a:sym typeface="+mn-ea"/>
            </a:endParaRPr>
          </a:p>
          <a:p>
            <a:r>
              <a:rPr lang="zh-CN" altLang="en-US" dirty="0">
                <a:sym typeface="+mn-ea"/>
              </a:rPr>
              <a:t>采用</a:t>
            </a:r>
            <a:r>
              <a:rPr lang="zh-CN" altLang="en-US" dirty="0">
                <a:solidFill>
                  <a:srgbClr val="FF0000"/>
                </a:solidFill>
                <a:sym typeface="+mn-ea"/>
              </a:rPr>
              <a:t>分布式的链路状态</a:t>
            </a:r>
            <a:r>
              <a:rPr lang="zh-CN" altLang="en-US" dirty="0" smtClean="0">
                <a:solidFill>
                  <a:srgbClr val="FF0000"/>
                </a:solidFill>
                <a:sym typeface="+mn-ea"/>
              </a:rPr>
              <a:t>协议</a:t>
            </a:r>
            <a:r>
              <a:rPr lang="zh-CN" altLang="en-US" dirty="0" smtClean="0">
                <a:sym typeface="+mn-ea"/>
              </a:rPr>
              <a:t> </a:t>
            </a:r>
            <a:r>
              <a:rPr lang="en-US" altLang="zh-CN" dirty="0" smtClean="0">
                <a:sym typeface="+mn-ea"/>
              </a:rPr>
              <a:t>(</a:t>
            </a:r>
            <a:r>
              <a:rPr lang="en-US" altLang="zh-CN" dirty="0">
                <a:sym typeface="+mn-ea"/>
              </a:rPr>
              <a:t>link state protocol)</a:t>
            </a:r>
            <a:r>
              <a:rPr lang="zh-CN" altLang="en-US" dirty="0" smtClean="0">
                <a:sym typeface="+mn-ea"/>
              </a:rPr>
              <a:t>。</a:t>
            </a:r>
            <a:endParaRPr lang="zh-CN" altLang="en-US" dirty="0"/>
          </a:p>
          <a:p>
            <a:r>
              <a:rPr lang="zh-CN" altLang="en-US" dirty="0" smtClean="0">
                <a:solidFill>
                  <a:srgbClr val="0000FF"/>
                </a:solidFill>
                <a:sym typeface="+mn-ea"/>
              </a:rPr>
              <a:t>注意：</a:t>
            </a:r>
            <a:r>
              <a:rPr lang="en-US" altLang="zh-CN" dirty="0" smtClean="0">
                <a:sym typeface="+mn-ea"/>
              </a:rPr>
              <a:t>OSPF </a:t>
            </a:r>
            <a:r>
              <a:rPr lang="zh-CN" altLang="en-US" dirty="0">
                <a:sym typeface="+mn-ea"/>
              </a:rPr>
              <a:t>只是一个协议的名字，它并不表示其他的路由选择协议不是“最短路径优先”</a:t>
            </a:r>
            <a:r>
              <a:rPr lang="zh-CN" altLang="en-US" dirty="0" smtClean="0">
                <a:sym typeface="+mn-ea"/>
              </a:rPr>
              <a:t>。</a:t>
            </a:r>
            <a:endParaRPr lang="zh-CN" altLang="en-US" dirty="0"/>
          </a:p>
          <a:p>
            <a:pPr marL="0" lvl="1"/>
            <a:r>
              <a:rPr lang="zh-CN" altLang="en-US" b="1" dirty="0">
                <a:solidFill>
                  <a:srgbClr val="333399"/>
                </a:solidFill>
                <a:ea typeface="黑体" panose="02010609060101010101" pitchFamily="2" charset="-122"/>
                <a:sym typeface="+mn-ea"/>
              </a:rPr>
              <a:t>“链路状态”</a:t>
            </a:r>
            <a:r>
              <a:rPr lang="zh-CN" altLang="en-US" dirty="0">
                <a:solidFill>
                  <a:srgbClr val="333399"/>
                </a:solidFill>
                <a:ea typeface="黑体" panose="02010609060101010101" pitchFamily="2" charset="-122"/>
                <a:sym typeface="+mn-ea"/>
              </a:rPr>
              <a:t>就是说明本路由器都和哪些路由器相邻，以及该链路的“</a:t>
            </a:r>
            <a:r>
              <a:rPr lang="zh-CN" altLang="en-US" dirty="0">
                <a:solidFill>
                  <a:schemeClr val="hlink"/>
                </a:solidFill>
                <a:ea typeface="黑体" panose="02010609060101010101" pitchFamily="2" charset="-122"/>
                <a:sym typeface="+mn-ea"/>
              </a:rPr>
              <a:t>度量</a:t>
            </a:r>
            <a:r>
              <a:rPr lang="zh-CN" altLang="en-US" dirty="0">
                <a:solidFill>
                  <a:srgbClr val="333399"/>
                </a:solidFill>
                <a:ea typeface="黑体" panose="02010609060101010101" pitchFamily="2" charset="-122"/>
                <a:sym typeface="+mn-ea"/>
              </a:rPr>
              <a:t>”</a:t>
            </a:r>
            <a:r>
              <a:rPr lang="en-US" altLang="zh-CN" dirty="0">
                <a:solidFill>
                  <a:srgbClr val="333399"/>
                </a:solidFill>
                <a:ea typeface="黑体" panose="02010609060101010101" pitchFamily="2" charset="-122"/>
                <a:sym typeface="+mn-ea"/>
              </a:rPr>
              <a:t>(metric)</a:t>
            </a:r>
            <a:r>
              <a:rPr lang="zh-CN" altLang="en-US" dirty="0">
                <a:solidFill>
                  <a:srgbClr val="333399"/>
                </a:solidFill>
                <a:ea typeface="黑体" panose="02010609060101010101" pitchFamily="2" charset="-122"/>
                <a:sym typeface="+mn-ea"/>
              </a:rPr>
              <a:t>。</a:t>
            </a:r>
            <a:r>
              <a:rPr lang="zh-CN" altLang="en-US" dirty="0">
                <a:sym typeface="+mn-ea"/>
              </a:rPr>
              <a:t> </a:t>
            </a:r>
            <a:endParaRPr lang="zh-CN" altLang="zh-CN" dirty="0"/>
          </a:p>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C5511-5913-412C-9906-60FBA33977AD}" type="slidenum">
              <a:rPr lang="en-US" altLang="zh-CN"/>
              <a:pPr/>
              <a:t>21</a:t>
            </a:fld>
            <a:endParaRPr lang="en-US" altLang="zh-CN"/>
          </a:p>
        </p:txBody>
      </p:sp>
      <p:sp>
        <p:nvSpPr>
          <p:cNvPr id="694274" name="Rectangle 2"/>
          <p:cNvSpPr>
            <a:spLocks noGrp="1" noRot="1" noChangeAspect="1" noChangeArrowheads="1" noTextEdit="1"/>
          </p:cNvSpPr>
          <p:nvPr>
            <p:ph type="sldImg"/>
          </p:nvPr>
        </p:nvSpPr>
        <p:spPr>
          <a:xfrm>
            <a:off x="987425" y="696913"/>
            <a:ext cx="5035550" cy="3486150"/>
          </a:xfrm>
        </p:spPr>
      </p:sp>
      <p:sp>
        <p:nvSpPr>
          <p:cNvPr id="69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altLang="zh-CN" sz="1200" dirty="0"/>
              <a:pPr lvl="0" algn="r"/>
              <a:t>227</a:t>
            </a:fld>
            <a:endParaRPr lang="en-US" altLang="zh-CN" sz="1200" dirty="0"/>
          </a:p>
        </p:txBody>
      </p:sp>
      <p:sp>
        <p:nvSpPr>
          <p:cNvPr id="221187" name="Rectangle 2"/>
          <p:cNvSpPr>
            <a:spLocks noGrp="1" noRot="1" noChangeAspect="1" noTextEdit="1"/>
          </p:cNvSpPr>
          <p:nvPr>
            <p:ph type="sldImg"/>
          </p:nvPr>
        </p:nvSpPr>
        <p:spPr/>
      </p:sp>
      <p:sp>
        <p:nvSpPr>
          <p:cNvPr id="221188" name="Rectangle 3"/>
          <p:cNvSpPr>
            <a:spLocks noGrp="1"/>
          </p:cNvSpPr>
          <p:nvPr>
            <p:ph type="body" idx="1"/>
          </p:nvPr>
        </p:nvSpPr>
        <p:spPr/>
        <p:txBody>
          <a:bodyPr wrap="square" lIns="91440" tIns="45720" rIns="91440" bIns="45720" anchor="t"/>
          <a:lstStyle/>
          <a:p>
            <a:pPr lvl="0" eaLnBrk="1" hangingPunct="1">
              <a:lnSpc>
                <a:spcPct val="90000"/>
              </a:lnSpc>
            </a:pPr>
            <a:r>
              <a:rPr lang="zh-CN" altLang="en-US" dirty="0"/>
              <a:t>由于各路由器之间频繁地交换链路状态信息，因此所有的路由器最终都能建立一个链路状态数据库。</a:t>
            </a:r>
          </a:p>
          <a:p>
            <a:pPr lvl="0" eaLnBrk="1" hangingPunct="1">
              <a:lnSpc>
                <a:spcPct val="90000"/>
              </a:lnSpc>
            </a:pPr>
            <a:r>
              <a:rPr lang="zh-CN" altLang="en-US" dirty="0"/>
              <a:t>这个数据库实际上就是</a:t>
            </a:r>
            <a:r>
              <a:rPr lang="zh-CN" altLang="en-US" dirty="0">
                <a:solidFill>
                  <a:schemeClr val="hlink"/>
                </a:solidFill>
              </a:rPr>
              <a:t>全网的拓扑结构图</a:t>
            </a:r>
            <a:r>
              <a:rPr lang="zh-CN" altLang="en-US" dirty="0"/>
              <a:t>，它在全网范围内是一致的（这称为链路状态数据库的同步）。</a:t>
            </a:r>
          </a:p>
          <a:p>
            <a:pPr lvl="0" eaLnBrk="1" hangingPunct="1">
              <a:lnSpc>
                <a:spcPct val="90000"/>
              </a:lnSpc>
            </a:pPr>
            <a:r>
              <a:rPr lang="en-US" altLang="zh-CN" dirty="0"/>
              <a:t>OSPF </a:t>
            </a:r>
            <a:r>
              <a:rPr lang="zh-CN" altLang="en-US" dirty="0"/>
              <a:t>的链路状态数据库能较快地进行更新，使各个路由器能及时更新其路由表。</a:t>
            </a:r>
            <a:r>
              <a:rPr lang="en-US" altLang="zh-CN" dirty="0"/>
              <a:t>OSPF </a:t>
            </a:r>
            <a:r>
              <a:rPr lang="zh-CN" altLang="en-US" dirty="0"/>
              <a:t>的更新过程收敛得快是其重要优点。  </a:t>
            </a:r>
          </a:p>
          <a:p>
            <a:pPr lvl="0" eaLnBrk="1" hangingPunct="1"/>
            <a:endParaRPr lang="en-US" altLang="zh-CN"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BD5117-A241-480C-B78A-11D91E81AF4E}" type="slidenum">
              <a:rPr lang="en-US" altLang="zh-CN"/>
              <a:pPr/>
              <a:t>228</a:t>
            </a:fld>
            <a:endParaRPr lang="en-US" altLang="zh-CN"/>
          </a:p>
        </p:txBody>
      </p:sp>
      <p:sp>
        <p:nvSpPr>
          <p:cNvPr id="851970" name="Rectangle 2"/>
          <p:cNvSpPr>
            <a:spLocks noGrp="1" noRot="1" noChangeAspect="1" noChangeArrowheads="1" noTextEdit="1"/>
          </p:cNvSpPr>
          <p:nvPr>
            <p:ph type="sldImg"/>
          </p:nvPr>
        </p:nvSpPr>
        <p:spPr>
          <a:xfrm>
            <a:off x="987425" y="696913"/>
            <a:ext cx="5035550" cy="3486150"/>
          </a:xfrm>
        </p:spPr>
      </p:sp>
      <p:sp>
        <p:nvSpPr>
          <p:cNvPr id="851971" name="Rectangle 3"/>
          <p:cNvSpPr>
            <a:spLocks noGrp="1" noChangeArrowheads="1"/>
          </p:cNvSpPr>
          <p:nvPr>
            <p:ph type="body" idx="1"/>
          </p:nvPr>
        </p:nvSpPr>
        <p:spPr/>
        <p:txBody>
          <a:bodyPr/>
          <a:lstStyle/>
          <a:p>
            <a:pPr>
              <a:spcBef>
                <a:spcPts val="1200"/>
              </a:spcBef>
            </a:pPr>
            <a:r>
              <a:rPr lang="en-US" altLang="zh-CN" dirty="0">
                <a:sym typeface="+mn-ea"/>
              </a:rPr>
              <a:t>2. OSPF </a:t>
            </a:r>
            <a:r>
              <a:rPr lang="zh-CN" altLang="en-US" dirty="0">
                <a:sym typeface="+mn-ea"/>
              </a:rPr>
              <a:t>的五种分组类型 </a:t>
            </a:r>
            <a:endParaRPr lang="zh-CN" altLang="en-US" dirty="0"/>
          </a:p>
          <a:p>
            <a:pPr>
              <a:spcBef>
                <a:spcPts val="1200"/>
              </a:spcBef>
            </a:pPr>
            <a:endParaRPr lang="zh-CN" altLang="en-US" dirty="0">
              <a:solidFill>
                <a:srgbClr val="0000FF"/>
              </a:solidFill>
              <a:sym typeface="+mn-ea"/>
            </a:endParaRPr>
          </a:p>
          <a:p>
            <a:pPr>
              <a:spcBef>
                <a:spcPts val="1200"/>
              </a:spcBef>
            </a:pPr>
            <a:r>
              <a:rPr lang="zh-CN" altLang="en-US" dirty="0">
                <a:solidFill>
                  <a:srgbClr val="0000FF"/>
                </a:solidFill>
                <a:sym typeface="+mn-ea"/>
              </a:rPr>
              <a:t>类型</a:t>
            </a:r>
            <a:r>
              <a:rPr lang="en-US" altLang="zh-CN" dirty="0">
                <a:solidFill>
                  <a:srgbClr val="0000FF"/>
                </a:solidFill>
                <a:sym typeface="+mn-ea"/>
              </a:rPr>
              <a:t>1</a:t>
            </a:r>
            <a:r>
              <a:rPr lang="zh-CN" altLang="en-US" dirty="0">
                <a:solidFill>
                  <a:srgbClr val="0000FF"/>
                </a:solidFill>
                <a:sym typeface="+mn-ea"/>
              </a:rPr>
              <a:t>，</a:t>
            </a:r>
            <a:r>
              <a:rPr lang="zh-CN" altLang="en-US" dirty="0" smtClean="0">
                <a:sym typeface="+mn-ea"/>
              </a:rPr>
              <a:t>问候 </a:t>
            </a:r>
            <a:r>
              <a:rPr lang="en-US" altLang="zh-CN" dirty="0" smtClean="0">
                <a:sym typeface="+mn-ea"/>
              </a:rPr>
              <a:t>(</a:t>
            </a:r>
            <a:r>
              <a:rPr lang="en-US" altLang="zh-CN" dirty="0">
                <a:sym typeface="+mn-ea"/>
              </a:rPr>
              <a:t>Hello</a:t>
            </a:r>
            <a:r>
              <a:rPr lang="en-US" altLang="zh-CN" dirty="0" smtClean="0">
                <a:sym typeface="+mn-ea"/>
              </a:rPr>
              <a:t>) </a:t>
            </a:r>
            <a:r>
              <a:rPr lang="zh-CN" altLang="en-US" dirty="0" smtClean="0">
                <a:sym typeface="+mn-ea"/>
              </a:rPr>
              <a:t>分组</a:t>
            </a:r>
            <a:r>
              <a:rPr lang="zh-CN" altLang="en-US" dirty="0">
                <a:sym typeface="+mn-ea"/>
              </a:rPr>
              <a:t>。</a:t>
            </a:r>
            <a:endParaRPr lang="zh-CN" altLang="en-US" dirty="0"/>
          </a:p>
          <a:p>
            <a:pPr>
              <a:spcBef>
                <a:spcPts val="1200"/>
              </a:spcBef>
            </a:pPr>
            <a:r>
              <a:rPr lang="zh-CN" altLang="en-US" dirty="0">
                <a:solidFill>
                  <a:srgbClr val="0000FF"/>
                </a:solidFill>
                <a:sym typeface="+mn-ea"/>
              </a:rPr>
              <a:t>类型</a:t>
            </a:r>
            <a:r>
              <a:rPr lang="en-US" altLang="zh-CN" dirty="0">
                <a:solidFill>
                  <a:srgbClr val="0000FF"/>
                </a:solidFill>
                <a:sym typeface="+mn-ea"/>
              </a:rPr>
              <a:t>2</a:t>
            </a:r>
            <a:r>
              <a:rPr lang="zh-CN" altLang="en-US" dirty="0">
                <a:solidFill>
                  <a:srgbClr val="0000FF"/>
                </a:solidFill>
                <a:sym typeface="+mn-ea"/>
              </a:rPr>
              <a:t>，</a:t>
            </a:r>
            <a:r>
              <a:rPr lang="zh-CN" altLang="en-US" dirty="0">
                <a:sym typeface="+mn-ea"/>
              </a:rPr>
              <a:t>数据库</a:t>
            </a:r>
            <a:r>
              <a:rPr lang="zh-CN" altLang="en-US" dirty="0" smtClean="0">
                <a:sym typeface="+mn-ea"/>
              </a:rPr>
              <a:t>描述 </a:t>
            </a:r>
            <a:r>
              <a:rPr lang="en-US" altLang="zh-CN" dirty="0" smtClean="0">
                <a:sym typeface="+mn-ea"/>
              </a:rPr>
              <a:t>(</a:t>
            </a:r>
            <a:r>
              <a:rPr lang="en-US" altLang="zh-CN" dirty="0">
                <a:sym typeface="+mn-ea"/>
              </a:rPr>
              <a:t>Database Description</a:t>
            </a:r>
            <a:r>
              <a:rPr lang="en-US" altLang="zh-CN" dirty="0" smtClean="0">
                <a:sym typeface="+mn-ea"/>
              </a:rPr>
              <a:t>) </a:t>
            </a:r>
            <a:r>
              <a:rPr lang="zh-CN" altLang="en-US" dirty="0" smtClean="0">
                <a:sym typeface="+mn-ea"/>
              </a:rPr>
              <a:t>分组</a:t>
            </a:r>
            <a:r>
              <a:rPr lang="zh-CN" altLang="en-US" dirty="0">
                <a:sym typeface="+mn-ea"/>
              </a:rPr>
              <a:t>。</a:t>
            </a:r>
            <a:endParaRPr lang="zh-CN" altLang="en-US" dirty="0"/>
          </a:p>
          <a:p>
            <a:pPr>
              <a:spcBef>
                <a:spcPts val="1200"/>
              </a:spcBef>
            </a:pPr>
            <a:r>
              <a:rPr lang="zh-CN" altLang="en-US" dirty="0">
                <a:solidFill>
                  <a:srgbClr val="0000FF"/>
                </a:solidFill>
                <a:sym typeface="+mn-ea"/>
              </a:rPr>
              <a:t>类型</a:t>
            </a:r>
            <a:r>
              <a:rPr lang="en-US" altLang="zh-CN" dirty="0">
                <a:solidFill>
                  <a:srgbClr val="0000FF"/>
                </a:solidFill>
                <a:sym typeface="+mn-ea"/>
              </a:rPr>
              <a:t>3</a:t>
            </a:r>
            <a:r>
              <a:rPr lang="zh-CN" altLang="en-US" dirty="0">
                <a:solidFill>
                  <a:srgbClr val="0000FF"/>
                </a:solidFill>
                <a:sym typeface="+mn-ea"/>
              </a:rPr>
              <a:t>，</a:t>
            </a:r>
            <a:r>
              <a:rPr lang="zh-CN" altLang="en-US" dirty="0">
                <a:sym typeface="+mn-ea"/>
              </a:rPr>
              <a:t>链路状态</a:t>
            </a:r>
            <a:r>
              <a:rPr lang="zh-CN" altLang="en-US" dirty="0" smtClean="0">
                <a:sym typeface="+mn-ea"/>
              </a:rPr>
              <a:t>请求 </a:t>
            </a:r>
            <a:r>
              <a:rPr lang="en-US" altLang="zh-CN" dirty="0" smtClean="0">
                <a:sym typeface="+mn-ea"/>
              </a:rPr>
              <a:t>(</a:t>
            </a:r>
            <a:r>
              <a:rPr lang="en-US" altLang="zh-CN" dirty="0">
                <a:sym typeface="+mn-ea"/>
              </a:rPr>
              <a:t>Link State Request</a:t>
            </a:r>
            <a:r>
              <a:rPr lang="en-US" altLang="zh-CN" dirty="0" smtClean="0">
                <a:sym typeface="+mn-ea"/>
              </a:rPr>
              <a:t>) </a:t>
            </a:r>
            <a:r>
              <a:rPr lang="zh-CN" altLang="en-US" dirty="0" smtClean="0">
                <a:sym typeface="+mn-ea"/>
              </a:rPr>
              <a:t>分组</a:t>
            </a:r>
            <a:r>
              <a:rPr lang="zh-CN" altLang="en-US" dirty="0">
                <a:sym typeface="+mn-ea"/>
              </a:rPr>
              <a:t>。</a:t>
            </a:r>
            <a:endParaRPr lang="zh-CN" altLang="en-US" dirty="0"/>
          </a:p>
          <a:p>
            <a:pPr>
              <a:spcBef>
                <a:spcPts val="1200"/>
              </a:spcBef>
            </a:pPr>
            <a:r>
              <a:rPr lang="zh-CN" altLang="en-US" dirty="0">
                <a:solidFill>
                  <a:srgbClr val="0000FF"/>
                </a:solidFill>
                <a:sym typeface="+mn-ea"/>
              </a:rPr>
              <a:t>类型</a:t>
            </a:r>
            <a:r>
              <a:rPr lang="en-US" altLang="zh-CN" dirty="0">
                <a:solidFill>
                  <a:srgbClr val="0000FF"/>
                </a:solidFill>
                <a:sym typeface="+mn-ea"/>
              </a:rPr>
              <a:t>4</a:t>
            </a:r>
            <a:r>
              <a:rPr lang="zh-CN" altLang="en-US" dirty="0">
                <a:solidFill>
                  <a:srgbClr val="0000FF"/>
                </a:solidFill>
                <a:sym typeface="+mn-ea"/>
              </a:rPr>
              <a:t>，</a:t>
            </a:r>
            <a:r>
              <a:rPr lang="zh-CN" altLang="en-US" dirty="0">
                <a:sym typeface="+mn-ea"/>
              </a:rPr>
              <a:t>链路状态</a:t>
            </a:r>
            <a:r>
              <a:rPr lang="zh-CN" altLang="en-US" dirty="0" smtClean="0">
                <a:sym typeface="+mn-ea"/>
              </a:rPr>
              <a:t>更新 </a:t>
            </a:r>
            <a:r>
              <a:rPr lang="en-US" altLang="zh-CN" dirty="0" smtClean="0">
                <a:sym typeface="+mn-ea"/>
              </a:rPr>
              <a:t>(</a:t>
            </a:r>
            <a:r>
              <a:rPr lang="en-US" altLang="zh-CN" dirty="0">
                <a:sym typeface="+mn-ea"/>
              </a:rPr>
              <a:t>Link State Update</a:t>
            </a:r>
            <a:r>
              <a:rPr lang="en-US" altLang="zh-CN" dirty="0" smtClean="0">
                <a:sym typeface="+mn-ea"/>
              </a:rPr>
              <a:t>) </a:t>
            </a:r>
            <a:r>
              <a:rPr lang="zh-CN" altLang="en-US" dirty="0" smtClean="0">
                <a:sym typeface="+mn-ea"/>
              </a:rPr>
              <a:t>分组</a:t>
            </a:r>
            <a:r>
              <a:rPr lang="zh-CN" altLang="en-US" dirty="0">
                <a:sym typeface="+mn-ea"/>
              </a:rPr>
              <a:t>，</a:t>
            </a:r>
            <a:endParaRPr lang="zh-CN" altLang="en-US" dirty="0"/>
          </a:p>
          <a:p>
            <a:pPr>
              <a:spcBef>
                <a:spcPts val="1200"/>
              </a:spcBef>
              <a:buFont typeface="Wingdings" panose="05000000000000000000" pitchFamily="2" charset="2"/>
              <a:buNone/>
            </a:pPr>
            <a:r>
              <a:rPr lang="zh-CN" altLang="en-US" dirty="0">
                <a:sym typeface="+mn-ea"/>
              </a:rPr>
              <a:t>                用</a:t>
            </a:r>
            <a:r>
              <a:rPr lang="zh-CN" altLang="en-US" dirty="0">
                <a:solidFill>
                  <a:srgbClr val="FF0000"/>
                </a:solidFill>
                <a:sym typeface="+mn-ea"/>
              </a:rPr>
              <a:t>洪泛法</a:t>
            </a:r>
            <a:r>
              <a:rPr lang="zh-CN" altLang="en-US" dirty="0">
                <a:sym typeface="+mn-ea"/>
              </a:rPr>
              <a:t>对全网更新链路状态。</a:t>
            </a:r>
            <a:endParaRPr lang="zh-CN" altLang="en-US" dirty="0"/>
          </a:p>
          <a:p>
            <a:pPr>
              <a:spcBef>
                <a:spcPts val="1200"/>
              </a:spcBef>
            </a:pPr>
            <a:r>
              <a:rPr lang="zh-CN" altLang="en-US" dirty="0">
                <a:solidFill>
                  <a:srgbClr val="0000FF"/>
                </a:solidFill>
                <a:sym typeface="+mn-ea"/>
              </a:rPr>
              <a:t>类型</a:t>
            </a:r>
            <a:r>
              <a:rPr lang="en-US" altLang="zh-CN" dirty="0">
                <a:solidFill>
                  <a:srgbClr val="0000FF"/>
                </a:solidFill>
                <a:sym typeface="+mn-ea"/>
              </a:rPr>
              <a:t>5</a:t>
            </a:r>
            <a:r>
              <a:rPr lang="zh-CN" altLang="en-US" dirty="0">
                <a:solidFill>
                  <a:srgbClr val="0000FF"/>
                </a:solidFill>
                <a:sym typeface="+mn-ea"/>
              </a:rPr>
              <a:t>，</a:t>
            </a:r>
            <a:r>
              <a:rPr lang="zh-CN" altLang="en-US" dirty="0">
                <a:sym typeface="+mn-ea"/>
              </a:rPr>
              <a:t>链路状态</a:t>
            </a:r>
            <a:r>
              <a:rPr lang="zh-CN" altLang="en-US" dirty="0" smtClean="0">
                <a:sym typeface="+mn-ea"/>
              </a:rPr>
              <a:t>确认 </a:t>
            </a:r>
            <a:r>
              <a:rPr lang="en-US" altLang="zh-CN" dirty="0" smtClean="0">
                <a:sym typeface="+mn-ea"/>
              </a:rPr>
              <a:t>(</a:t>
            </a:r>
            <a:r>
              <a:rPr lang="en-US" altLang="zh-CN" dirty="0">
                <a:sym typeface="+mn-ea"/>
              </a:rPr>
              <a:t>Link State Acknowledgment)</a:t>
            </a:r>
            <a:endParaRPr lang="en-US" altLang="zh-CN" dirty="0"/>
          </a:p>
          <a:p>
            <a:pPr>
              <a:spcBef>
                <a:spcPts val="1200"/>
              </a:spcBef>
              <a:buFont typeface="Wingdings" panose="05000000000000000000" pitchFamily="2" charset="2"/>
              <a:buNone/>
            </a:pPr>
            <a:r>
              <a:rPr lang="en-US" altLang="zh-CN" dirty="0">
                <a:sym typeface="+mn-ea"/>
              </a:rPr>
              <a:t>                </a:t>
            </a:r>
            <a:r>
              <a:rPr lang="en-US" altLang="zh-CN" dirty="0" smtClean="0">
                <a:sym typeface="+mn-ea"/>
              </a:rPr>
              <a:t> </a:t>
            </a:r>
            <a:r>
              <a:rPr lang="zh-CN" altLang="en-US" dirty="0" smtClean="0">
                <a:sym typeface="+mn-ea"/>
              </a:rPr>
              <a:t>分组</a:t>
            </a:r>
            <a:r>
              <a:rPr lang="zh-CN" altLang="en-US" dirty="0">
                <a:sym typeface="+mn-ea"/>
              </a:rPr>
              <a:t>。 </a:t>
            </a:r>
            <a:endParaRPr lang="zh-CN" altLang="en-US" dirty="0"/>
          </a:p>
          <a:p>
            <a:endParaRPr lang="zh-CN"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8122F-7C2A-41B8-AF98-611BBF56B910}" type="slidenum">
              <a:rPr lang="en-US" altLang="zh-CN"/>
              <a:pPr/>
              <a:t>230</a:t>
            </a:fld>
            <a:endParaRPr lang="en-US" altLang="zh-CN"/>
          </a:p>
        </p:txBody>
      </p:sp>
      <p:sp>
        <p:nvSpPr>
          <p:cNvPr id="842754" name="Rectangle 2"/>
          <p:cNvSpPr>
            <a:spLocks noGrp="1" noRot="1" noChangeAspect="1" noChangeArrowheads="1" noTextEdit="1"/>
          </p:cNvSpPr>
          <p:nvPr>
            <p:ph type="sldImg"/>
          </p:nvPr>
        </p:nvSpPr>
        <p:spPr>
          <a:xfrm>
            <a:off x="987425" y="696913"/>
            <a:ext cx="5035550" cy="3486150"/>
          </a:xfrm>
        </p:spPr>
      </p:sp>
      <p:sp>
        <p:nvSpPr>
          <p:cNvPr id="84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6B3EF4-3C89-4158-9690-6827E4A2E4B8}" type="slidenum">
              <a:rPr lang="en-US" altLang="zh-CN"/>
              <a:pPr/>
              <a:t>231</a:t>
            </a:fld>
            <a:endParaRPr lang="en-US" altLang="zh-CN"/>
          </a:p>
        </p:txBody>
      </p:sp>
      <p:sp>
        <p:nvSpPr>
          <p:cNvPr id="843778" name="Rectangle 2"/>
          <p:cNvSpPr>
            <a:spLocks noGrp="1" noRot="1" noChangeAspect="1" noChangeArrowheads="1" noTextEdit="1"/>
          </p:cNvSpPr>
          <p:nvPr>
            <p:ph type="sldImg"/>
          </p:nvPr>
        </p:nvSpPr>
        <p:spPr>
          <a:xfrm>
            <a:off x="987425" y="696913"/>
            <a:ext cx="5035550" cy="3486150"/>
          </a:xfrm>
        </p:spPr>
      </p:sp>
      <p:sp>
        <p:nvSpPr>
          <p:cNvPr id="843779" name="Rectangle 3"/>
          <p:cNvSpPr>
            <a:spLocks noGrp="1" noChangeArrowheads="1"/>
          </p:cNvSpPr>
          <p:nvPr>
            <p:ph type="body" idx="1"/>
          </p:nvPr>
        </p:nvSpPr>
        <p:spPr/>
        <p:txBody>
          <a:bodyPr/>
          <a:lstStyle/>
          <a:p>
            <a:r>
              <a:rPr lang="zh-CN" altLang="en-US" dirty="0">
                <a:sym typeface="+mn-ea"/>
              </a:rPr>
              <a:t>划分区域的</a:t>
            </a:r>
            <a:r>
              <a:rPr lang="zh-CN" altLang="en-US" dirty="0">
                <a:solidFill>
                  <a:srgbClr val="FF0000"/>
                </a:solidFill>
                <a:sym typeface="+mn-ea"/>
              </a:rPr>
              <a:t>好处</a:t>
            </a:r>
            <a:r>
              <a:rPr lang="zh-CN" altLang="en-US" dirty="0">
                <a:sym typeface="+mn-ea"/>
              </a:rPr>
              <a:t>就是将利用洪泛法交换链路状态信息的范围局限于每一个区域而不是整个的自治系统，这就减少了整个网络上的通信量。</a:t>
            </a:r>
            <a:endParaRPr lang="zh-CN" altLang="en-US" dirty="0"/>
          </a:p>
          <a:p>
            <a:r>
              <a:rPr lang="zh-CN" altLang="en-US" dirty="0">
                <a:solidFill>
                  <a:srgbClr val="0000FF"/>
                </a:solidFill>
                <a:sym typeface="+mn-ea"/>
              </a:rPr>
              <a:t>在一个区域内部的路由器只知道本区域的完整网络拓扑，而不知道其他区域的网络拓扑的情况。</a:t>
            </a:r>
            <a:endParaRPr lang="zh-CN" altLang="en-US" dirty="0">
              <a:solidFill>
                <a:srgbClr val="0000FF"/>
              </a:solidFill>
            </a:endParaRPr>
          </a:p>
          <a:p>
            <a:r>
              <a:rPr lang="en-US" altLang="zh-CN" dirty="0">
                <a:sym typeface="+mn-ea"/>
              </a:rPr>
              <a:t>OSPF </a:t>
            </a:r>
            <a:r>
              <a:rPr lang="zh-CN" altLang="en-US" dirty="0">
                <a:sym typeface="+mn-ea"/>
              </a:rPr>
              <a:t>使用</a:t>
            </a:r>
            <a:r>
              <a:rPr lang="zh-CN" altLang="en-US" dirty="0">
                <a:solidFill>
                  <a:srgbClr val="FF0000"/>
                </a:solidFill>
                <a:sym typeface="+mn-ea"/>
              </a:rPr>
              <a:t>层次结构的区域划分。</a:t>
            </a:r>
            <a:r>
              <a:rPr lang="zh-CN" altLang="en-US" dirty="0">
                <a:sym typeface="+mn-ea"/>
              </a:rPr>
              <a:t>在上层的区域叫作</a:t>
            </a:r>
            <a:r>
              <a:rPr lang="zh-CN" altLang="en-US" dirty="0">
                <a:solidFill>
                  <a:srgbClr val="FF0000"/>
                </a:solidFill>
                <a:sym typeface="+mn-ea"/>
              </a:rPr>
              <a:t>主干</a:t>
            </a:r>
            <a:r>
              <a:rPr lang="zh-CN" altLang="en-US" dirty="0" smtClean="0">
                <a:solidFill>
                  <a:srgbClr val="FF0000"/>
                </a:solidFill>
                <a:sym typeface="+mn-ea"/>
              </a:rPr>
              <a:t>区域 </a:t>
            </a:r>
            <a:r>
              <a:rPr lang="en-US" altLang="zh-CN" dirty="0" smtClean="0">
                <a:sym typeface="+mn-ea"/>
              </a:rPr>
              <a:t>(</a:t>
            </a:r>
            <a:r>
              <a:rPr lang="en-US" altLang="zh-CN" dirty="0">
                <a:sym typeface="+mn-ea"/>
              </a:rPr>
              <a:t>backbone area)</a:t>
            </a:r>
            <a:r>
              <a:rPr lang="zh-CN" altLang="en-US" dirty="0" smtClean="0">
                <a:sym typeface="+mn-ea"/>
              </a:rPr>
              <a:t>。</a:t>
            </a:r>
            <a:endParaRPr lang="en-US" altLang="zh-CN" dirty="0" smtClean="0"/>
          </a:p>
          <a:p>
            <a:r>
              <a:rPr lang="zh-CN" altLang="en-US" dirty="0" smtClean="0">
                <a:sym typeface="+mn-ea"/>
              </a:rPr>
              <a:t>主干</a:t>
            </a:r>
            <a:r>
              <a:rPr lang="zh-CN" altLang="en-US" dirty="0">
                <a:sym typeface="+mn-ea"/>
              </a:rPr>
              <a:t>区域的标识符规定为</a:t>
            </a:r>
            <a:r>
              <a:rPr lang="en-US" altLang="zh-CN" dirty="0">
                <a:sym typeface="+mn-ea"/>
              </a:rPr>
              <a:t>0.0.0.0</a:t>
            </a:r>
            <a:r>
              <a:rPr lang="zh-CN" altLang="en-US" dirty="0">
                <a:sym typeface="+mn-ea"/>
              </a:rPr>
              <a:t>。主干区域的</a:t>
            </a:r>
            <a:r>
              <a:rPr lang="zh-CN" altLang="en-US" dirty="0">
                <a:solidFill>
                  <a:srgbClr val="FF0000"/>
                </a:solidFill>
                <a:sym typeface="+mn-ea"/>
              </a:rPr>
              <a:t>作用</a:t>
            </a:r>
            <a:r>
              <a:rPr lang="zh-CN" altLang="en-US" dirty="0">
                <a:sym typeface="+mn-ea"/>
              </a:rPr>
              <a:t>是用来连通其他在下层的区域。  </a:t>
            </a:r>
            <a:endParaRPr lang="zh-CN" altLang="en-US" dirty="0"/>
          </a:p>
          <a:p>
            <a:endParaRPr lang="zh-CN"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5B47B44-0FEC-4E85-AFE8-2DA91AC412C7}" type="slidenum">
              <a:rPr lang="en-US" altLang="zh-CN"/>
              <a:pPr/>
              <a:t>232</a:t>
            </a:fld>
            <a:endParaRPr lang="en-US" altLang="zh-CN"/>
          </a:p>
        </p:txBody>
      </p:sp>
      <p:sp>
        <p:nvSpPr>
          <p:cNvPr id="845826" name="Rectangle 2"/>
          <p:cNvSpPr>
            <a:spLocks noGrp="1" noRot="1" noChangeAspect="1" noChangeArrowheads="1" noTextEdit="1"/>
          </p:cNvSpPr>
          <p:nvPr>
            <p:ph type="sldImg"/>
          </p:nvPr>
        </p:nvSpPr>
        <p:spPr>
          <a:xfrm>
            <a:off x="987425" y="696913"/>
            <a:ext cx="5035550" cy="3486150"/>
          </a:xfrm>
        </p:spPr>
      </p:sp>
      <p:sp>
        <p:nvSpPr>
          <p:cNvPr id="84582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87CF62-2F55-4AF2-80B8-60D086A81311}" type="slidenum">
              <a:rPr lang="en-US" altLang="zh-CN"/>
              <a:pPr/>
              <a:t>233</a:t>
            </a:fld>
            <a:endParaRPr lang="en-US" altLang="zh-CN"/>
          </a:p>
        </p:txBody>
      </p:sp>
      <p:sp>
        <p:nvSpPr>
          <p:cNvPr id="846850" name="Rectangle 2"/>
          <p:cNvSpPr>
            <a:spLocks noGrp="1" noRot="1" noChangeAspect="1" noChangeArrowheads="1" noTextEdit="1"/>
          </p:cNvSpPr>
          <p:nvPr>
            <p:ph type="sldImg"/>
          </p:nvPr>
        </p:nvSpPr>
        <p:spPr>
          <a:xfrm>
            <a:off x="987425" y="696913"/>
            <a:ext cx="5035550" cy="3486150"/>
          </a:xfrm>
        </p:spPr>
      </p:sp>
      <p:sp>
        <p:nvSpPr>
          <p:cNvPr id="84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6AA6F0-AA1B-4F02-BD00-3BBC2E494939}" type="slidenum">
              <a:rPr lang="en-US" altLang="zh-CN"/>
              <a:pPr/>
              <a:t>235</a:t>
            </a:fld>
            <a:endParaRPr lang="en-US" altLang="zh-CN"/>
          </a:p>
        </p:txBody>
      </p:sp>
      <p:sp>
        <p:nvSpPr>
          <p:cNvPr id="848898" name="Rectangle 2"/>
          <p:cNvSpPr>
            <a:spLocks noGrp="1" noRot="1" noChangeAspect="1" noChangeArrowheads="1" noTextEdit="1"/>
          </p:cNvSpPr>
          <p:nvPr>
            <p:ph type="sldImg"/>
          </p:nvPr>
        </p:nvSpPr>
        <p:spPr>
          <a:xfrm>
            <a:off x="987425" y="696913"/>
            <a:ext cx="5035550" cy="3486150"/>
          </a:xfrm>
        </p:spPr>
      </p:sp>
      <p:sp>
        <p:nvSpPr>
          <p:cNvPr id="8488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solidFill>
                  <a:srgbClr val="0000CC"/>
                </a:solidFill>
                <a:sym typeface="+mn-ea"/>
              </a:rPr>
              <a:t>OSPF </a:t>
            </a:r>
            <a:r>
              <a:rPr lang="zh-CN" altLang="en-US" sz="1200" dirty="0" smtClean="0">
                <a:solidFill>
                  <a:srgbClr val="0000CC"/>
                </a:solidFill>
                <a:sym typeface="+mn-ea"/>
              </a:rPr>
              <a:t>不用 </a:t>
            </a:r>
            <a:r>
              <a:rPr lang="en-US" altLang="zh-CN" sz="1200" dirty="0" smtClean="0">
                <a:solidFill>
                  <a:srgbClr val="0000CC"/>
                </a:solidFill>
                <a:sym typeface="+mn-ea"/>
              </a:rPr>
              <a:t>UDP </a:t>
            </a:r>
            <a:r>
              <a:rPr lang="zh-CN" altLang="en-US" sz="1200" dirty="0" smtClean="0">
                <a:solidFill>
                  <a:srgbClr val="0000CC"/>
                </a:solidFill>
                <a:sym typeface="+mn-ea"/>
              </a:rPr>
              <a:t>而是直接用 </a:t>
            </a:r>
            <a:r>
              <a:rPr lang="en-US" altLang="zh-CN" sz="1200" dirty="0" smtClean="0">
                <a:solidFill>
                  <a:srgbClr val="0000CC"/>
                </a:solidFill>
                <a:sym typeface="+mn-ea"/>
              </a:rPr>
              <a:t>IP </a:t>
            </a:r>
            <a:r>
              <a:rPr lang="zh-CN" altLang="en-US" sz="1200" dirty="0" smtClean="0">
                <a:solidFill>
                  <a:srgbClr val="0000CC"/>
                </a:solidFill>
                <a:sym typeface="+mn-ea"/>
              </a:rPr>
              <a:t>数据报传送。</a:t>
            </a:r>
            <a:endParaRPr lang="zh-CN" altLang="en-US" sz="1200" dirty="0" smtClean="0">
              <a:solidFill>
                <a:srgbClr val="0000CC"/>
              </a:solidFill>
            </a:endParaRPr>
          </a:p>
          <a:p>
            <a:endParaRPr lang="zh-CN" altLang="zh-CN"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560ABD-89DB-4FF7-86A0-489A213386C0}" type="slidenum">
              <a:rPr lang="en-US" altLang="zh-CN"/>
              <a:pPr/>
              <a:t>236</a:t>
            </a:fld>
            <a:endParaRPr lang="en-US" altLang="zh-CN"/>
          </a:p>
        </p:txBody>
      </p:sp>
      <p:sp>
        <p:nvSpPr>
          <p:cNvPr id="849922" name="Rectangle 2"/>
          <p:cNvSpPr>
            <a:spLocks noGrp="1" noRot="1" noChangeAspect="1" noChangeArrowheads="1" noTextEdit="1"/>
          </p:cNvSpPr>
          <p:nvPr>
            <p:ph type="sldImg"/>
          </p:nvPr>
        </p:nvSpPr>
        <p:spPr>
          <a:xfrm>
            <a:off x="987425" y="696913"/>
            <a:ext cx="5035550" cy="3486150"/>
          </a:xfrm>
        </p:spPr>
      </p:sp>
      <p:sp>
        <p:nvSpPr>
          <p:cNvPr id="84992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solidFill>
                  <a:srgbClr val="0000CC"/>
                </a:solidFill>
                <a:sym typeface="+mn-ea"/>
              </a:rPr>
              <a:t>OSPF </a:t>
            </a:r>
            <a:r>
              <a:rPr lang="zh-CN" altLang="en-US" sz="1200" dirty="0" smtClean="0">
                <a:solidFill>
                  <a:srgbClr val="0000CC"/>
                </a:solidFill>
                <a:sym typeface="+mn-ea"/>
              </a:rPr>
              <a:t>不用 </a:t>
            </a:r>
            <a:r>
              <a:rPr lang="en-US" altLang="zh-CN" sz="1200" dirty="0" smtClean="0">
                <a:solidFill>
                  <a:srgbClr val="0000CC"/>
                </a:solidFill>
                <a:sym typeface="+mn-ea"/>
              </a:rPr>
              <a:t>UDP </a:t>
            </a:r>
            <a:r>
              <a:rPr lang="zh-CN" altLang="en-US" sz="1200" dirty="0" smtClean="0">
                <a:solidFill>
                  <a:srgbClr val="0000CC"/>
                </a:solidFill>
                <a:sym typeface="+mn-ea"/>
              </a:rPr>
              <a:t>而是直接用 </a:t>
            </a:r>
            <a:r>
              <a:rPr lang="en-US" altLang="zh-CN" sz="1200" dirty="0" smtClean="0">
                <a:solidFill>
                  <a:srgbClr val="0000CC"/>
                </a:solidFill>
                <a:sym typeface="+mn-ea"/>
              </a:rPr>
              <a:t>IP </a:t>
            </a:r>
            <a:r>
              <a:rPr lang="zh-CN" altLang="en-US" sz="1200" dirty="0" smtClean="0">
                <a:solidFill>
                  <a:srgbClr val="0000CC"/>
                </a:solidFill>
                <a:sym typeface="+mn-ea"/>
              </a:rPr>
              <a:t>数据报传送。</a:t>
            </a:r>
            <a:endParaRPr lang="zh-CN" altLang="en-US" sz="1200" dirty="0" smtClean="0">
              <a:solidFill>
                <a:srgbClr val="0000CC"/>
              </a:solidFill>
            </a:endParaRPr>
          </a:p>
          <a:p>
            <a:endParaRPr lang="zh-CN" altLang="zh-CN"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19AB98-4194-40ED-A7CA-D3CEEF3A169F}" type="slidenum">
              <a:rPr lang="en-US" altLang="zh-CN"/>
              <a:pPr/>
              <a:t>237</a:t>
            </a:fld>
            <a:endParaRPr lang="en-US" altLang="zh-CN"/>
          </a:p>
        </p:txBody>
      </p:sp>
      <p:sp>
        <p:nvSpPr>
          <p:cNvPr id="852994" name="Rectangle 2"/>
          <p:cNvSpPr>
            <a:spLocks noGrp="1" noRot="1" noChangeAspect="1" noChangeArrowheads="1" noTextEdit="1"/>
          </p:cNvSpPr>
          <p:nvPr>
            <p:ph type="sldImg"/>
          </p:nvPr>
        </p:nvSpPr>
        <p:spPr>
          <a:xfrm>
            <a:off x="987425" y="696913"/>
            <a:ext cx="5035550" cy="3486150"/>
          </a:xfrm>
        </p:spPr>
      </p:sp>
      <p:sp>
        <p:nvSpPr>
          <p:cNvPr id="8529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D5861C9-FA6C-4C15-B0DA-FECC28817154}" type="slidenum">
              <a:rPr lang="en-US" altLang="zh-CN"/>
              <a:pPr/>
              <a:t>238</a:t>
            </a:fld>
            <a:endParaRPr lang="en-US" altLang="zh-CN"/>
          </a:p>
        </p:txBody>
      </p:sp>
      <p:sp>
        <p:nvSpPr>
          <p:cNvPr id="854018" name="Rectangle 2"/>
          <p:cNvSpPr>
            <a:spLocks noGrp="1" noRot="1" noChangeAspect="1" noChangeArrowheads="1" noTextEdit="1"/>
          </p:cNvSpPr>
          <p:nvPr>
            <p:ph type="sldImg"/>
          </p:nvPr>
        </p:nvSpPr>
        <p:spPr>
          <a:xfrm>
            <a:off x="987425" y="696913"/>
            <a:ext cx="5035550" cy="3486150"/>
          </a:xfrm>
        </p:spPr>
      </p:sp>
      <p:sp>
        <p:nvSpPr>
          <p:cNvPr id="854019" name="Rectangle 3"/>
          <p:cNvSpPr>
            <a:spLocks noGrp="1" noChangeArrowheads="1"/>
          </p:cNvSpPr>
          <p:nvPr>
            <p:ph type="body" idx="1"/>
          </p:nvPr>
        </p:nvSpPr>
        <p:spPr/>
        <p:txBody>
          <a:bodyPr/>
          <a:lstStyle/>
          <a:p>
            <a:r>
              <a:rPr lang="zh-CN" altLang="en-US" dirty="0">
                <a:sym typeface="+mn-ea"/>
              </a:rPr>
              <a:t>多点接入的局域网采用了</a:t>
            </a:r>
            <a:r>
              <a:rPr lang="zh-CN" altLang="en-US" dirty="0" smtClean="0">
                <a:solidFill>
                  <a:srgbClr val="FF0000"/>
                </a:solidFill>
                <a:sym typeface="+mn-ea"/>
              </a:rPr>
              <a:t>指定的路由器 </a:t>
            </a:r>
            <a:r>
              <a:rPr lang="en-US" altLang="zh-CN" dirty="0" smtClean="0">
                <a:sym typeface="+mn-ea"/>
              </a:rPr>
              <a:t>(</a:t>
            </a:r>
            <a:r>
              <a:rPr lang="en-US" altLang="zh-CN" dirty="0">
                <a:sym typeface="+mn-ea"/>
              </a:rPr>
              <a:t>designated router</a:t>
            </a:r>
            <a:r>
              <a:rPr lang="en-US" altLang="zh-CN" dirty="0" smtClean="0">
                <a:sym typeface="+mn-ea"/>
              </a:rPr>
              <a:t>) </a:t>
            </a:r>
            <a:r>
              <a:rPr lang="zh-CN" altLang="en-US" dirty="0" smtClean="0">
                <a:sym typeface="+mn-ea"/>
              </a:rPr>
              <a:t>的</a:t>
            </a:r>
            <a:r>
              <a:rPr lang="zh-CN" altLang="en-US" dirty="0">
                <a:sym typeface="+mn-ea"/>
              </a:rPr>
              <a:t>方法，</a:t>
            </a:r>
            <a:r>
              <a:rPr lang="zh-CN" altLang="en-US" dirty="0">
                <a:solidFill>
                  <a:srgbClr val="FF0000"/>
                </a:solidFill>
                <a:sym typeface="+mn-ea"/>
              </a:rPr>
              <a:t>使广播的信息量大大减少。</a:t>
            </a:r>
            <a:endParaRPr lang="zh-CN" altLang="en-US" dirty="0">
              <a:solidFill>
                <a:srgbClr val="FF0000"/>
              </a:solidFill>
            </a:endParaRPr>
          </a:p>
          <a:p>
            <a:r>
              <a:rPr lang="zh-CN" altLang="en-US" dirty="0">
                <a:sym typeface="+mn-ea"/>
              </a:rPr>
              <a:t>指定的路由器</a:t>
            </a:r>
            <a:r>
              <a:rPr lang="zh-CN" altLang="en-US" dirty="0">
                <a:solidFill>
                  <a:srgbClr val="FF0000"/>
                </a:solidFill>
                <a:sym typeface="+mn-ea"/>
              </a:rPr>
              <a:t>代表</a:t>
            </a:r>
            <a:r>
              <a:rPr lang="zh-CN" altLang="en-US" dirty="0">
                <a:sym typeface="+mn-ea"/>
              </a:rPr>
              <a:t>该局域网上所有的链路向连接到该网络上的各路由器发送状态信息。 </a:t>
            </a:r>
            <a:endParaRPr lang="zh-CN" altLang="en-US" dirty="0"/>
          </a:p>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22</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链路：</a:t>
            </a:r>
            <a:r>
              <a:rPr lang="zh-CN" altLang="en-US" sz="1200" dirty="0" smtClean="0">
                <a:ea typeface="宋体" panose="02010600030101010101" pitchFamily="2" charset="-122"/>
              </a:rPr>
              <a:t>就是指定给任一给定网络的一个网络或路由器接口。</a:t>
            </a:r>
            <a:endParaRPr lang="en-US" altLang="zh-CN" sz="1200" dirty="0" smtClean="0">
              <a:ea typeface="宋体" panose="02010600030101010101" pitchFamily="2" charset="-122"/>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路由器</a:t>
            </a:r>
            <a:r>
              <a:rPr lang="en-US" altLang="zh-CN" sz="1200" b="1" dirty="0" smtClean="0">
                <a:ea typeface="宋体" panose="02010600030101010101" pitchFamily="2" charset="-122"/>
              </a:rPr>
              <a:t>ID</a:t>
            </a:r>
            <a:r>
              <a:rPr lang="zh-CN" altLang="en-US" sz="1200" b="1" dirty="0" smtClean="0">
                <a:ea typeface="宋体" panose="02010600030101010101" pitchFamily="2" charset="-122"/>
              </a:rPr>
              <a:t> （</a:t>
            </a:r>
            <a:r>
              <a:rPr lang="en-US" altLang="zh-CN" sz="1200" b="1" dirty="0" smtClean="0">
                <a:ea typeface="宋体" panose="02010600030101010101" pitchFamily="2" charset="-122"/>
              </a:rPr>
              <a:t>RID</a:t>
            </a:r>
            <a:r>
              <a:rPr lang="zh-CN" altLang="en-US" sz="1200" b="1" dirty="0" smtClean="0">
                <a:ea typeface="宋体" panose="02010600030101010101" pitchFamily="2" charset="-122"/>
              </a:rPr>
              <a:t>） </a:t>
            </a:r>
            <a:r>
              <a:rPr lang="zh-CN" altLang="en-US" sz="1200" dirty="0" smtClean="0">
                <a:ea typeface="宋体" panose="02010600030101010101" pitchFamily="2" charset="-122"/>
              </a:rPr>
              <a:t>：是一个用来标识此路由器的</a:t>
            </a:r>
            <a:r>
              <a:rPr lang="en-US" altLang="zh-CN" sz="1200" dirty="0" smtClean="0">
                <a:ea typeface="宋体" panose="02010600030101010101" pitchFamily="2" charset="-122"/>
              </a:rPr>
              <a:t>IP</a:t>
            </a:r>
            <a:r>
              <a:rPr lang="zh-CN" altLang="en-US" sz="1200" dirty="0" smtClean="0">
                <a:ea typeface="宋体" panose="02010600030101010101" pitchFamily="2" charset="-122"/>
              </a:rPr>
              <a:t>地址。</a:t>
            </a:r>
            <a:endParaRPr lang="zh-CN" altLang="en-US" sz="1200" kern="1200" dirty="0" smtClean="0">
              <a:solidFill>
                <a:schemeClr val="tx1"/>
              </a:solidFill>
              <a:latin typeface="宋体" panose="02010600030101010101" pitchFamily="2" charset="-122"/>
              <a:ea typeface="宋体" panose="02010600030101010101" pitchFamily="2" charset="-122"/>
              <a:cs typeface="+mn-cs"/>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邻居：</a:t>
            </a:r>
            <a:r>
              <a:rPr lang="zh-CN" altLang="en-US" sz="1200" dirty="0" smtClean="0">
                <a:ea typeface="宋体" panose="02010600030101010101" pitchFamily="2" charset="-122"/>
              </a:rPr>
              <a:t>可以是两台或更多的路由器，都有某个接口连接到一个公共的网络上</a:t>
            </a:r>
            <a:endParaRPr lang="zh-CN" altLang="en-US" sz="1200" kern="1200" dirty="0" smtClean="0">
              <a:solidFill>
                <a:schemeClr val="tx1"/>
              </a:solidFill>
              <a:latin typeface="宋体" panose="02010600030101010101" pitchFamily="2" charset="-122"/>
              <a:ea typeface="宋体" panose="02010600030101010101" pitchFamily="2" charset="-122"/>
              <a:cs typeface="+mn-cs"/>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邻接：</a:t>
            </a:r>
            <a:r>
              <a:rPr lang="zh-CN" altLang="en-US" sz="1200" dirty="0" smtClean="0">
                <a:ea typeface="宋体" panose="02010600030101010101" pitchFamily="2" charset="-122"/>
              </a:rPr>
              <a:t>是两台</a:t>
            </a:r>
            <a:r>
              <a:rPr lang="en-US" altLang="zh-CN" sz="1200" dirty="0" smtClean="0">
                <a:ea typeface="宋体" panose="02010600030101010101" pitchFamily="2" charset="-122"/>
              </a:rPr>
              <a:t>OSPF</a:t>
            </a:r>
            <a:r>
              <a:rPr lang="zh-CN" altLang="en-US" sz="1200" dirty="0" smtClean="0">
                <a:ea typeface="宋体" panose="02010600030101010101" pitchFamily="2" charset="-122"/>
              </a:rPr>
              <a:t>路由器之间的关系，它们允许直接交换路由更新数据。</a:t>
            </a:r>
            <a:endParaRPr lang="zh-CN" altLang="en-US" sz="1200" kern="1200" dirty="0" smtClean="0">
              <a:solidFill>
                <a:schemeClr val="tx1"/>
              </a:solidFill>
              <a:latin typeface="宋体" panose="02010600030101010101" pitchFamily="2" charset="-122"/>
              <a:ea typeface="宋体" panose="02010600030101010101" pitchFamily="2" charset="-122"/>
              <a:cs typeface="+mn-cs"/>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en-US" altLang="zh-CN" sz="1200" dirty="0" err="1" smtClean="0">
                <a:ea typeface="宋体" panose="02010600030101010101" pitchFamily="2" charset="-122"/>
              </a:rPr>
              <a:t>HeIlo</a:t>
            </a:r>
            <a:r>
              <a:rPr lang="zh-CN" altLang="en-US" sz="1200" dirty="0" smtClean="0">
                <a:ea typeface="宋体" panose="02010600030101010101" pitchFamily="2" charset="-122"/>
              </a:rPr>
              <a:t>协议：</a:t>
            </a:r>
            <a:r>
              <a:rPr lang="en-US" altLang="zh-CN" sz="1200" dirty="0" smtClean="0">
                <a:ea typeface="宋体" panose="02010600030101010101" pitchFamily="2" charset="-122"/>
              </a:rPr>
              <a:t>OSPF</a:t>
            </a:r>
            <a:r>
              <a:rPr lang="zh-CN" altLang="en-US" sz="1200" dirty="0" smtClean="0">
                <a:ea typeface="宋体" panose="02010600030101010101" pitchFamily="2" charset="-122"/>
              </a:rPr>
              <a:t>的</a:t>
            </a:r>
            <a:r>
              <a:rPr lang="en-US" altLang="zh-CN" sz="1200" dirty="0" smtClean="0">
                <a:ea typeface="宋体" panose="02010600030101010101" pitchFamily="2" charset="-122"/>
              </a:rPr>
              <a:t>Hello</a:t>
            </a:r>
            <a:r>
              <a:rPr lang="zh-CN" altLang="en-US" sz="1200" dirty="0" smtClean="0">
                <a:ea typeface="宋体" panose="02010600030101010101" pitchFamily="2" charset="-122"/>
              </a:rPr>
              <a:t>协议可以动态发现邻居，并维护邻居关系。</a:t>
            </a:r>
            <a:endParaRPr lang="zh-CN" altLang="en-US" sz="1200" kern="1200" dirty="0" smtClean="0">
              <a:solidFill>
                <a:schemeClr val="tx1"/>
              </a:solidFill>
              <a:latin typeface="宋体" panose="02010600030101010101" pitchFamily="2" charset="-122"/>
              <a:ea typeface="宋体" panose="02010600030101010101" pitchFamily="2" charset="-122"/>
              <a:cs typeface="+mn-cs"/>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邻居关系数据库</a:t>
            </a:r>
            <a:r>
              <a:rPr lang="zh-CN" altLang="en-US" sz="1200" dirty="0" smtClean="0">
                <a:ea typeface="宋体" panose="02010600030101010101" pitchFamily="2" charset="-122"/>
              </a:rPr>
              <a:t>：是一个</a:t>
            </a:r>
            <a:r>
              <a:rPr lang="en-US" altLang="zh-CN" sz="1200" dirty="0" smtClean="0">
                <a:ea typeface="宋体" panose="02010600030101010101" pitchFamily="2" charset="-122"/>
              </a:rPr>
              <a:t>OSPF</a:t>
            </a:r>
            <a:r>
              <a:rPr lang="zh-CN" altLang="en-US" sz="1200" dirty="0" smtClean="0">
                <a:ea typeface="宋体" panose="02010600030101010101" pitchFamily="2" charset="-122"/>
              </a:rPr>
              <a:t>路由器的列表，</a:t>
            </a:r>
            <a:r>
              <a:rPr lang="en-US" altLang="zh-CN" sz="1200" dirty="0" smtClean="0">
                <a:ea typeface="宋体" panose="02010600030101010101" pitchFamily="2" charset="-122"/>
              </a:rPr>
              <a:t>Hello</a:t>
            </a:r>
            <a:r>
              <a:rPr lang="zh-CN" altLang="en-US" sz="1200" dirty="0" smtClean="0">
                <a:ea typeface="宋体" panose="02010600030101010101" pitchFamily="2" charset="-122"/>
              </a:rPr>
              <a:t>数据包可以被相互看见。</a:t>
            </a:r>
            <a:endParaRPr lang="en-US" altLang="zh-CN" sz="1200" dirty="0" smtClean="0">
              <a:ea typeface="宋体" panose="02010600030101010101" pitchFamily="2" charset="-122"/>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拓扑数据库</a:t>
            </a:r>
            <a:r>
              <a:rPr lang="en-US" altLang="zh-CN" sz="1200" dirty="0" smtClean="0">
                <a:ea typeface="宋体" panose="02010600030101010101" pitchFamily="2" charset="-122"/>
              </a:rPr>
              <a:t>:</a:t>
            </a:r>
            <a:r>
              <a:rPr lang="zh-CN" altLang="en-US" sz="1200" dirty="0" smtClean="0">
                <a:ea typeface="宋体" panose="02010600030101010101" pitchFamily="2" charset="-122"/>
              </a:rPr>
              <a:t>包含有来自所有从某个区域接收到的链路状态通告的信息。</a:t>
            </a:r>
            <a:endParaRPr lang="en-US" altLang="zh-CN" sz="1200" dirty="0" smtClean="0">
              <a:ea typeface="宋体" panose="02010600030101010101" pitchFamily="2" charset="-122"/>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链路状态通告</a:t>
            </a:r>
            <a:r>
              <a:rPr lang="en-US" altLang="zh-CN" sz="1200" dirty="0" smtClean="0">
                <a:ea typeface="宋体" panose="02010600030101010101" pitchFamily="2" charset="-122"/>
              </a:rPr>
              <a:t>:</a:t>
            </a:r>
            <a:r>
              <a:rPr lang="zh-CN" altLang="en-US" sz="1200" dirty="0" smtClean="0">
                <a:ea typeface="宋体" panose="02010600030101010101" pitchFamily="2" charset="-122"/>
              </a:rPr>
              <a:t>包含有在</a:t>
            </a:r>
            <a:r>
              <a:rPr lang="en-US" altLang="zh-CN" sz="1200" dirty="0" smtClean="0">
                <a:ea typeface="宋体" panose="02010600030101010101" pitchFamily="2" charset="-122"/>
              </a:rPr>
              <a:t>OSPF</a:t>
            </a:r>
            <a:r>
              <a:rPr lang="zh-CN" altLang="en-US" sz="1200" dirty="0" smtClean="0">
                <a:ea typeface="宋体" panose="02010600030101010101" pitchFamily="2" charset="-122"/>
              </a:rPr>
              <a:t>路由器中共享的链路状态和路由信息。</a:t>
            </a:r>
            <a:endParaRPr lang="en-US" altLang="zh-CN" sz="1200" dirty="0" smtClean="0">
              <a:ea typeface="宋体" panose="02010600030101010101" pitchFamily="2" charset="-122"/>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1200" b="1" dirty="0" smtClean="0">
                <a:ea typeface="宋体" panose="02010600030101010101" pitchFamily="2" charset="-122"/>
              </a:rPr>
              <a:t>指定路由器：</a:t>
            </a:r>
            <a:r>
              <a:rPr lang="zh-CN" altLang="en-US" sz="1200" dirty="0" smtClean="0">
                <a:ea typeface="宋体" panose="02010600030101010101" pitchFamily="2" charset="-122"/>
              </a:rPr>
              <a:t>当</a:t>
            </a:r>
            <a:r>
              <a:rPr lang="en-US" altLang="zh-CN" sz="1200" dirty="0" smtClean="0">
                <a:ea typeface="宋体" panose="02010600030101010101" pitchFamily="2" charset="-122"/>
              </a:rPr>
              <a:t>OSPF</a:t>
            </a:r>
            <a:r>
              <a:rPr lang="zh-CN" altLang="en-US" sz="1200" dirty="0" smtClean="0">
                <a:ea typeface="宋体" panose="02010600030101010101" pitchFamily="2" charset="-122"/>
              </a:rPr>
              <a:t>路由器连接到相同的多路访问型的网络时，都需要选择一台指定路由器（</a:t>
            </a:r>
            <a:r>
              <a:rPr lang="en-US" altLang="zh-CN" sz="1200" dirty="0" smtClean="0">
                <a:ea typeface="宋体" panose="02010600030101010101" pitchFamily="2" charset="-122"/>
              </a:rPr>
              <a:t>DR</a:t>
            </a:r>
            <a:r>
              <a:rPr lang="zh-CN" altLang="en-US" sz="1200" dirty="0" smtClean="0">
                <a:ea typeface="宋体" panose="02010600030101010101" pitchFamily="2" charset="-122"/>
              </a:rPr>
              <a:t>）。</a:t>
            </a:r>
            <a:endParaRPr lang="zh-CN" altLang="en-US" sz="1200" kern="1200" dirty="0" smtClean="0">
              <a:solidFill>
                <a:schemeClr val="tx1"/>
              </a:solidFill>
              <a:latin typeface="宋体" panose="02010600030101010101" pitchFamily="2" charset="-122"/>
              <a:ea typeface="宋体" panose="02010600030101010101" pitchFamily="2" charset="-122"/>
              <a:cs typeface="+mn-cs"/>
            </a:endParaRPr>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zh-CN" altLang="en-US" sz="1200" b="1" dirty="0" smtClean="0"/>
              <a:t>备用指定路由器：</a:t>
            </a:r>
            <a:r>
              <a:rPr lang="zh-CN" altLang="en-US" sz="1200" dirty="0" smtClean="0"/>
              <a:t>是多路访问链路上跃跃欲试的待命</a:t>
            </a:r>
            <a:r>
              <a:rPr lang="en-US" altLang="zh-CN" sz="1200" dirty="0" smtClean="0"/>
              <a:t>DR</a:t>
            </a:r>
            <a:r>
              <a:rPr lang="zh-CN" altLang="en-US" sz="1200" dirty="0" smtClean="0"/>
              <a:t>。</a:t>
            </a:r>
            <a:endParaRPr lang="en-US" altLang="zh-CN" sz="1200" dirty="0" smtClean="0"/>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en-US" altLang="zh-CN" sz="1200" b="1" dirty="0" smtClean="0"/>
              <a:t>OSPF</a:t>
            </a:r>
            <a:r>
              <a:rPr lang="zh-CN" altLang="en-US" sz="1200" b="1" dirty="0" smtClean="0"/>
              <a:t>：</a:t>
            </a:r>
            <a:r>
              <a:rPr lang="zh-CN" altLang="en-US" sz="1200" dirty="0" smtClean="0"/>
              <a:t>是一组相邻的在同一区域内的路由器</a:t>
            </a:r>
            <a:r>
              <a:rPr lang="en-US" altLang="zh-CN" sz="1200" dirty="0" smtClean="0"/>
              <a:t>,</a:t>
            </a:r>
            <a:r>
              <a:rPr lang="zh-CN" altLang="en-US" sz="1200" dirty="0" smtClean="0"/>
              <a:t>共享一个公共的区域</a:t>
            </a:r>
            <a:r>
              <a:rPr lang="en-US" altLang="zh-CN" sz="1200" dirty="0" smtClean="0"/>
              <a:t>ID</a:t>
            </a:r>
            <a:r>
              <a:rPr lang="zh-CN" altLang="en-US" sz="1200" dirty="0" smtClean="0"/>
              <a:t>。</a:t>
            </a:r>
            <a:endParaRPr lang="en-US" altLang="zh-CN" sz="1200" dirty="0" smtClean="0"/>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zh-CN" altLang="en-US" sz="1200" b="1" dirty="0" smtClean="0"/>
              <a:t>广播（多路访问）</a:t>
            </a:r>
            <a:r>
              <a:rPr lang="en-US" altLang="zh-CN" sz="1200" dirty="0" smtClean="0"/>
              <a:t>:</a:t>
            </a:r>
            <a:r>
              <a:rPr lang="zh-CN" altLang="en-US" sz="1200" dirty="0" smtClean="0"/>
              <a:t>就像以太网，它允许多台设备连接到同一个网络。</a:t>
            </a:r>
            <a:endParaRPr lang="en-US" altLang="zh-CN" sz="1200" dirty="0" smtClean="0"/>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zh-CN" altLang="en-US" sz="1200" b="1" dirty="0" smtClean="0"/>
              <a:t>非广播的多路访问</a:t>
            </a:r>
            <a:r>
              <a:rPr lang="en-US" altLang="zh-CN" sz="1200" b="1" dirty="0" smtClean="0"/>
              <a:t>:</a:t>
            </a:r>
            <a:r>
              <a:rPr lang="zh-CN" altLang="en-US" sz="1200" dirty="0" smtClean="0"/>
              <a:t>是那些像帧中继、异步传输模式（</a:t>
            </a:r>
            <a:r>
              <a:rPr lang="en-US" altLang="zh-CN" sz="1200" dirty="0" smtClean="0"/>
              <a:t>ATM</a:t>
            </a:r>
            <a:r>
              <a:rPr lang="zh-CN" altLang="en-US" sz="1200" dirty="0" smtClean="0"/>
              <a:t>）类型的网络。</a:t>
            </a:r>
            <a:endParaRPr lang="en-US" altLang="zh-CN" sz="1200" dirty="0" smtClean="0"/>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zh-CN" altLang="en-US" sz="1200" b="1" dirty="0" smtClean="0"/>
              <a:t>点到点</a:t>
            </a:r>
            <a:r>
              <a:rPr lang="en-US" altLang="zh-CN" sz="1200" b="1" dirty="0" smtClean="0"/>
              <a:t>:  </a:t>
            </a:r>
            <a:r>
              <a:rPr lang="zh-CN" altLang="en-US" sz="1200" dirty="0" smtClean="0"/>
              <a:t>被定义为一种包含两台路由器间直接连接的网络拓扑类型，这一连接为路由器提供了单一的通信路径。</a:t>
            </a:r>
            <a:endParaRPr lang="en-US" altLang="zh-CN" sz="1200" dirty="0" smtClean="0"/>
          </a:p>
          <a:p>
            <a:pPr marL="365125" indent="-255905" eaLnBrk="0" hangingPunct="0">
              <a:lnSpc>
                <a:spcPct val="150000"/>
              </a:lnSpc>
              <a:spcBef>
                <a:spcPts val="400"/>
              </a:spcBef>
              <a:buClr>
                <a:schemeClr val="accent1"/>
              </a:buClr>
              <a:buSzPct val="68000"/>
              <a:buFont typeface="Wingdings 3" pitchFamily="18" charset="2"/>
              <a:buChar char=""/>
              <a:tabLst>
                <a:tab pos="530225" algn="l"/>
              </a:tabLst>
            </a:pPr>
            <a:r>
              <a:rPr lang="zh-CN" altLang="en-US" sz="1200" b="1" dirty="0" smtClean="0"/>
              <a:t>点到多点</a:t>
            </a:r>
            <a:r>
              <a:rPr lang="en-US" altLang="zh-CN" sz="1200" b="1" dirty="0" smtClean="0"/>
              <a:t>:</a:t>
            </a:r>
            <a:r>
              <a:rPr lang="zh-CN" altLang="en-US" sz="1200" dirty="0" smtClean="0"/>
              <a:t> 点到多点也被定义为是一种网络的拓扑类型，这种拓扑包含有路由器上的某个单一接口与多个目的路由器间的一系列连接。</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244</a:t>
            </a:fld>
            <a:endParaRPr lang="en-US" altLang="zh-C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smtClean="0">
                <a:ea typeface="宋体" panose="02010600030101010101" pitchFamily="2" charset="-122"/>
              </a:rPr>
              <a:t>混合型协议，典型代表就是</a:t>
            </a:r>
            <a:r>
              <a:rPr lang="en-US" altLang="zh-CN" sz="1200" b="1" dirty="0" smtClean="0">
                <a:ea typeface="宋体" panose="02010600030101010101" pitchFamily="2" charset="-122"/>
              </a:rPr>
              <a:t>EIGRP</a:t>
            </a:r>
            <a:r>
              <a:rPr lang="zh-CN" altLang="en-US" sz="1200" b="1" dirty="0" smtClean="0">
                <a:ea typeface="宋体" panose="02010600030101010101" pitchFamily="2" charset="-122"/>
              </a:rPr>
              <a:t>，为什么说它是混合的呢？因为使用</a:t>
            </a:r>
            <a:r>
              <a:rPr lang="en-US" altLang="zh-CN" sz="1200" b="1" dirty="0" smtClean="0">
                <a:ea typeface="宋体" panose="02010600030101010101" pitchFamily="2" charset="-122"/>
              </a:rPr>
              <a:t>Hello</a:t>
            </a:r>
            <a:r>
              <a:rPr lang="zh-CN" altLang="en-US" sz="1200" b="1" dirty="0" smtClean="0">
                <a:ea typeface="宋体" panose="02010600030101010101" pitchFamily="2" charset="-122"/>
              </a:rPr>
              <a:t>包维护邻居信息，触发式更新，这些特性像链路状态的部分特性，但是它又直接通告路由表到其他路由器，这特性是距离矢量的特性。因此称</a:t>
            </a:r>
            <a:r>
              <a:rPr lang="en-US" altLang="zh-CN" sz="1200" b="1" dirty="0" smtClean="0">
                <a:ea typeface="宋体" panose="02010600030101010101" pitchFamily="2" charset="-122"/>
              </a:rPr>
              <a:t>EIGRP</a:t>
            </a:r>
            <a:r>
              <a:rPr lang="zh-CN" altLang="en-US" sz="1200" b="1" dirty="0" smtClean="0">
                <a:ea typeface="宋体" panose="02010600030101010101" pitchFamily="2" charset="-122"/>
              </a:rPr>
              <a:t>为混合型。 </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245</a:t>
            </a:fld>
            <a:endParaRPr lang="en-US"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CB13F6-8427-46E6-85F6-504784CD9A4E}" type="slidenum">
              <a:rPr lang="en-US" altLang="zh-CN"/>
              <a:pPr/>
              <a:t>246</a:t>
            </a:fld>
            <a:endParaRPr lang="en-US" altLang="zh-CN"/>
          </a:p>
        </p:txBody>
      </p:sp>
      <p:sp>
        <p:nvSpPr>
          <p:cNvPr id="859138" name="Rectangle 2"/>
          <p:cNvSpPr>
            <a:spLocks noGrp="1" noRot="1" noChangeAspect="1" noChangeArrowheads="1" noTextEdit="1"/>
          </p:cNvSpPr>
          <p:nvPr>
            <p:ph type="sldImg"/>
          </p:nvPr>
        </p:nvSpPr>
        <p:spPr>
          <a:xfrm>
            <a:off x="987425" y="696913"/>
            <a:ext cx="5035550" cy="3486150"/>
          </a:xfrm>
        </p:spPr>
      </p:sp>
      <p:sp>
        <p:nvSpPr>
          <p:cNvPr id="859139" name="Rectangle 3"/>
          <p:cNvSpPr>
            <a:spLocks noGrp="1" noChangeArrowheads="1"/>
          </p:cNvSpPr>
          <p:nvPr>
            <p:ph type="body" idx="1"/>
          </p:nvPr>
        </p:nvSpPr>
        <p:spPr/>
        <p:txBody>
          <a:bodyPr/>
          <a:lstStyle/>
          <a:p>
            <a:pPr>
              <a:spcBef>
                <a:spcPts val="1200"/>
              </a:spcBef>
            </a:pPr>
            <a:r>
              <a:rPr lang="en-US" altLang="zh-CN" dirty="0">
                <a:sym typeface="+mn-ea"/>
              </a:rPr>
              <a:t>BGP </a:t>
            </a:r>
            <a:r>
              <a:rPr lang="zh-CN" altLang="en-US" dirty="0">
                <a:sym typeface="+mn-ea"/>
              </a:rPr>
              <a:t>较新版本是 </a:t>
            </a:r>
            <a:r>
              <a:rPr lang="en-US" altLang="zh-CN" dirty="0">
                <a:sym typeface="+mn-ea"/>
              </a:rPr>
              <a:t>2006 </a:t>
            </a:r>
            <a:r>
              <a:rPr lang="zh-CN" altLang="en-US" dirty="0">
                <a:sym typeface="+mn-ea"/>
              </a:rPr>
              <a:t>年 </a:t>
            </a:r>
            <a:r>
              <a:rPr lang="en-US" altLang="zh-CN" dirty="0">
                <a:sym typeface="+mn-ea"/>
              </a:rPr>
              <a:t>1 </a:t>
            </a:r>
            <a:r>
              <a:rPr lang="zh-CN" altLang="en-US" dirty="0">
                <a:sym typeface="+mn-ea"/>
              </a:rPr>
              <a:t>月发表的 </a:t>
            </a:r>
            <a:r>
              <a:rPr lang="en-US" altLang="zh-CN" dirty="0">
                <a:sym typeface="+mn-ea"/>
              </a:rPr>
              <a:t>BGP-4</a:t>
            </a:r>
            <a:r>
              <a:rPr lang="zh-CN" altLang="en-US" dirty="0">
                <a:sym typeface="+mn-ea"/>
              </a:rPr>
              <a:t>（</a:t>
            </a:r>
            <a:r>
              <a:rPr lang="en-US" altLang="zh-CN" dirty="0">
                <a:sym typeface="+mn-ea"/>
              </a:rPr>
              <a:t>BGP </a:t>
            </a:r>
            <a:r>
              <a:rPr lang="zh-CN" altLang="en-US" dirty="0">
                <a:sym typeface="+mn-ea"/>
              </a:rPr>
              <a:t>第 </a:t>
            </a:r>
            <a:r>
              <a:rPr lang="en-US" altLang="zh-CN" dirty="0">
                <a:sym typeface="+mn-ea"/>
              </a:rPr>
              <a:t>4 </a:t>
            </a:r>
            <a:r>
              <a:rPr lang="zh-CN" altLang="en-US" dirty="0">
                <a:sym typeface="+mn-ea"/>
              </a:rPr>
              <a:t>个版本），即 </a:t>
            </a:r>
            <a:r>
              <a:rPr lang="en-US" altLang="zh-CN" dirty="0">
                <a:sym typeface="+mn-ea"/>
              </a:rPr>
              <a:t>RFC 4271 ~ 4278</a:t>
            </a:r>
            <a:r>
              <a:rPr lang="zh-CN" altLang="en-US" dirty="0">
                <a:sym typeface="+mn-ea"/>
              </a:rPr>
              <a:t>。 </a:t>
            </a:r>
            <a:endParaRPr lang="zh-CN" altLang="en-US" dirty="0"/>
          </a:p>
          <a:p>
            <a:pPr>
              <a:spcBef>
                <a:spcPts val="1200"/>
              </a:spcBef>
            </a:pPr>
            <a:r>
              <a:rPr lang="zh-CN" altLang="en-US" dirty="0">
                <a:sym typeface="+mn-ea"/>
              </a:rPr>
              <a:t>可以将 </a:t>
            </a:r>
            <a:r>
              <a:rPr lang="en-US" altLang="zh-CN" dirty="0">
                <a:sym typeface="+mn-ea"/>
              </a:rPr>
              <a:t>BGP-4 </a:t>
            </a:r>
            <a:r>
              <a:rPr lang="zh-CN" altLang="en-US" dirty="0">
                <a:sym typeface="+mn-ea"/>
              </a:rPr>
              <a:t>简写为 </a:t>
            </a:r>
            <a:r>
              <a:rPr lang="en-US" altLang="zh-CN" dirty="0">
                <a:sym typeface="+mn-ea"/>
              </a:rPr>
              <a:t>BGP</a:t>
            </a:r>
            <a:r>
              <a:rPr lang="zh-CN" altLang="en-US" dirty="0">
                <a:sym typeface="+mn-ea"/>
              </a:rPr>
              <a:t>。</a:t>
            </a:r>
          </a:p>
          <a:p>
            <a:pPr>
              <a:spcBef>
                <a:spcPts val="1200"/>
              </a:spcBef>
            </a:pPr>
            <a:endParaRPr lang="zh-CN" altLang="zh-CN"/>
          </a:p>
          <a:p>
            <a:pPr>
              <a:spcBef>
                <a:spcPts val="1200"/>
              </a:spcBef>
            </a:pPr>
            <a:r>
              <a:rPr lang="zh-CN" altLang="en-US" dirty="0">
                <a:sym typeface="+mn-ea"/>
              </a:rPr>
              <a:t>一般说来，两个 </a:t>
            </a:r>
            <a:r>
              <a:rPr lang="en-US" altLang="zh-CN" dirty="0">
                <a:sym typeface="+mn-ea"/>
              </a:rPr>
              <a:t>BGP </a:t>
            </a:r>
            <a:r>
              <a:rPr lang="zh-CN" altLang="en-US" dirty="0">
                <a:sym typeface="+mn-ea"/>
              </a:rPr>
              <a:t>发言人都是通过一个共享网络连接在一起的，而 </a:t>
            </a:r>
            <a:r>
              <a:rPr lang="en-US" altLang="zh-CN" dirty="0">
                <a:sym typeface="+mn-ea"/>
              </a:rPr>
              <a:t>BGP </a:t>
            </a:r>
            <a:r>
              <a:rPr lang="zh-CN" altLang="en-US" dirty="0">
                <a:sym typeface="+mn-ea"/>
              </a:rPr>
              <a:t>发言人往往就是 </a:t>
            </a:r>
            <a:r>
              <a:rPr lang="en-US" altLang="zh-CN" dirty="0">
                <a:sym typeface="+mn-ea"/>
              </a:rPr>
              <a:t>BGP </a:t>
            </a:r>
            <a:r>
              <a:rPr lang="zh-CN" altLang="en-US" dirty="0">
                <a:sym typeface="+mn-ea"/>
              </a:rPr>
              <a:t>边界路由器，但也可以不是 </a:t>
            </a:r>
            <a:r>
              <a:rPr lang="en-US" altLang="zh-CN" dirty="0">
                <a:sym typeface="+mn-ea"/>
              </a:rPr>
              <a:t>BGP </a:t>
            </a:r>
            <a:r>
              <a:rPr lang="zh-CN" altLang="en-US" dirty="0">
                <a:sym typeface="+mn-ea"/>
              </a:rPr>
              <a:t>边界路由器。 </a:t>
            </a:r>
          </a:p>
          <a:p>
            <a:pPr>
              <a:spcBef>
                <a:spcPts val="1200"/>
              </a:spcBef>
            </a:pPr>
            <a:endParaRPr lang="zh-CN" altLang="en-US" dirty="0">
              <a:sym typeface="+mn-ea"/>
            </a:endParaRPr>
          </a:p>
          <a:p>
            <a:pPr>
              <a:spcBef>
                <a:spcPts val="1200"/>
              </a:spcBef>
            </a:pPr>
            <a:r>
              <a:rPr lang="zh-CN" altLang="en-US" dirty="0">
                <a:sym typeface="+mn-ea"/>
              </a:rPr>
              <a:t>一个 </a:t>
            </a:r>
            <a:r>
              <a:rPr lang="en-US" altLang="zh-CN" dirty="0">
                <a:sym typeface="+mn-ea"/>
              </a:rPr>
              <a:t>BGP </a:t>
            </a:r>
            <a:r>
              <a:rPr lang="zh-CN" altLang="en-US" dirty="0">
                <a:sym typeface="+mn-ea"/>
              </a:rPr>
              <a:t>发言人与其他自治系统中的 </a:t>
            </a:r>
            <a:r>
              <a:rPr lang="en-US" altLang="zh-CN" dirty="0">
                <a:sym typeface="+mn-ea"/>
              </a:rPr>
              <a:t>BGP </a:t>
            </a:r>
            <a:r>
              <a:rPr lang="zh-CN" altLang="en-US" dirty="0">
                <a:sym typeface="+mn-ea"/>
              </a:rPr>
              <a:t>发言人要交换路由信息，就要先建立 </a:t>
            </a:r>
            <a:r>
              <a:rPr lang="en-US" altLang="zh-CN" dirty="0">
                <a:solidFill>
                  <a:srgbClr val="FF0000"/>
                </a:solidFill>
                <a:sym typeface="+mn-ea"/>
              </a:rPr>
              <a:t>TCP </a:t>
            </a:r>
            <a:r>
              <a:rPr lang="zh-CN" altLang="en-US" dirty="0">
                <a:solidFill>
                  <a:srgbClr val="FF0000"/>
                </a:solidFill>
                <a:sym typeface="+mn-ea"/>
              </a:rPr>
              <a:t>连接，</a:t>
            </a:r>
            <a:r>
              <a:rPr lang="zh-CN" altLang="en-US" dirty="0">
                <a:sym typeface="+mn-ea"/>
              </a:rPr>
              <a:t>然后在此连接上交换 </a:t>
            </a:r>
            <a:r>
              <a:rPr lang="en-US" altLang="zh-CN" dirty="0">
                <a:sym typeface="+mn-ea"/>
              </a:rPr>
              <a:t>BGP </a:t>
            </a:r>
            <a:r>
              <a:rPr lang="zh-CN" altLang="en-US" dirty="0">
                <a:sym typeface="+mn-ea"/>
              </a:rPr>
              <a:t>报文以建立 </a:t>
            </a:r>
            <a:r>
              <a:rPr lang="en-US" altLang="zh-CN" dirty="0">
                <a:sym typeface="+mn-ea"/>
              </a:rPr>
              <a:t>BGP </a:t>
            </a:r>
            <a:r>
              <a:rPr lang="zh-CN" altLang="en-US" dirty="0">
                <a:solidFill>
                  <a:srgbClr val="FF0000"/>
                </a:solidFill>
                <a:sym typeface="+mn-ea"/>
              </a:rPr>
              <a:t>会话</a:t>
            </a:r>
            <a:r>
              <a:rPr lang="en-US" altLang="zh-CN" dirty="0">
                <a:sym typeface="+mn-ea"/>
              </a:rPr>
              <a:t>(session)</a:t>
            </a:r>
            <a:r>
              <a:rPr lang="zh-CN" altLang="en-US" dirty="0">
                <a:sym typeface="+mn-ea"/>
              </a:rPr>
              <a:t>，利用 </a:t>
            </a:r>
            <a:r>
              <a:rPr lang="en-US" altLang="zh-CN" dirty="0">
                <a:sym typeface="+mn-ea"/>
              </a:rPr>
              <a:t>BGP </a:t>
            </a:r>
            <a:r>
              <a:rPr lang="zh-CN" altLang="en-US" dirty="0">
                <a:sym typeface="+mn-ea"/>
              </a:rPr>
              <a:t>会话交换路由信息。</a:t>
            </a:r>
            <a:endParaRPr lang="zh-CN" altLang="en-US" dirty="0"/>
          </a:p>
          <a:p>
            <a:pPr>
              <a:spcBef>
                <a:spcPts val="1200"/>
              </a:spcBef>
            </a:pPr>
            <a:r>
              <a:rPr lang="zh-CN" altLang="en-US" dirty="0">
                <a:sym typeface="+mn-ea"/>
              </a:rPr>
              <a:t>使用 </a:t>
            </a:r>
            <a:r>
              <a:rPr lang="en-US" altLang="zh-CN" dirty="0">
                <a:sym typeface="+mn-ea"/>
              </a:rPr>
              <a:t>TCP </a:t>
            </a:r>
            <a:r>
              <a:rPr lang="zh-CN" altLang="en-US" dirty="0">
                <a:sym typeface="+mn-ea"/>
              </a:rPr>
              <a:t>连接能提供可靠的服务，也简化了路由选择协议。</a:t>
            </a:r>
            <a:endParaRPr lang="zh-CN" altLang="en-US" dirty="0"/>
          </a:p>
          <a:p>
            <a:pPr>
              <a:spcBef>
                <a:spcPts val="1200"/>
              </a:spcBef>
            </a:pPr>
            <a:r>
              <a:rPr lang="zh-CN" altLang="en-US" dirty="0">
                <a:sym typeface="+mn-ea"/>
              </a:rPr>
              <a:t>使用 </a:t>
            </a:r>
            <a:r>
              <a:rPr lang="en-US" altLang="zh-CN" dirty="0">
                <a:sym typeface="+mn-ea"/>
              </a:rPr>
              <a:t>TCP </a:t>
            </a:r>
            <a:r>
              <a:rPr lang="zh-CN" altLang="en-US" dirty="0">
                <a:sym typeface="+mn-ea"/>
              </a:rPr>
              <a:t>连接交换路由信息的两个 </a:t>
            </a:r>
            <a:r>
              <a:rPr lang="en-US" altLang="zh-CN" dirty="0">
                <a:sym typeface="+mn-ea"/>
              </a:rPr>
              <a:t>BGP </a:t>
            </a:r>
            <a:r>
              <a:rPr lang="zh-CN" altLang="en-US" dirty="0">
                <a:sym typeface="+mn-ea"/>
              </a:rPr>
              <a:t>发言人，彼此成为对方</a:t>
            </a:r>
            <a:r>
              <a:rPr lang="zh-CN" altLang="en-US" dirty="0" smtClean="0">
                <a:sym typeface="+mn-ea"/>
              </a:rPr>
              <a:t>的</a:t>
            </a:r>
            <a:r>
              <a:rPr lang="zh-CN" altLang="zh-CN" dirty="0">
                <a:solidFill>
                  <a:srgbClr val="FF0000"/>
                </a:solidFill>
                <a:sym typeface="+mn-ea"/>
              </a:rPr>
              <a:t>邻站</a:t>
            </a:r>
            <a:r>
              <a:rPr lang="en-US" altLang="zh-CN" dirty="0">
                <a:sym typeface="+mn-ea"/>
              </a:rPr>
              <a:t>(neighbor)</a:t>
            </a:r>
            <a:r>
              <a:rPr lang="zh-CN" altLang="zh-CN" dirty="0">
                <a:sym typeface="+mn-ea"/>
              </a:rPr>
              <a:t>或</a:t>
            </a:r>
            <a:r>
              <a:rPr lang="zh-CN" altLang="zh-CN" dirty="0">
                <a:solidFill>
                  <a:srgbClr val="FF0000"/>
                </a:solidFill>
                <a:sym typeface="+mn-ea"/>
              </a:rPr>
              <a:t>对等站</a:t>
            </a:r>
            <a:r>
              <a:rPr lang="en-US" altLang="zh-CN" dirty="0">
                <a:sym typeface="+mn-ea"/>
              </a:rPr>
              <a:t>(peer) </a:t>
            </a:r>
            <a:r>
              <a:rPr lang="zh-CN" altLang="en-US" dirty="0" smtClean="0">
                <a:sym typeface="+mn-ea"/>
              </a:rPr>
              <a:t>。</a:t>
            </a:r>
            <a:endParaRPr lang="zh-CN" altLang="en-US" dirty="0"/>
          </a:p>
          <a:p>
            <a:pPr>
              <a:spcBef>
                <a:spcPts val="1200"/>
              </a:spcBef>
            </a:pPr>
            <a:endParaRPr lang="zh-CN" altLang="en-US" dirty="0"/>
          </a:p>
          <a:p>
            <a:pPr>
              <a:spcBef>
                <a:spcPts val="1200"/>
              </a:spcBef>
            </a:pPr>
            <a:endParaRPr lang="zh-CN"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506D67-2AC5-4025-849A-378C4AEFA9CD}" type="slidenum">
              <a:rPr lang="en-US" altLang="zh-CN"/>
              <a:pPr/>
              <a:t>247</a:t>
            </a:fld>
            <a:endParaRPr lang="en-US" altLang="zh-CN"/>
          </a:p>
        </p:txBody>
      </p:sp>
      <p:sp>
        <p:nvSpPr>
          <p:cNvPr id="860162" name="Rectangle 2"/>
          <p:cNvSpPr>
            <a:spLocks noGrp="1" noRot="1" noChangeAspect="1" noChangeArrowheads="1" noTextEdit="1"/>
          </p:cNvSpPr>
          <p:nvPr>
            <p:ph type="sldImg"/>
          </p:nvPr>
        </p:nvSpPr>
        <p:spPr>
          <a:xfrm>
            <a:off x="987425" y="696913"/>
            <a:ext cx="5035550" cy="3486150"/>
          </a:xfrm>
        </p:spPr>
      </p:sp>
      <p:sp>
        <p:nvSpPr>
          <p:cNvPr id="860163" name="Rectangle 3"/>
          <p:cNvSpPr>
            <a:spLocks noGrp="1" noChangeArrowheads="1"/>
          </p:cNvSpPr>
          <p:nvPr>
            <p:ph type="body" idx="1"/>
          </p:nvPr>
        </p:nvSpPr>
        <p:spPr/>
        <p:txBody>
          <a:bodyPr/>
          <a:lstStyle/>
          <a:p>
            <a:r>
              <a:rPr lang="zh-CN" altLang="en-US" dirty="0">
                <a:sym typeface="+mn-ea"/>
              </a:rPr>
              <a:t>一般说来，两个 </a:t>
            </a:r>
            <a:r>
              <a:rPr lang="en-US" altLang="zh-CN" dirty="0">
                <a:sym typeface="+mn-ea"/>
              </a:rPr>
              <a:t>BGP </a:t>
            </a:r>
            <a:r>
              <a:rPr lang="zh-CN" altLang="en-US" dirty="0">
                <a:sym typeface="+mn-ea"/>
              </a:rPr>
              <a:t>发言人都是通过一个共享网络连接在一起的，而 </a:t>
            </a:r>
            <a:r>
              <a:rPr lang="en-US" altLang="zh-CN" dirty="0">
                <a:sym typeface="+mn-ea"/>
              </a:rPr>
              <a:t>BGP </a:t>
            </a:r>
            <a:r>
              <a:rPr lang="zh-CN" altLang="en-US" dirty="0">
                <a:sym typeface="+mn-ea"/>
              </a:rPr>
              <a:t>发言人往往就是 </a:t>
            </a:r>
            <a:r>
              <a:rPr lang="en-US" altLang="zh-CN" dirty="0">
                <a:sym typeface="+mn-ea"/>
              </a:rPr>
              <a:t>BGP </a:t>
            </a:r>
            <a:r>
              <a:rPr lang="zh-CN" altLang="en-US" dirty="0">
                <a:sym typeface="+mn-ea"/>
              </a:rPr>
              <a:t>边界路由器，但也可以不是 </a:t>
            </a:r>
            <a:r>
              <a:rPr lang="en-US" altLang="zh-CN" dirty="0">
                <a:sym typeface="+mn-ea"/>
              </a:rPr>
              <a:t>BGP </a:t>
            </a:r>
            <a:r>
              <a:rPr lang="zh-CN" altLang="en-US" dirty="0">
                <a:sym typeface="+mn-ea"/>
              </a:rPr>
              <a:t>边界路由器。 </a:t>
            </a:r>
            <a:endParaRPr lang="zh-CN" altLang="en-US" dirty="0"/>
          </a:p>
          <a:p>
            <a:endParaRPr lang="zh-CN"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C648EC-7337-4724-9FA9-BB4E7E1C3533}" type="slidenum">
              <a:rPr lang="en-US" altLang="zh-CN"/>
              <a:pPr/>
              <a:t>248</a:t>
            </a:fld>
            <a:endParaRPr lang="en-US" altLang="zh-CN"/>
          </a:p>
        </p:txBody>
      </p:sp>
      <p:sp>
        <p:nvSpPr>
          <p:cNvPr id="863234" name="Rectangle 2"/>
          <p:cNvSpPr>
            <a:spLocks noGrp="1" noRot="1" noChangeAspect="1" noChangeArrowheads="1" noTextEdit="1"/>
          </p:cNvSpPr>
          <p:nvPr>
            <p:ph type="sldImg"/>
          </p:nvPr>
        </p:nvSpPr>
        <p:spPr>
          <a:xfrm>
            <a:off x="987425" y="696913"/>
            <a:ext cx="5035550" cy="3486150"/>
          </a:xfrm>
        </p:spPr>
      </p:sp>
      <p:sp>
        <p:nvSpPr>
          <p:cNvPr id="863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6FB15E-DADA-4125-886A-BB1CD7135961}" type="slidenum">
              <a:rPr lang="en-US" altLang="zh-CN"/>
              <a:pPr/>
              <a:t>249</a:t>
            </a:fld>
            <a:endParaRPr lang="en-US" altLang="zh-CN"/>
          </a:p>
        </p:txBody>
      </p:sp>
      <p:sp>
        <p:nvSpPr>
          <p:cNvPr id="864258" name="Rectangle 2"/>
          <p:cNvSpPr>
            <a:spLocks noGrp="1" noRot="1" noChangeAspect="1" noChangeArrowheads="1" noTextEdit="1"/>
          </p:cNvSpPr>
          <p:nvPr>
            <p:ph type="sldImg"/>
          </p:nvPr>
        </p:nvSpPr>
        <p:spPr>
          <a:xfrm>
            <a:off x="987425" y="696913"/>
            <a:ext cx="5035550" cy="3486150"/>
          </a:xfrm>
        </p:spPr>
      </p:sp>
      <p:sp>
        <p:nvSpPr>
          <p:cNvPr id="864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C8A220-B2C4-4B4B-B40C-AF10DEFF3D51}" type="slidenum">
              <a:rPr lang="en-US" altLang="zh-CN"/>
              <a:pPr/>
              <a:t>250</a:t>
            </a:fld>
            <a:endParaRPr lang="en-US" altLang="zh-CN"/>
          </a:p>
        </p:txBody>
      </p:sp>
      <p:sp>
        <p:nvSpPr>
          <p:cNvPr id="865282" name="Rectangle 2"/>
          <p:cNvSpPr>
            <a:spLocks noGrp="1" noRot="1" noChangeAspect="1" noChangeArrowheads="1" noTextEdit="1"/>
          </p:cNvSpPr>
          <p:nvPr>
            <p:ph type="sldImg"/>
          </p:nvPr>
        </p:nvSpPr>
        <p:spPr>
          <a:xfrm>
            <a:off x="987425" y="696913"/>
            <a:ext cx="5035550" cy="3486150"/>
          </a:xfrm>
        </p:spPr>
      </p:sp>
      <p:sp>
        <p:nvSpPr>
          <p:cNvPr id="86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337C0E-1AE0-4739-932C-0174C8C7F068}" type="slidenum">
              <a:rPr lang="en-US" altLang="zh-CN"/>
              <a:pPr/>
              <a:t>251</a:t>
            </a:fld>
            <a:endParaRPr lang="en-US" altLang="zh-CN"/>
          </a:p>
        </p:txBody>
      </p:sp>
      <p:sp>
        <p:nvSpPr>
          <p:cNvPr id="866306" name="Rectangle 2"/>
          <p:cNvSpPr>
            <a:spLocks noGrp="1" noRot="1" noChangeAspect="1" noChangeArrowheads="1" noTextEdit="1"/>
          </p:cNvSpPr>
          <p:nvPr>
            <p:ph type="sldImg"/>
          </p:nvPr>
        </p:nvSpPr>
        <p:spPr>
          <a:xfrm>
            <a:off x="987425" y="696913"/>
            <a:ext cx="5035550" cy="3486150"/>
          </a:xfrm>
        </p:spPr>
      </p:sp>
      <p:sp>
        <p:nvSpPr>
          <p:cNvPr id="86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4EA9C-A597-456B-910B-E67B0A64E0CC}" type="slidenum">
              <a:rPr lang="en-US" altLang="zh-CN"/>
              <a:pPr/>
              <a:t>252</a:t>
            </a:fld>
            <a:endParaRPr lang="en-US" altLang="zh-CN"/>
          </a:p>
        </p:txBody>
      </p:sp>
      <p:sp>
        <p:nvSpPr>
          <p:cNvPr id="867330" name="Rectangle 2"/>
          <p:cNvSpPr>
            <a:spLocks noGrp="1" noRot="1" noChangeAspect="1" noChangeArrowheads="1" noTextEdit="1"/>
          </p:cNvSpPr>
          <p:nvPr>
            <p:ph type="sldImg"/>
          </p:nvPr>
        </p:nvSpPr>
        <p:spPr>
          <a:xfrm>
            <a:off x="987425" y="696913"/>
            <a:ext cx="5035550" cy="3486150"/>
          </a:xfrm>
        </p:spPr>
      </p:sp>
      <p:sp>
        <p:nvSpPr>
          <p:cNvPr id="86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ECDA35-1D32-44D1-8BAA-D8400C41E4D5}" type="slidenum">
              <a:rPr lang="en-US" altLang="zh-CN"/>
              <a:pPr/>
              <a:t>253</a:t>
            </a:fld>
            <a:endParaRPr lang="en-US" altLang="zh-CN"/>
          </a:p>
        </p:txBody>
      </p:sp>
      <p:sp>
        <p:nvSpPr>
          <p:cNvPr id="868354" name="Rectangle 2"/>
          <p:cNvSpPr>
            <a:spLocks noGrp="1" noRot="1" noChangeAspect="1" noChangeArrowheads="1" noTextEdit="1"/>
          </p:cNvSpPr>
          <p:nvPr>
            <p:ph type="sldImg"/>
          </p:nvPr>
        </p:nvSpPr>
        <p:spPr>
          <a:xfrm>
            <a:off x="987425" y="696913"/>
            <a:ext cx="5035550" cy="3486150"/>
          </a:xfrm>
        </p:spPr>
      </p:sp>
      <p:sp>
        <p:nvSpPr>
          <p:cNvPr id="86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23</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幻灯片图像占位符 1186817"/>
          <p:cNvSpPr>
            <a:spLocks noGrp="1" noRot="1" noChangeAspect="1" noChangeArrowheads="1" noTextEdit="1"/>
          </p:cNvSpPr>
          <p:nvPr>
            <p:ph type="sldImg" idx="4294967295"/>
          </p:nvPr>
        </p:nvSpPr>
        <p:spPr>
          <a:ln/>
        </p:spPr>
      </p:sp>
      <p:sp>
        <p:nvSpPr>
          <p:cNvPr id="429058" name="文本占位符 1186818"/>
          <p:cNvSpPr>
            <a:spLocks noGrp="1" noChangeArrowheads="1"/>
          </p:cNvSpPr>
          <p:nvPr>
            <p:ph type="body" idx="4294967295"/>
          </p:nvPr>
        </p:nvSpPr>
        <p:spPr/>
        <p:txBody>
          <a:bodyPr/>
          <a:lstStyle/>
          <a:p>
            <a:pPr algn="just"/>
            <a:r>
              <a:rPr lang="zh-CN" altLang="en-US" dirty="0" smtClean="0"/>
              <a:t>路由器是一种具有多个输入端口和多个输出端口的专用计算机，其任务是转发分组。也就是说，将路由器某个输入端口收到的分组，按照分组要去的目的地（即目的网络），把该分组从路由器的某个合适的输出端口转发给下一跳路由器。</a:t>
            </a:r>
          </a:p>
          <a:p>
            <a:pPr algn="just"/>
            <a:r>
              <a:rPr lang="zh-CN" altLang="en-US" dirty="0" smtClean="0"/>
              <a:t>下一跳路由器也按照这种方法处理分组，直到该分组到达终点为止。 </a:t>
            </a:r>
          </a:p>
          <a:p>
            <a:endParaRPr lang="zh-CN" altLang="en-US" dirty="0" smtClean="0"/>
          </a:p>
        </p:txBody>
      </p:sp>
      <p:sp>
        <p:nvSpPr>
          <p:cNvPr id="429059" name="灯片编号占位符 1"/>
          <p:cNvSpPr>
            <a:spLocks noGrp="1" noChangeArrowheads="1"/>
          </p:cNvSpPr>
          <p:nvPr>
            <p:ph type="sldNum" sz="quarter" idx="5"/>
          </p:nvPr>
        </p:nvSpPr>
        <p:spPr bwMode="auto">
          <a:noFill/>
          <a:ln>
            <a:miter lim="800000"/>
            <a:headEnd/>
            <a:tailEnd/>
          </a:ln>
        </p:spPr>
        <p:txBody>
          <a:bodyPr/>
          <a:lstStyle/>
          <a:p>
            <a:fld id="{792AF2C2-9802-4EA4-9CA1-086A9B8100E4}" type="slidenum">
              <a:rPr lang="zh-CN" altLang="en-US"/>
              <a:pPr/>
              <a:t>254</a:t>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en-US" altLang="zh-CN" dirty="0">
                <a:sym typeface="+mn-ea"/>
              </a:rPr>
              <a:t>“</a:t>
            </a:r>
            <a:r>
              <a:rPr lang="zh-CN" altLang="en-US" dirty="0">
                <a:solidFill>
                  <a:srgbClr val="FF0000"/>
                </a:solidFill>
                <a:sym typeface="+mn-ea"/>
              </a:rPr>
              <a:t>转发</a:t>
            </a:r>
            <a:r>
              <a:rPr lang="zh-CN" altLang="en-US" dirty="0">
                <a:sym typeface="+mn-ea"/>
              </a:rPr>
              <a:t>”</a:t>
            </a:r>
            <a:r>
              <a:rPr lang="en-US" altLang="zh-CN" dirty="0">
                <a:sym typeface="+mn-ea"/>
              </a:rPr>
              <a:t>(forwarding</a:t>
            </a:r>
            <a:r>
              <a:rPr lang="en-US" altLang="zh-CN" dirty="0" smtClean="0">
                <a:sym typeface="+mn-ea"/>
              </a:rPr>
              <a:t>) </a:t>
            </a:r>
            <a:r>
              <a:rPr lang="zh-CN" altLang="en-US" dirty="0" smtClean="0">
                <a:sym typeface="+mn-ea"/>
              </a:rPr>
              <a:t>就是</a:t>
            </a:r>
            <a:r>
              <a:rPr lang="zh-CN" altLang="en-US" dirty="0">
                <a:sym typeface="+mn-ea"/>
              </a:rPr>
              <a:t>路由器根据转发表将用户的 </a:t>
            </a:r>
            <a:r>
              <a:rPr lang="en-US" altLang="zh-CN" dirty="0">
                <a:sym typeface="+mn-ea"/>
              </a:rPr>
              <a:t>IP </a:t>
            </a:r>
            <a:r>
              <a:rPr lang="zh-CN" altLang="en-US" dirty="0">
                <a:sym typeface="+mn-ea"/>
              </a:rPr>
              <a:t>数据报从合适的端口转发出去。</a:t>
            </a:r>
            <a:endParaRPr lang="zh-CN" altLang="en-US" dirty="0"/>
          </a:p>
          <a:p>
            <a:pPr algn="just"/>
            <a:r>
              <a:rPr lang="zh-CN" altLang="en-US" dirty="0">
                <a:sym typeface="+mn-ea"/>
              </a:rPr>
              <a:t>“</a:t>
            </a:r>
            <a:r>
              <a:rPr lang="zh-CN" altLang="en-US" dirty="0">
                <a:solidFill>
                  <a:srgbClr val="FF0000"/>
                </a:solidFill>
                <a:sym typeface="+mn-ea"/>
              </a:rPr>
              <a:t>路由选择</a:t>
            </a:r>
            <a:r>
              <a:rPr lang="zh-CN" altLang="en-US" dirty="0">
                <a:sym typeface="+mn-ea"/>
              </a:rPr>
              <a:t>”</a:t>
            </a:r>
            <a:r>
              <a:rPr lang="en-US" altLang="zh-CN" dirty="0">
                <a:sym typeface="+mn-ea"/>
              </a:rPr>
              <a:t>(routing</a:t>
            </a:r>
            <a:r>
              <a:rPr lang="en-US" altLang="zh-CN" dirty="0" smtClean="0">
                <a:sym typeface="+mn-ea"/>
              </a:rPr>
              <a:t>) </a:t>
            </a:r>
            <a:r>
              <a:rPr lang="zh-CN" altLang="en-US" dirty="0" smtClean="0">
                <a:sym typeface="+mn-ea"/>
              </a:rPr>
              <a:t>则</a:t>
            </a:r>
            <a:r>
              <a:rPr lang="zh-CN" altLang="en-US" dirty="0">
                <a:sym typeface="+mn-ea"/>
              </a:rPr>
              <a:t>是按照分布式算法，根据从各相邻路由器得到的关于网络拓扑的</a:t>
            </a:r>
            <a:r>
              <a:rPr lang="zh-CN" altLang="en-US" dirty="0" smtClean="0">
                <a:sym typeface="+mn-ea"/>
              </a:rPr>
              <a:t>变化情况</a:t>
            </a:r>
            <a:r>
              <a:rPr lang="zh-CN" altLang="en-US" dirty="0">
                <a:sym typeface="+mn-ea"/>
              </a:rPr>
              <a:t>，动态地改变所选择的路由。</a:t>
            </a:r>
            <a:endParaRPr lang="zh-CN" altLang="en-US" dirty="0"/>
          </a:p>
          <a:p>
            <a:pPr algn="just"/>
            <a:r>
              <a:rPr lang="zh-CN" altLang="en-US" dirty="0">
                <a:solidFill>
                  <a:srgbClr val="0000FF"/>
                </a:solidFill>
                <a:sym typeface="+mn-ea"/>
              </a:rPr>
              <a:t>路由表是根据路由选择算法得出的。而转发表是从路由表得出的。</a:t>
            </a:r>
            <a:endParaRPr lang="zh-CN" altLang="en-US" dirty="0">
              <a:solidFill>
                <a:srgbClr val="0000FF"/>
              </a:solidFill>
            </a:endParaRPr>
          </a:p>
          <a:p>
            <a:pPr algn="just"/>
            <a:r>
              <a:rPr lang="zh-CN" altLang="en-US" dirty="0">
                <a:sym typeface="+mn-ea"/>
              </a:rPr>
              <a:t>在讨论路由选择的原理时，往往不去区分转发表和路由表的</a:t>
            </a:r>
            <a:r>
              <a:rPr lang="zh-CN" altLang="en-US" dirty="0" smtClean="0">
                <a:sym typeface="+mn-ea"/>
              </a:rPr>
              <a:t>区别。</a:t>
            </a:r>
            <a:endParaRPr lang="zh-CN" altLang="en-US" dirty="0"/>
          </a:p>
          <a:p>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pPr/>
              <a:t>257</a:t>
            </a:fld>
            <a:endParaRPr lang="en-US" altLang="zh-CN"/>
          </a:p>
        </p:txBody>
      </p:sp>
      <p:sp>
        <p:nvSpPr>
          <p:cNvPr id="959490" name="Rectangle 2"/>
          <p:cNvSpPr>
            <a:spLocks noGrp="1" noRot="1" noChangeAspect="1" noChangeArrowheads="1" noTextEdit="1"/>
          </p:cNvSpPr>
          <p:nvPr>
            <p:ph type="sldImg"/>
          </p:nvPr>
        </p:nvSpPr>
        <p:spPr>
          <a:xfrm>
            <a:off x="987425" y="696913"/>
            <a:ext cx="5035550" cy="3486150"/>
          </a:xfrm>
        </p:spPr>
      </p:sp>
      <p:sp>
        <p:nvSpPr>
          <p:cNvPr id="959491"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zh-CN" dirty="0">
                <a:sym typeface="+mn-ea"/>
              </a:rPr>
              <a:t>路由器的</a:t>
            </a:r>
            <a:r>
              <a:rPr lang="zh-CN" altLang="zh-CN" dirty="0" smtClean="0">
                <a:sym typeface="+mn-ea"/>
              </a:rPr>
              <a:t>输入端口里面</a:t>
            </a:r>
            <a:r>
              <a:rPr lang="zh-CN" altLang="en-US" dirty="0" smtClean="0">
                <a:sym typeface="+mn-ea"/>
              </a:rPr>
              <a:t>装有</a:t>
            </a:r>
            <a:r>
              <a:rPr lang="zh-CN" altLang="zh-CN" dirty="0" smtClean="0">
                <a:sym typeface="+mn-ea"/>
              </a:rPr>
              <a:t>物理层</a:t>
            </a:r>
            <a:r>
              <a:rPr lang="zh-CN" altLang="zh-CN" dirty="0">
                <a:sym typeface="+mn-ea"/>
              </a:rPr>
              <a:t>、数据链路层和网络层的处理模块。</a:t>
            </a:r>
            <a:endParaRPr lang="zh-CN" altLang="en-US" noProof="0" dirty="0" smtClean="0">
              <a:ln>
                <a:noFill/>
              </a:ln>
              <a:effectLst/>
              <a:uLnTx/>
              <a:uFillTx/>
              <a:latin typeface="Calibri" panose="020F0502020204030204" pitchFamily="34" charset="0"/>
              <a:sym typeface="+mn-ea"/>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noProof="0" dirty="0" smtClean="0">
              <a:ln>
                <a:noFill/>
              </a:ln>
              <a:effectLst/>
              <a:uLnTx/>
              <a:uFillTx/>
              <a:latin typeface="Calibri" panose="020F0502020204030204" pitchFamily="34" charset="0"/>
              <a:sym typeface="+mn-ea"/>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noProof="0" dirty="0" smtClean="0">
                <a:ln>
                  <a:noFill/>
                </a:ln>
                <a:effectLst/>
                <a:uLnTx/>
                <a:uFillTx/>
                <a:latin typeface="Calibri" panose="020F0502020204030204" pitchFamily="34" charset="0"/>
                <a:sym typeface="+mn-ea"/>
              </a:rPr>
              <a:t>数据链路层剥去帧首部和尾部后，将分组送到网络层的队列中排队等待处理。这会产生一定的时延。</a:t>
            </a:r>
            <a:endParaRPr kumimoji="0" lang="en-US" altLang="zh-CN" b="0" i="0" u="none" strike="noStrike" kern="1200" cap="none" spc="0" normalizeH="0" baseline="0" noProof="0" dirty="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noProof="0" dirty="0" smtClean="0">
                <a:ln>
                  <a:noFill/>
                </a:ln>
                <a:solidFill>
                  <a:schemeClr val="tx2"/>
                </a:solidFill>
                <a:effectLst>
                  <a:outerShdw blurRad="31750" dist="25400" dir="5400000" algn="tl" rotWithShape="0">
                    <a:srgbClr val="000000">
                      <a:alpha val="25000"/>
                    </a:srgbClr>
                  </a:outerShdw>
                </a:effectLst>
                <a:uLnTx/>
                <a:uFillTx/>
                <a:latin typeface="Calibri" panose="020F0502020204030204" pitchFamily="34" charset="0"/>
                <a:sym typeface="+mn-ea"/>
              </a:rPr>
              <a:t>输出端口将交换结构传送来的分组发送到线路上时，数据链路层需要将分组封装成帧，然后交给物理层，这也产生一定的时延。</a:t>
            </a:r>
            <a:endParaRPr kumimoji="0" lang="en-US" altLang="zh-CN" b="0" i="0" u="none" strike="noStrike" kern="1200" cap="none" spc="0" normalizeH="0" baseline="0" noProof="0" dirty="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b="0" i="0" u="none" strike="noStrike" kern="1200" cap="none" spc="0" normalizeH="0" baseline="0" noProof="0" dirty="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10000"/>
              </a:lnSpc>
              <a:spcBef>
                <a:spcPct val="30000"/>
              </a:spcBef>
              <a:spcAft>
                <a:spcPct val="0"/>
              </a:spcAft>
              <a:buClrTx/>
              <a:buSzTx/>
              <a:buFontTx/>
              <a:buNone/>
              <a:defRPr/>
            </a:pPr>
            <a:r>
              <a:rPr lang="zh-CN" altLang="en-US" noProof="0" dirty="0" smtClean="0">
                <a:ln>
                  <a:noFill/>
                </a:ln>
                <a:effectLst/>
                <a:uLnTx/>
                <a:uFillTx/>
                <a:latin typeface="Calibri" panose="020F0502020204030204" pitchFamily="34" charset="0"/>
                <a:sym typeface="+mn-ea"/>
              </a:rPr>
              <a:t>若路由器处理分组的速率赶不上分组进入队列的速率，则队列的存储空间最终必定减少到零，这就使后面再进入队列的分组由于没有存储空间而只能被丢弃。</a:t>
            </a:r>
            <a:endParaRPr kumimoji="0" lang="zh-CN" altLang="en-US" b="0" i="0" u="none" strike="noStrike" kern="1200" cap="none" spc="0" normalizeH="0" baseline="0" noProof="0" dirty="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10000"/>
              </a:lnSpc>
              <a:spcBef>
                <a:spcPct val="30000"/>
              </a:spcBef>
              <a:spcAft>
                <a:spcPct val="0"/>
              </a:spcAft>
              <a:buClrTx/>
              <a:buSzTx/>
              <a:buFontTx/>
              <a:buNone/>
              <a:defRPr/>
            </a:pPr>
            <a:r>
              <a:rPr lang="zh-CN" altLang="en-US" noProof="0" dirty="0" smtClean="0">
                <a:ln>
                  <a:noFill/>
                </a:ln>
                <a:effectLst/>
                <a:uLnTx/>
                <a:uFillTx/>
                <a:latin typeface="Calibri" panose="020F0502020204030204" pitchFamily="34" charset="0"/>
                <a:sym typeface="+mn-ea"/>
              </a:rPr>
              <a:t>路由器中的输入或输出队列产生溢出是造成分组丢失的重要原因。  </a:t>
            </a:r>
            <a:endParaRPr lang="zh-CN"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pPr/>
              <a:t>258</a:t>
            </a:fld>
            <a:endParaRPr lang="en-US" altLang="zh-CN"/>
          </a:p>
        </p:txBody>
      </p:sp>
      <p:sp>
        <p:nvSpPr>
          <p:cNvPr id="961538" name="Rectangle 2"/>
          <p:cNvSpPr>
            <a:spLocks noGrp="1" noRot="1" noChangeAspect="1" noChangeArrowheads="1" noTextEdit="1"/>
          </p:cNvSpPr>
          <p:nvPr>
            <p:ph type="sldImg"/>
          </p:nvPr>
        </p:nvSpPr>
        <p:spPr>
          <a:xfrm>
            <a:off x="987425" y="696913"/>
            <a:ext cx="5035550" cy="3486150"/>
          </a:xfrm>
        </p:spPr>
      </p:sp>
      <p:sp>
        <p:nvSpPr>
          <p:cNvPr id="961539" name="Rectangle 3"/>
          <p:cNvSpPr>
            <a:spLocks noGrp="1" noChangeArrowheads="1"/>
          </p:cNvSpPr>
          <p:nvPr>
            <p:ph type="body" idx="1"/>
          </p:nvPr>
        </p:nvSpPr>
        <p:spPr/>
        <p:txBody>
          <a:bodyPr/>
          <a:lstStyle/>
          <a:p>
            <a:pPr algn="just"/>
            <a:r>
              <a:rPr lang="zh-CN" altLang="zh-CN" dirty="0" smtClean="0">
                <a:sym typeface="+mn-ea"/>
              </a:rPr>
              <a:t>输出</a:t>
            </a:r>
            <a:r>
              <a:rPr lang="zh-CN" altLang="zh-CN" dirty="0">
                <a:sym typeface="+mn-ea"/>
              </a:rPr>
              <a:t>端口里面</a:t>
            </a:r>
            <a:r>
              <a:rPr lang="zh-CN" altLang="en-US" dirty="0">
                <a:sym typeface="+mn-ea"/>
              </a:rPr>
              <a:t>装有</a:t>
            </a:r>
            <a:r>
              <a:rPr lang="zh-CN" altLang="zh-CN" dirty="0">
                <a:sym typeface="+mn-ea"/>
              </a:rPr>
              <a:t>物理层、数据链路层和网络层的处理模块。</a:t>
            </a:r>
            <a:endParaRPr lang="en-US" altLang="zh-CN" dirty="0"/>
          </a:p>
          <a:p>
            <a:pPr algn="just"/>
            <a:r>
              <a:rPr lang="zh-CN" altLang="zh-CN" dirty="0">
                <a:sym typeface="+mn-ea"/>
              </a:rPr>
              <a:t>输出端口从交换结构接收分组，然后把它们发送到路由器外面的线路上</a:t>
            </a:r>
            <a:r>
              <a:rPr lang="zh-CN" altLang="zh-CN" dirty="0" smtClean="0">
                <a:sym typeface="+mn-ea"/>
              </a:rPr>
              <a:t>。</a:t>
            </a:r>
            <a:endParaRPr lang="en-US" altLang="zh-CN" dirty="0" smtClean="0"/>
          </a:p>
          <a:p>
            <a:pPr algn="just"/>
            <a:r>
              <a:rPr lang="zh-CN" altLang="zh-CN" dirty="0">
                <a:sym typeface="+mn-ea"/>
              </a:rPr>
              <a:t>在网络层的处理模块中设有一个</a:t>
            </a:r>
            <a:r>
              <a:rPr lang="zh-CN" altLang="zh-CN" dirty="0" smtClean="0">
                <a:sym typeface="+mn-ea"/>
              </a:rPr>
              <a:t>缓冲区</a:t>
            </a:r>
            <a:r>
              <a:rPr lang="zh-CN" altLang="en-US" dirty="0" smtClean="0">
                <a:sym typeface="+mn-ea"/>
              </a:rPr>
              <a:t>（</a:t>
            </a:r>
            <a:r>
              <a:rPr lang="zh-CN" altLang="zh-CN" dirty="0" smtClean="0">
                <a:sym typeface="+mn-ea"/>
              </a:rPr>
              <a:t>队列</a:t>
            </a:r>
            <a:r>
              <a:rPr lang="zh-CN" altLang="en-US" dirty="0" smtClean="0">
                <a:sym typeface="+mn-ea"/>
              </a:rPr>
              <a:t>）</a:t>
            </a:r>
            <a:r>
              <a:rPr lang="zh-CN" altLang="zh-CN" dirty="0" smtClean="0">
                <a:sym typeface="+mn-ea"/>
              </a:rPr>
              <a:t>。</a:t>
            </a:r>
            <a:r>
              <a:rPr lang="zh-CN" altLang="zh-CN" dirty="0">
                <a:sym typeface="+mn-ea"/>
              </a:rPr>
              <a:t>当交换结构传送过来的分组的速率超过输出链路的发送速率时，来不及发送的分组就必须暂时存放在这个队列中。</a:t>
            </a:r>
            <a:endParaRPr lang="en-US" altLang="zh-CN" dirty="0" smtClean="0"/>
          </a:p>
          <a:p>
            <a:pPr algn="just"/>
            <a:r>
              <a:rPr lang="zh-CN" altLang="en-US" dirty="0" smtClean="0">
                <a:sym typeface="+mn-ea"/>
              </a:rPr>
              <a:t>数据链路层</a:t>
            </a:r>
            <a:r>
              <a:rPr lang="zh-CN" altLang="en-US" dirty="0">
                <a:sym typeface="+mn-ea"/>
              </a:rPr>
              <a:t>处理模块将分组加上链路层的首部和尾部，交给物理层后发送到外部线路。 </a:t>
            </a:r>
            <a:endParaRPr lang="zh-CN" altLang="en-US" dirty="0"/>
          </a:p>
          <a:p>
            <a:endParaRPr lang="zh-CN"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36321D-2E43-403B-B123-38FC926BD311}" type="slidenum">
              <a:rPr lang="en-US" altLang="zh-CN"/>
              <a:pPr/>
              <a:t>260</a:t>
            </a:fld>
            <a:endParaRPr lang="en-US" altLang="zh-CN"/>
          </a:p>
        </p:txBody>
      </p:sp>
      <p:sp>
        <p:nvSpPr>
          <p:cNvPr id="965634" name="Rectangle 2"/>
          <p:cNvSpPr>
            <a:spLocks noGrp="1" noRot="1" noChangeAspect="1" noChangeArrowheads="1" noTextEdit="1"/>
          </p:cNvSpPr>
          <p:nvPr>
            <p:ph type="sldImg"/>
          </p:nvPr>
        </p:nvSpPr>
        <p:spPr>
          <a:xfrm>
            <a:off x="987425" y="696913"/>
            <a:ext cx="5035550" cy="3486150"/>
          </a:xfrm>
        </p:spPr>
      </p:sp>
      <p:sp>
        <p:nvSpPr>
          <p:cNvPr id="965635" name="Rectangle 3"/>
          <p:cNvSpPr>
            <a:spLocks noGrp="1" noChangeArrowheads="1"/>
          </p:cNvSpPr>
          <p:nvPr>
            <p:ph type="body" idx="1"/>
          </p:nvPr>
        </p:nvSpPr>
        <p:spPr/>
        <p:txBody>
          <a:bodyPr/>
          <a:lstStyle/>
          <a:p>
            <a:r>
              <a:rPr lang="zh-CN" altLang="zh-CN" dirty="0" smtClean="0">
                <a:solidFill>
                  <a:srgbClr val="FF0000"/>
                </a:solidFill>
                <a:sym typeface="+mn-ea"/>
              </a:rPr>
              <a:t>通过存储器</a:t>
            </a:r>
            <a:endParaRPr lang="en-US" altLang="zh-CN" dirty="0" smtClean="0">
              <a:solidFill>
                <a:srgbClr val="FF0000"/>
              </a:solidFill>
            </a:endParaRPr>
          </a:p>
          <a:p>
            <a:pPr lvl="1"/>
            <a:r>
              <a:rPr lang="zh-CN" altLang="zh-CN" dirty="0" smtClean="0">
                <a:sym typeface="+mn-ea"/>
              </a:rPr>
              <a:t>当</a:t>
            </a:r>
            <a:r>
              <a:rPr lang="zh-CN" altLang="zh-CN" dirty="0">
                <a:sym typeface="+mn-ea"/>
              </a:rPr>
              <a:t>路由器的某个输入端口收到一个分组时，就用中断方式通知路由选择处理机。然后分组就从输入端口复制到存储器中</a:t>
            </a:r>
            <a:r>
              <a:rPr lang="zh-CN" altLang="zh-CN" dirty="0" smtClean="0">
                <a:sym typeface="+mn-ea"/>
              </a:rPr>
              <a:t>。</a:t>
            </a:r>
            <a:endParaRPr lang="en-US" altLang="zh-CN" dirty="0" smtClean="0"/>
          </a:p>
          <a:p>
            <a:pPr lvl="1"/>
            <a:r>
              <a:rPr lang="zh-CN" altLang="zh-CN" dirty="0" smtClean="0">
                <a:sym typeface="+mn-ea"/>
              </a:rPr>
              <a:t>路由器</a:t>
            </a:r>
            <a:r>
              <a:rPr lang="zh-CN" altLang="zh-CN" dirty="0">
                <a:sym typeface="+mn-ea"/>
              </a:rPr>
              <a:t>处理机从分组首部提取目的地址，查找路由表，再将分组复制到合适的输出端口的缓存中</a:t>
            </a:r>
            <a:r>
              <a:rPr lang="zh-CN" altLang="zh-CN" dirty="0" smtClean="0">
                <a:sym typeface="+mn-ea"/>
              </a:rPr>
              <a:t>。</a:t>
            </a:r>
            <a:endParaRPr lang="en-US" altLang="zh-CN" dirty="0" smtClean="0"/>
          </a:p>
          <a:p>
            <a:pPr lvl="1"/>
            <a:r>
              <a:rPr lang="zh-CN" altLang="zh-CN" dirty="0">
                <a:sym typeface="+mn-ea"/>
              </a:rPr>
              <a:t>若存储器的带宽（读或写）为</a:t>
            </a:r>
            <a:r>
              <a:rPr lang="zh-CN" altLang="zh-CN" dirty="0" smtClean="0">
                <a:sym typeface="+mn-ea"/>
              </a:rPr>
              <a:t>每秒</a:t>
            </a:r>
            <a:r>
              <a:rPr lang="en-US" altLang="zh-CN" dirty="0" smtClean="0">
                <a:sym typeface="+mn-ea"/>
              </a:rPr>
              <a:t> </a:t>
            </a:r>
            <a:r>
              <a:rPr lang="en-US" altLang="zh-CN" i="1" dirty="0" smtClean="0">
                <a:sym typeface="+mn-ea"/>
              </a:rPr>
              <a:t>M </a:t>
            </a:r>
            <a:r>
              <a:rPr lang="zh-CN" altLang="zh-CN" dirty="0" smtClean="0">
                <a:sym typeface="+mn-ea"/>
              </a:rPr>
              <a:t>个</a:t>
            </a:r>
            <a:r>
              <a:rPr lang="zh-CN" altLang="zh-CN" dirty="0">
                <a:sym typeface="+mn-ea"/>
              </a:rPr>
              <a:t>分组，那么路由器的交换速率（即分组从输入端口传送到输出端口的速率）一定</a:t>
            </a:r>
            <a:r>
              <a:rPr lang="zh-CN" altLang="zh-CN" dirty="0" smtClean="0">
                <a:sym typeface="+mn-ea"/>
              </a:rPr>
              <a:t>小于</a:t>
            </a:r>
            <a:r>
              <a:rPr lang="en-US" altLang="zh-CN" dirty="0" smtClean="0">
                <a:sym typeface="+mn-ea"/>
              </a:rPr>
              <a:t> </a:t>
            </a:r>
            <a:r>
              <a:rPr lang="en-US" altLang="zh-CN" i="1" dirty="0" smtClean="0">
                <a:sym typeface="+mn-ea"/>
              </a:rPr>
              <a:t>M</a:t>
            </a:r>
            <a:r>
              <a:rPr lang="en-US" altLang="zh-CN" dirty="0" smtClean="0">
                <a:sym typeface="+mn-ea"/>
              </a:rPr>
              <a:t>/2</a:t>
            </a:r>
            <a:r>
              <a:rPr lang="zh-CN" altLang="zh-CN" dirty="0">
                <a:sym typeface="+mn-ea"/>
              </a:rPr>
              <a:t>。</a:t>
            </a:r>
            <a:endParaRPr lang="en-US" altLang="zh-CN" dirty="0" smtClean="0"/>
          </a:p>
          <a:p>
            <a:r>
              <a:rPr lang="zh-CN" altLang="zh-CN" dirty="0" smtClean="0">
                <a:solidFill>
                  <a:srgbClr val="FF0000"/>
                </a:solidFill>
                <a:sym typeface="+mn-ea"/>
              </a:rPr>
              <a:t>通过总线</a:t>
            </a:r>
            <a:endParaRPr lang="en-US" altLang="zh-CN" dirty="0" smtClean="0">
              <a:solidFill>
                <a:srgbClr val="FF0000"/>
              </a:solidFill>
            </a:endParaRPr>
          </a:p>
          <a:p>
            <a:pPr lvl="1"/>
            <a:r>
              <a:rPr lang="zh-CN" altLang="zh-CN" dirty="0" smtClean="0">
                <a:sym typeface="+mn-ea"/>
              </a:rPr>
              <a:t>数据报</a:t>
            </a:r>
            <a:r>
              <a:rPr lang="zh-CN" altLang="zh-CN" dirty="0">
                <a:sym typeface="+mn-ea"/>
              </a:rPr>
              <a:t>从输入端口通过</a:t>
            </a:r>
            <a:r>
              <a:rPr lang="zh-CN" altLang="zh-CN" dirty="0">
                <a:solidFill>
                  <a:srgbClr val="FF0000"/>
                </a:solidFill>
                <a:sym typeface="+mn-ea"/>
              </a:rPr>
              <a:t>共享的总线</a:t>
            </a:r>
            <a:r>
              <a:rPr lang="zh-CN" altLang="zh-CN" dirty="0">
                <a:sym typeface="+mn-ea"/>
              </a:rPr>
              <a:t>直接传送到合适的输出端口，而</a:t>
            </a:r>
            <a:r>
              <a:rPr lang="zh-CN" altLang="zh-CN" dirty="0">
                <a:solidFill>
                  <a:srgbClr val="FF0000"/>
                </a:solidFill>
                <a:sym typeface="+mn-ea"/>
              </a:rPr>
              <a:t>不需要路由选择处理机的干预。</a:t>
            </a:r>
            <a:endParaRPr lang="en-US" altLang="zh-CN" dirty="0">
              <a:solidFill>
                <a:srgbClr val="FF0000"/>
              </a:solidFill>
            </a:endParaRPr>
          </a:p>
          <a:p>
            <a:pPr lvl="1"/>
            <a:r>
              <a:rPr lang="zh-CN" altLang="zh-CN" dirty="0">
                <a:sym typeface="+mn-ea"/>
              </a:rPr>
              <a:t>因为每一个要转发的分组都要通过这一条总线，因此路由器的转发带宽就受总线速率的限制</a:t>
            </a:r>
            <a:r>
              <a:rPr lang="zh-CN" altLang="zh-CN" dirty="0" smtClean="0">
                <a:sym typeface="+mn-ea"/>
              </a:rPr>
              <a:t>。</a:t>
            </a:r>
            <a:endParaRPr lang="en-US" altLang="zh-CN" dirty="0" smtClean="0"/>
          </a:p>
          <a:p>
            <a:pPr lvl="1"/>
            <a:r>
              <a:rPr lang="zh-CN" altLang="zh-CN" dirty="0" smtClean="0">
                <a:sym typeface="+mn-ea"/>
              </a:rPr>
              <a:t>现代</a:t>
            </a:r>
            <a:r>
              <a:rPr lang="zh-CN" altLang="zh-CN" dirty="0">
                <a:sym typeface="+mn-ea"/>
              </a:rPr>
              <a:t>的技术已经可以将总线的带宽提高到每秒吉比特的速率，因此许多的路由器产品都采用这种通过总线的交换方式</a:t>
            </a:r>
          </a:p>
          <a:p>
            <a:pPr lvl="1"/>
            <a:r>
              <a:rPr lang="zh-CN" altLang="zh-CN" dirty="0" smtClean="0">
                <a:solidFill>
                  <a:srgbClr val="FF0000"/>
                </a:solidFill>
                <a:sym typeface="+mn-ea"/>
              </a:rPr>
              <a:t>通过</a:t>
            </a:r>
            <a:r>
              <a:rPr lang="zh-CN" altLang="zh-CN" dirty="0">
                <a:solidFill>
                  <a:srgbClr val="FF0000"/>
                </a:solidFill>
                <a:sym typeface="+mn-ea"/>
              </a:rPr>
              <a:t>纵横交换</a:t>
            </a:r>
            <a:r>
              <a:rPr lang="zh-CN" altLang="zh-CN" dirty="0" smtClean="0">
                <a:solidFill>
                  <a:srgbClr val="FF0000"/>
                </a:solidFill>
                <a:sym typeface="+mn-ea"/>
              </a:rPr>
              <a:t>结构</a:t>
            </a:r>
            <a:r>
              <a:rPr lang="en-US" altLang="zh-CN" dirty="0" smtClean="0">
                <a:solidFill>
                  <a:srgbClr val="0000FF"/>
                </a:solidFill>
                <a:sym typeface="+mn-ea"/>
              </a:rPr>
              <a:t> </a:t>
            </a:r>
            <a:r>
              <a:rPr lang="en-US" altLang="zh-CN" dirty="0" smtClean="0">
                <a:sym typeface="+mn-ea"/>
              </a:rPr>
              <a:t>( crossbar </a:t>
            </a:r>
            <a:r>
              <a:rPr lang="en-US" altLang="zh-CN" dirty="0">
                <a:sym typeface="+mn-ea"/>
              </a:rPr>
              <a:t>switch fabric</a:t>
            </a:r>
            <a:r>
              <a:rPr lang="en-US" altLang="zh-CN" dirty="0" smtClean="0">
                <a:sym typeface="+mn-ea"/>
              </a:rPr>
              <a:t>)</a:t>
            </a:r>
            <a:endParaRPr lang="en-US" altLang="zh-CN" dirty="0" smtClean="0"/>
          </a:p>
          <a:p>
            <a:pPr lvl="1"/>
            <a:r>
              <a:rPr lang="zh-CN" altLang="zh-CN" dirty="0" smtClean="0">
                <a:sym typeface="+mn-ea"/>
              </a:rPr>
              <a:t>这种交换</a:t>
            </a:r>
            <a:r>
              <a:rPr lang="zh-CN" altLang="en-US" dirty="0">
                <a:sym typeface="+mn-ea"/>
              </a:rPr>
              <a:t>结</a:t>
            </a:r>
            <a:r>
              <a:rPr lang="zh-CN" altLang="zh-CN" dirty="0">
                <a:sym typeface="+mn-ea"/>
              </a:rPr>
              <a:t>构常称为</a:t>
            </a:r>
            <a:r>
              <a:rPr lang="zh-CN" altLang="zh-CN" dirty="0" smtClean="0">
                <a:solidFill>
                  <a:srgbClr val="FF0000"/>
                </a:solidFill>
                <a:sym typeface="+mn-ea"/>
              </a:rPr>
              <a:t>互连网络</a:t>
            </a:r>
            <a:r>
              <a:rPr lang="en-US" altLang="zh-CN" dirty="0" smtClean="0">
                <a:solidFill>
                  <a:srgbClr val="FF0000"/>
                </a:solidFill>
                <a:sym typeface="+mn-ea"/>
              </a:rPr>
              <a:t> </a:t>
            </a:r>
            <a:r>
              <a:rPr lang="en-US" altLang="zh-CN" dirty="0" smtClean="0">
                <a:sym typeface="+mn-ea"/>
              </a:rPr>
              <a:t>(</a:t>
            </a:r>
            <a:r>
              <a:rPr lang="en-US" altLang="zh-CN" dirty="0">
                <a:sym typeface="+mn-ea"/>
              </a:rPr>
              <a:t>interconnection network</a:t>
            </a:r>
            <a:r>
              <a:rPr lang="en-US" altLang="zh-CN" dirty="0" smtClean="0">
                <a:sym typeface="+mn-ea"/>
              </a:rPr>
              <a:t>)</a:t>
            </a:r>
            <a:r>
              <a:rPr lang="zh-CN" altLang="en-US" dirty="0" smtClean="0">
                <a:sym typeface="+mn-ea"/>
              </a:rPr>
              <a:t>。</a:t>
            </a:r>
            <a:endParaRPr lang="en-US" altLang="zh-CN" dirty="0" smtClean="0"/>
          </a:p>
          <a:p>
            <a:pPr lvl="1"/>
            <a:r>
              <a:rPr lang="zh-CN" altLang="zh-CN" dirty="0">
                <a:sym typeface="+mn-ea"/>
              </a:rPr>
              <a:t>它有</a:t>
            </a:r>
            <a:r>
              <a:rPr lang="en-US" altLang="zh-CN" dirty="0">
                <a:sym typeface="+mn-ea"/>
              </a:rPr>
              <a:t>2</a:t>
            </a:r>
            <a:r>
              <a:rPr lang="en-US" altLang="zh-CN" i="1" dirty="0">
                <a:sym typeface="+mn-ea"/>
              </a:rPr>
              <a:t>N</a:t>
            </a:r>
            <a:r>
              <a:rPr lang="zh-CN" altLang="zh-CN" dirty="0">
                <a:sym typeface="+mn-ea"/>
              </a:rPr>
              <a:t>条总线，可以使</a:t>
            </a:r>
            <a:r>
              <a:rPr lang="en-US" altLang="zh-CN" i="1" dirty="0">
                <a:sym typeface="+mn-ea"/>
              </a:rPr>
              <a:t>N</a:t>
            </a:r>
            <a:r>
              <a:rPr lang="zh-CN" altLang="zh-CN" dirty="0">
                <a:sym typeface="+mn-ea"/>
              </a:rPr>
              <a:t>个输入端口和</a:t>
            </a:r>
            <a:r>
              <a:rPr lang="en-US" altLang="zh-CN" i="1" dirty="0">
                <a:sym typeface="+mn-ea"/>
              </a:rPr>
              <a:t>N</a:t>
            </a:r>
            <a:r>
              <a:rPr lang="zh-CN" altLang="zh-CN" dirty="0">
                <a:sym typeface="+mn-ea"/>
              </a:rPr>
              <a:t>个输出端口相</a:t>
            </a:r>
            <a:r>
              <a:rPr lang="zh-CN" altLang="zh-CN" dirty="0" smtClean="0">
                <a:sym typeface="+mn-ea"/>
              </a:rPr>
              <a:t>连接</a:t>
            </a:r>
            <a:r>
              <a:rPr lang="zh-CN" altLang="en-US" dirty="0" smtClean="0">
                <a:sym typeface="+mn-ea"/>
              </a:rPr>
              <a:t>。</a:t>
            </a:r>
            <a:endParaRPr lang="en-US" altLang="zh-CN" dirty="0" smtClean="0"/>
          </a:p>
          <a:p>
            <a:pPr lvl="1"/>
            <a:r>
              <a:rPr lang="zh-CN" altLang="zh-CN" dirty="0">
                <a:sym typeface="+mn-ea"/>
              </a:rPr>
              <a:t>当输入端口收到一个分组时，就将它发送到与该输入端口相连的水平总线上</a:t>
            </a:r>
            <a:r>
              <a:rPr lang="zh-CN" altLang="zh-CN" dirty="0" smtClean="0">
                <a:sym typeface="+mn-ea"/>
              </a:rPr>
              <a:t>。</a:t>
            </a:r>
            <a:endParaRPr lang="en-US" altLang="zh-CN" dirty="0" smtClean="0"/>
          </a:p>
          <a:p>
            <a:pPr lvl="1"/>
            <a:r>
              <a:rPr lang="zh-CN" altLang="zh-CN" dirty="0" smtClean="0">
                <a:sym typeface="+mn-ea"/>
              </a:rPr>
              <a:t>若</a:t>
            </a:r>
            <a:r>
              <a:rPr lang="zh-CN" altLang="zh-CN" dirty="0">
                <a:sym typeface="+mn-ea"/>
              </a:rPr>
              <a:t>通向所要转发的输出端口的垂直总线是空闲的，则在这个结点将垂直总线与水平总线接通，然后将该分组转发到这个输出端口</a:t>
            </a:r>
            <a:r>
              <a:rPr lang="zh-CN" altLang="zh-CN" dirty="0" smtClean="0">
                <a:sym typeface="+mn-ea"/>
              </a:rPr>
              <a:t>。</a:t>
            </a:r>
            <a:endParaRPr lang="en-US" altLang="zh-CN" dirty="0" smtClean="0"/>
          </a:p>
          <a:p>
            <a:pPr lvl="1"/>
            <a:r>
              <a:rPr lang="zh-CN" altLang="zh-CN" dirty="0" smtClean="0">
                <a:sym typeface="+mn-ea"/>
              </a:rPr>
              <a:t>但</a:t>
            </a:r>
            <a:r>
              <a:rPr lang="zh-CN" altLang="zh-CN" dirty="0">
                <a:sym typeface="+mn-ea"/>
              </a:rPr>
              <a:t>若该垂直总线已被占用（有另一个分组正在转发到同一个输出端口），则后到达的分组就被阻塞，必须在输入端口排队。</a:t>
            </a:r>
            <a:endParaRPr lang="zh-CN" altLang="en-US" dirty="0"/>
          </a:p>
          <a:p>
            <a:pPr lvl="1"/>
            <a:endParaRPr lang="en-US" altLang="zh-CN" dirty="0" smtClean="0"/>
          </a:p>
          <a:p>
            <a:endParaRPr lang="zh-CN"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幻灯片图像占位符 1192961"/>
          <p:cNvSpPr>
            <a:spLocks noGrp="1" noRot="1" noChangeAspect="1" noChangeArrowheads="1" noTextEdit="1"/>
          </p:cNvSpPr>
          <p:nvPr>
            <p:ph type="sldImg" idx="4294967295"/>
          </p:nvPr>
        </p:nvSpPr>
        <p:spPr>
          <a:ln/>
        </p:spPr>
      </p:sp>
      <p:sp>
        <p:nvSpPr>
          <p:cNvPr id="437250" name="文本占位符 1192962"/>
          <p:cNvSpPr>
            <a:spLocks noGrp="1" noChangeArrowheads="1"/>
          </p:cNvSpPr>
          <p:nvPr>
            <p:ph type="body" idx="4294967295"/>
          </p:nvPr>
        </p:nvSpPr>
        <p:spPr>
          <a:xfrm>
            <a:off x="934720" y="4415790"/>
            <a:ext cx="5140960" cy="4183380"/>
          </a:xfrm>
        </p:spPr>
        <p:txBody>
          <a:bodyPr/>
          <a:lstStyle/>
          <a:p>
            <a:pPr algn="just"/>
            <a:r>
              <a:rPr lang="zh-CN" altLang="en-US" smtClean="0">
                <a:latin typeface="宋体" pitchFamily="2" charset="-122"/>
              </a:rPr>
              <a:t>当网络上拥有两个或多个路由器时，不一定只依赖缺省网关了。实际上可以让某些远程</a:t>
            </a:r>
            <a:r>
              <a:rPr lang="en-US" altLang="zh-CN" smtClean="0"/>
              <a:t>IP</a:t>
            </a:r>
            <a:r>
              <a:rPr lang="zh-CN" altLang="en-US" smtClean="0">
                <a:latin typeface="宋体" pitchFamily="2" charset="-122"/>
              </a:rPr>
              <a:t>地址通过某个特定的路由器来传递，而其他的远程</a:t>
            </a:r>
            <a:r>
              <a:rPr lang="en-US" altLang="zh-CN" smtClean="0"/>
              <a:t>IP</a:t>
            </a:r>
            <a:r>
              <a:rPr lang="zh-CN" altLang="en-US" smtClean="0">
                <a:latin typeface="宋体" pitchFamily="2" charset="-122"/>
              </a:rPr>
              <a:t>通过另一个路由器来传递。在这种情况下，就需要相应的路由信息，这些信息储存在路由表中，每个主机和每个路由器都配有自己独一无二的路由表。大多数路由器使用专门的路由协议来交换和动态更新路由器之间的路由表。但在有些情况下，必须人工将项目添加到路由器和主机上的路由表中。</a:t>
            </a:r>
          </a:p>
          <a:p>
            <a:pPr algn="just"/>
            <a:endParaRPr lang="zh-CN" altLang="en-US" smtClean="0">
              <a:latin typeface="宋体" pitchFamily="2" charset="-122"/>
            </a:endParaRPr>
          </a:p>
          <a:p>
            <a:endParaRPr lang="zh-CN" altLang="en-US" smtClean="0"/>
          </a:p>
        </p:txBody>
      </p:sp>
      <p:sp>
        <p:nvSpPr>
          <p:cNvPr id="437251" name="灯片编号占位符 1"/>
          <p:cNvSpPr>
            <a:spLocks noGrp="1" noChangeArrowheads="1"/>
          </p:cNvSpPr>
          <p:nvPr>
            <p:ph type="sldNum" sz="quarter" idx="5"/>
          </p:nvPr>
        </p:nvSpPr>
        <p:spPr bwMode="auto">
          <a:noFill/>
          <a:ln>
            <a:miter lim="800000"/>
            <a:headEnd/>
            <a:tailEnd/>
          </a:ln>
        </p:spPr>
        <p:txBody>
          <a:bodyPr/>
          <a:lstStyle/>
          <a:p>
            <a:fld id="{CDF5B6EC-3DF3-438D-9032-7645F3AB17D7}" type="slidenum">
              <a:rPr lang="zh-CN" altLang="en-US"/>
              <a:pPr/>
              <a:t>261</a:t>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幻灯片图像占位符 1195009"/>
          <p:cNvSpPr>
            <a:spLocks noGrp="1" noRot="1" noChangeAspect="1" noChangeArrowheads="1" noTextEdit="1"/>
          </p:cNvSpPr>
          <p:nvPr>
            <p:ph type="sldImg" idx="4294967295"/>
          </p:nvPr>
        </p:nvSpPr>
        <p:spPr>
          <a:ln/>
        </p:spPr>
      </p:sp>
      <p:sp>
        <p:nvSpPr>
          <p:cNvPr id="439298" name="文本占位符 1195010"/>
          <p:cNvSpPr>
            <a:spLocks noGrp="1" noChangeArrowheads="1"/>
          </p:cNvSpPr>
          <p:nvPr>
            <p:ph type="body" idx="4294967295"/>
          </p:nvPr>
        </p:nvSpPr>
        <p:spPr/>
        <p:txBody>
          <a:bodyPr/>
          <a:lstStyle/>
          <a:p>
            <a:r>
              <a:rPr lang="en-US" altLang="zh-CN" smtClean="0"/>
              <a:t>Metric </a:t>
            </a:r>
          </a:p>
          <a:p>
            <a:r>
              <a:rPr lang="zh-CN" altLang="en-US" smtClean="0"/>
              <a:t>　　为路由指定所需跃点数的整数值（范围是 </a:t>
            </a:r>
            <a:r>
              <a:rPr lang="en-US" altLang="zh-CN" smtClean="0"/>
              <a:t>1 ~ 9999</a:t>
            </a:r>
            <a:r>
              <a:rPr lang="zh-CN" altLang="en-US" smtClean="0"/>
              <a:t>），它用来在路由表里的多个路由中选择与转发包中的目标地址最为匹配的路由。所选的路由具有最少的跃点数。跃点数能够反映跃点的数量、路径的速度、路径可靠性、路径吞吐量以及管理属性 </a:t>
            </a:r>
          </a:p>
        </p:txBody>
      </p:sp>
      <p:sp>
        <p:nvSpPr>
          <p:cNvPr id="439299" name="灯片编号占位符 1"/>
          <p:cNvSpPr>
            <a:spLocks noGrp="1" noChangeArrowheads="1"/>
          </p:cNvSpPr>
          <p:nvPr>
            <p:ph type="sldNum" sz="quarter" idx="5"/>
          </p:nvPr>
        </p:nvSpPr>
        <p:spPr bwMode="auto">
          <a:noFill/>
          <a:ln>
            <a:miter lim="800000"/>
            <a:headEnd/>
            <a:tailEnd/>
          </a:ln>
        </p:spPr>
        <p:txBody>
          <a:bodyPr/>
          <a:lstStyle/>
          <a:p>
            <a:fld id="{D13B39BE-8364-4CEE-8A81-5CD014B49204}" type="slidenum">
              <a:rPr lang="zh-CN" altLang="en-US"/>
              <a:pPr/>
              <a:t>262</a:t>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幻灯片图像占位符 1197057"/>
          <p:cNvSpPr>
            <a:spLocks noGrp="1" noRot="1" noChangeAspect="1" noChangeArrowheads="1" noTextEdit="1"/>
          </p:cNvSpPr>
          <p:nvPr>
            <p:ph type="sldImg" idx="4294967295"/>
          </p:nvPr>
        </p:nvSpPr>
        <p:spPr>
          <a:ln/>
        </p:spPr>
      </p:sp>
      <p:sp>
        <p:nvSpPr>
          <p:cNvPr id="441346" name="文本占位符 1197058"/>
          <p:cNvSpPr>
            <a:spLocks noGrp="1" noChangeArrowheads="1"/>
          </p:cNvSpPr>
          <p:nvPr>
            <p:ph type="body" idx="4294967295"/>
          </p:nvPr>
        </p:nvSpPr>
        <p:spPr>
          <a:xfrm>
            <a:off x="934720" y="4415790"/>
            <a:ext cx="5140960" cy="4183380"/>
          </a:xfrm>
        </p:spPr>
        <p:txBody>
          <a:bodyPr/>
          <a:lstStyle/>
          <a:p>
            <a:endParaRPr lang="zh-CN" altLang="en-US" smtClean="0"/>
          </a:p>
        </p:txBody>
      </p:sp>
      <p:sp>
        <p:nvSpPr>
          <p:cNvPr id="441347" name="灯片编号占位符 1"/>
          <p:cNvSpPr>
            <a:spLocks noGrp="1" noChangeArrowheads="1"/>
          </p:cNvSpPr>
          <p:nvPr>
            <p:ph type="sldNum" sz="quarter" idx="5"/>
          </p:nvPr>
        </p:nvSpPr>
        <p:spPr bwMode="auto">
          <a:noFill/>
          <a:ln>
            <a:miter lim="800000"/>
            <a:headEnd/>
            <a:tailEnd/>
          </a:ln>
        </p:spPr>
        <p:txBody>
          <a:bodyPr/>
          <a:lstStyle/>
          <a:p>
            <a:fld id="{E0D681CC-2EFE-40C0-9BFC-63236219398B}" type="slidenum">
              <a:rPr lang="zh-CN" altLang="en-US"/>
              <a:pPr/>
              <a:t>263</a:t>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264</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3</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24</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265</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IPv6 </a:t>
            </a:r>
            <a:r>
              <a:rPr lang="zh-CN" altLang="zh-CN" dirty="0" smtClean="0"/>
              <a:t>仍支持</a:t>
            </a:r>
            <a:r>
              <a:rPr lang="zh-CN" altLang="zh-CN" dirty="0" smtClean="0">
                <a:solidFill>
                  <a:srgbClr val="FF0000"/>
                </a:solidFill>
              </a:rPr>
              <a:t>无连接的传送，</a:t>
            </a:r>
            <a:r>
              <a:rPr lang="zh-CN" altLang="zh-CN" dirty="0" smtClean="0"/>
              <a:t>但将协议数据单元</a:t>
            </a:r>
            <a:r>
              <a:rPr lang="en-US" altLang="zh-CN" dirty="0" smtClean="0"/>
              <a:t> PDU </a:t>
            </a:r>
            <a:r>
              <a:rPr lang="zh-CN" altLang="zh-CN" dirty="0" smtClean="0"/>
              <a:t>称为</a:t>
            </a:r>
            <a:r>
              <a:rPr lang="zh-CN" altLang="zh-CN" dirty="0" smtClean="0">
                <a:solidFill>
                  <a:srgbClr val="FF0000"/>
                </a:solidFill>
              </a:rPr>
              <a:t>分组</a:t>
            </a:r>
            <a:r>
              <a:rPr lang="zh-CN" altLang="en-US" dirty="0" smtClean="0">
                <a:solidFill>
                  <a:srgbClr val="FF0000"/>
                </a:solidFill>
              </a:rPr>
              <a:t>。</a:t>
            </a:r>
            <a:r>
              <a:rPr lang="zh-CN" altLang="zh-CN" dirty="0" smtClean="0"/>
              <a:t>为方便起见，本书仍采用数据报这一名词</a:t>
            </a:r>
            <a:r>
              <a:rPr lang="zh-CN" altLang="en-US" dirty="0" smtClean="0"/>
              <a:t>。</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IPv6 </a:t>
            </a:r>
            <a:r>
              <a:rPr lang="zh-CN" altLang="zh-CN" dirty="0" smtClean="0"/>
              <a:t>的基本首部</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改进：</a:t>
            </a:r>
            <a:endParaRPr lang="en-US" altLang="zh-CN" dirty="0" smtClean="0"/>
          </a:p>
          <a:p>
            <a:pPr>
              <a:lnSpc>
                <a:spcPct val="100000"/>
              </a:lnSpc>
            </a:pPr>
            <a:r>
              <a:rPr lang="zh-CN" altLang="en-US" sz="1200" dirty="0" smtClean="0">
                <a:solidFill>
                  <a:srgbClr val="0000FF"/>
                </a:solidFill>
              </a:rPr>
              <a:t>更大的地址空间。</a:t>
            </a:r>
            <a:r>
              <a:rPr lang="en-US" altLang="zh-CN" sz="1200" dirty="0" smtClean="0"/>
              <a:t>32 </a:t>
            </a:r>
            <a:r>
              <a:rPr lang="zh-CN" altLang="en-US" sz="1200" dirty="0" smtClean="0"/>
              <a:t>位 </a:t>
            </a:r>
            <a:r>
              <a:rPr lang="en-US" altLang="zh-CN" sz="1200" dirty="0" smtClean="0">
                <a:sym typeface="Wingdings" pitchFamily="2" charset="2"/>
              </a:rPr>
              <a:t></a:t>
            </a:r>
            <a:r>
              <a:rPr lang="en-US" altLang="zh-CN" sz="1200" dirty="0" smtClean="0"/>
              <a:t>128 </a:t>
            </a:r>
            <a:r>
              <a:rPr lang="zh-CN" altLang="en-US" sz="1200" dirty="0" smtClean="0"/>
              <a:t>位。 </a:t>
            </a:r>
            <a:endParaRPr lang="en-US" altLang="zh-CN" dirty="0" smtClean="0"/>
          </a:p>
          <a:p>
            <a:pPr>
              <a:lnSpc>
                <a:spcPct val="100000"/>
              </a:lnSpc>
            </a:pPr>
            <a:r>
              <a:rPr lang="zh-CN" altLang="en-US" sz="1200" dirty="0" smtClean="0">
                <a:solidFill>
                  <a:srgbClr val="0000FF"/>
                </a:solidFill>
              </a:rPr>
              <a:t>扩展的地址层次结构。 </a:t>
            </a:r>
          </a:p>
          <a:p>
            <a:pPr>
              <a:lnSpc>
                <a:spcPct val="100000"/>
              </a:lnSpc>
            </a:pPr>
            <a:r>
              <a:rPr lang="zh-CN" altLang="en-US" sz="1200" dirty="0" smtClean="0">
                <a:solidFill>
                  <a:srgbClr val="0000FF"/>
                </a:solidFill>
              </a:rPr>
              <a:t>灵活的首部格式。</a:t>
            </a:r>
            <a:r>
              <a:rPr lang="zh-CN" altLang="zh-CN" sz="1200" dirty="0" smtClean="0"/>
              <a:t>许多可选的扩展首部</a:t>
            </a:r>
            <a:r>
              <a:rPr lang="zh-CN" altLang="en-US" sz="1200" dirty="0" smtClean="0"/>
              <a:t>。</a:t>
            </a:r>
          </a:p>
          <a:p>
            <a:pPr>
              <a:lnSpc>
                <a:spcPct val="100000"/>
              </a:lnSpc>
            </a:pPr>
            <a:r>
              <a:rPr lang="zh-CN" altLang="en-US" sz="1200" dirty="0" smtClean="0">
                <a:solidFill>
                  <a:srgbClr val="0000FF"/>
                </a:solidFill>
              </a:rPr>
              <a:t>改进的选项。 </a:t>
            </a:r>
            <a:r>
              <a:rPr lang="zh-CN" altLang="zh-CN" sz="1200" dirty="0" smtClean="0"/>
              <a:t>允许数据报包含有选项的控制信息</a:t>
            </a:r>
            <a:r>
              <a:rPr lang="zh-CN" altLang="en-US" sz="1200" dirty="0" smtClean="0"/>
              <a:t>，</a:t>
            </a:r>
            <a:r>
              <a:rPr lang="zh-CN" altLang="zh-CN" sz="1200" dirty="0" smtClean="0"/>
              <a:t>其选项放在有效载荷中</a:t>
            </a:r>
            <a:r>
              <a:rPr lang="zh-CN" altLang="en-US" sz="1200" dirty="0" smtClean="0"/>
              <a:t>。</a:t>
            </a:r>
            <a:endParaRPr lang="en-US" altLang="zh-CN" sz="1200" dirty="0" smtClean="0"/>
          </a:p>
          <a:p>
            <a:r>
              <a:rPr lang="zh-CN" altLang="en-US" dirty="0" smtClean="0">
                <a:solidFill>
                  <a:srgbClr val="0000FF"/>
                </a:solidFill>
              </a:rPr>
              <a:t>允许协议继续扩充。</a:t>
            </a:r>
            <a:r>
              <a:rPr lang="zh-CN" altLang="en-US" dirty="0" smtClean="0"/>
              <a:t> </a:t>
            </a:r>
          </a:p>
          <a:p>
            <a:r>
              <a:rPr lang="zh-CN" altLang="en-US" dirty="0" smtClean="0">
                <a:solidFill>
                  <a:srgbClr val="0000FF"/>
                </a:solidFill>
              </a:rPr>
              <a:t>支持即插即用（即自动配置）。</a:t>
            </a:r>
            <a:r>
              <a:rPr lang="zh-CN" altLang="zh-CN" dirty="0" smtClean="0"/>
              <a:t>因此</a:t>
            </a:r>
            <a:r>
              <a:rPr lang="en-US" altLang="zh-CN" dirty="0" smtClean="0"/>
              <a:t> IPv6 </a:t>
            </a:r>
            <a:r>
              <a:rPr lang="zh-CN" altLang="zh-CN" dirty="0" smtClean="0"/>
              <a:t>不需要使用</a:t>
            </a:r>
            <a:r>
              <a:rPr lang="en-US" altLang="zh-CN" dirty="0" smtClean="0"/>
              <a:t> DHCP</a:t>
            </a:r>
            <a:r>
              <a:rPr lang="zh-CN" altLang="zh-CN" dirty="0" smtClean="0"/>
              <a:t>。</a:t>
            </a:r>
            <a:endParaRPr lang="zh-CN" altLang="en-US" dirty="0" smtClean="0"/>
          </a:p>
          <a:p>
            <a:r>
              <a:rPr lang="zh-CN" altLang="en-US" dirty="0" smtClean="0">
                <a:solidFill>
                  <a:srgbClr val="0000FF"/>
                </a:solidFill>
              </a:rPr>
              <a:t>支持资源的预分配。  </a:t>
            </a:r>
            <a:r>
              <a:rPr lang="en-US" altLang="zh-CN" dirty="0" smtClean="0"/>
              <a:t>IPv6 </a:t>
            </a:r>
            <a:r>
              <a:rPr lang="zh-CN" altLang="zh-CN" dirty="0" smtClean="0"/>
              <a:t>支持实时视像等要求</a:t>
            </a:r>
            <a:r>
              <a:rPr lang="zh-CN" altLang="en-US" dirty="0" smtClean="0">
                <a:solidFill>
                  <a:srgbClr val="00B050"/>
                </a:solidFill>
              </a:rPr>
              <a:t>，</a:t>
            </a:r>
            <a:r>
              <a:rPr lang="zh-CN" altLang="zh-CN" dirty="0" smtClean="0"/>
              <a:t>保证一定的带宽和时延的应用。</a:t>
            </a:r>
            <a:endParaRPr lang="en-US" altLang="zh-CN" dirty="0" smtClean="0"/>
          </a:p>
          <a:p>
            <a:r>
              <a:rPr lang="en-US" altLang="zh-CN" dirty="0" smtClean="0">
                <a:solidFill>
                  <a:srgbClr val="0000FF"/>
                </a:solidFill>
              </a:rPr>
              <a:t>IPv6 </a:t>
            </a:r>
            <a:r>
              <a:rPr lang="zh-CN" altLang="zh-CN" dirty="0" smtClean="0">
                <a:solidFill>
                  <a:srgbClr val="0000FF"/>
                </a:solidFill>
              </a:rPr>
              <a:t>首部改为</a:t>
            </a:r>
            <a:r>
              <a:rPr lang="en-US" altLang="zh-CN" dirty="0" smtClean="0">
                <a:solidFill>
                  <a:srgbClr val="0000FF"/>
                </a:solidFill>
              </a:rPr>
              <a:t> 8 </a:t>
            </a:r>
            <a:r>
              <a:rPr lang="zh-CN" altLang="zh-CN" dirty="0" smtClean="0">
                <a:solidFill>
                  <a:srgbClr val="0000FF"/>
                </a:solidFill>
              </a:rPr>
              <a:t>字节对齐</a:t>
            </a:r>
            <a:r>
              <a:rPr lang="zh-CN" altLang="en-US" dirty="0" smtClean="0">
                <a:solidFill>
                  <a:srgbClr val="0000FF"/>
                </a:solidFill>
              </a:rPr>
              <a:t>。</a:t>
            </a:r>
            <a:r>
              <a:rPr lang="zh-CN" altLang="zh-CN" dirty="0" smtClean="0"/>
              <a:t>首部长度必须是</a:t>
            </a:r>
            <a:r>
              <a:rPr lang="en-US" altLang="zh-CN" dirty="0" smtClean="0"/>
              <a:t> 8 </a:t>
            </a:r>
            <a:r>
              <a:rPr lang="zh-CN" altLang="zh-CN" dirty="0" smtClean="0"/>
              <a:t>字节的整数倍。原来的</a:t>
            </a:r>
            <a:r>
              <a:rPr lang="en-US" altLang="zh-CN" dirty="0" smtClean="0"/>
              <a:t> IPv4 </a:t>
            </a:r>
            <a:r>
              <a:rPr lang="zh-CN" altLang="zh-CN" dirty="0" smtClean="0"/>
              <a:t>首部是</a:t>
            </a:r>
            <a:r>
              <a:rPr lang="en-US" altLang="zh-CN" dirty="0" smtClean="0"/>
              <a:t> 4 </a:t>
            </a:r>
            <a:r>
              <a:rPr lang="zh-CN" altLang="zh-CN" dirty="0" smtClean="0"/>
              <a:t>字节对齐。</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266</a:t>
            </a:fld>
            <a:endParaRPr lang="en-US" altLang="zh-CN"/>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DE81ED5-CC5D-4017-B9F7-E5DF6E95A9BC}" type="slidenum">
              <a:rPr lang="en-US" altLang="zh-CN"/>
              <a:pPr/>
              <a:t>267</a:t>
            </a:fld>
            <a:endParaRPr lang="en-US" altLang="zh-CN"/>
          </a:p>
        </p:txBody>
      </p:sp>
      <p:sp>
        <p:nvSpPr>
          <p:cNvPr id="891906" name="Rectangle 2"/>
          <p:cNvSpPr>
            <a:spLocks noGrp="1" noRot="1" noChangeAspect="1" noChangeArrowheads="1" noTextEdit="1"/>
          </p:cNvSpPr>
          <p:nvPr>
            <p:ph type="sldImg"/>
          </p:nvPr>
        </p:nvSpPr>
        <p:spPr>
          <a:xfrm>
            <a:off x="987425" y="696913"/>
            <a:ext cx="5035550" cy="3486150"/>
          </a:xfrm>
        </p:spPr>
      </p:sp>
      <p:sp>
        <p:nvSpPr>
          <p:cNvPr id="89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205C8E-E234-4E6E-9587-FCE08C4D426E}" type="slidenum">
              <a:rPr lang="en-US" altLang="zh-CN"/>
              <a:pPr/>
              <a:t>277</a:t>
            </a:fld>
            <a:endParaRPr lang="en-US" altLang="zh-CN"/>
          </a:p>
        </p:txBody>
      </p:sp>
      <p:sp>
        <p:nvSpPr>
          <p:cNvPr id="905218" name="Rectangle 2"/>
          <p:cNvSpPr>
            <a:spLocks noGrp="1" noRot="1" noChangeAspect="1" noChangeArrowheads="1" noTextEdit="1"/>
          </p:cNvSpPr>
          <p:nvPr>
            <p:ph type="sldImg"/>
          </p:nvPr>
        </p:nvSpPr>
        <p:spPr>
          <a:xfrm>
            <a:off x="987425" y="696913"/>
            <a:ext cx="5035550" cy="3486150"/>
          </a:xfrm>
        </p:spPr>
      </p:sp>
      <p:sp>
        <p:nvSpPr>
          <p:cNvPr id="905219" name="Rectangle 3"/>
          <p:cNvSpPr>
            <a:spLocks noGrp="1" noChangeArrowheads="1"/>
          </p:cNvSpPr>
          <p:nvPr>
            <p:ph type="body" idx="1"/>
          </p:nvPr>
        </p:nvSpPr>
        <p:spPr/>
        <p:txBody>
          <a:bodyPr/>
          <a:lstStyle/>
          <a:p>
            <a:pPr>
              <a:buFont typeface="Wingdings" panose="05000000000000000000" pitchFamily="2" charset="2"/>
              <a:buNone/>
            </a:pPr>
            <a:r>
              <a:rPr lang="zh-CN" altLang="en-US" dirty="0" smtClean="0"/>
              <a:t>在 </a:t>
            </a:r>
            <a:r>
              <a:rPr lang="en-US" altLang="zh-CN" dirty="0" smtClean="0"/>
              <a:t>RFC 2460 </a:t>
            </a:r>
            <a:r>
              <a:rPr lang="zh-CN" altLang="en-US" dirty="0" smtClean="0"/>
              <a:t>中定义了</a:t>
            </a:r>
            <a:r>
              <a:rPr lang="zh-CN" altLang="en-US" dirty="0" smtClean="0">
                <a:solidFill>
                  <a:srgbClr val="FF0000"/>
                </a:solidFill>
              </a:rPr>
              <a:t>六种扩展首部：</a:t>
            </a:r>
          </a:p>
          <a:p>
            <a:r>
              <a:rPr lang="zh-CN" altLang="en-US" dirty="0" smtClean="0"/>
              <a:t> </a:t>
            </a:r>
            <a:r>
              <a:rPr lang="en-US" altLang="zh-CN" dirty="0" smtClean="0"/>
              <a:t>(1) </a:t>
            </a:r>
            <a:r>
              <a:rPr lang="zh-CN" altLang="en-US" dirty="0" smtClean="0"/>
              <a:t>逐跳选项</a:t>
            </a:r>
          </a:p>
          <a:p>
            <a:r>
              <a:rPr lang="zh-CN" altLang="en-US" dirty="0" smtClean="0"/>
              <a:t> </a:t>
            </a:r>
            <a:r>
              <a:rPr lang="en-US" altLang="zh-CN" dirty="0" smtClean="0"/>
              <a:t>(2) </a:t>
            </a:r>
            <a:r>
              <a:rPr lang="zh-CN" altLang="en-US" dirty="0" smtClean="0"/>
              <a:t>路由选择</a:t>
            </a:r>
          </a:p>
          <a:p>
            <a:r>
              <a:rPr lang="zh-CN" altLang="en-US" dirty="0" smtClean="0"/>
              <a:t> </a:t>
            </a:r>
            <a:r>
              <a:rPr lang="en-US" altLang="zh-CN" dirty="0" smtClean="0"/>
              <a:t>(3) </a:t>
            </a:r>
            <a:r>
              <a:rPr lang="zh-CN" altLang="en-US" dirty="0" smtClean="0"/>
              <a:t>分片</a:t>
            </a:r>
          </a:p>
          <a:p>
            <a:r>
              <a:rPr lang="zh-CN" altLang="en-US" dirty="0" smtClean="0"/>
              <a:t> </a:t>
            </a:r>
            <a:r>
              <a:rPr lang="en-US" altLang="zh-CN" dirty="0" smtClean="0"/>
              <a:t>(4) </a:t>
            </a:r>
            <a:r>
              <a:rPr lang="zh-CN" altLang="en-US" dirty="0" smtClean="0"/>
              <a:t>鉴别</a:t>
            </a:r>
          </a:p>
          <a:p>
            <a:r>
              <a:rPr lang="zh-CN" altLang="en-US" dirty="0" smtClean="0"/>
              <a:t> </a:t>
            </a:r>
            <a:r>
              <a:rPr lang="en-US" altLang="zh-CN" dirty="0" smtClean="0"/>
              <a:t>(5) </a:t>
            </a:r>
            <a:r>
              <a:rPr lang="zh-CN" altLang="en-US" dirty="0" smtClean="0"/>
              <a:t>封装安全有效载荷</a:t>
            </a:r>
          </a:p>
          <a:p>
            <a:r>
              <a:rPr lang="zh-CN" altLang="en-US" dirty="0" smtClean="0"/>
              <a:t> </a:t>
            </a:r>
            <a:r>
              <a:rPr lang="en-US" altLang="zh-CN" dirty="0" smtClean="0"/>
              <a:t>(6) </a:t>
            </a:r>
            <a:r>
              <a:rPr lang="zh-CN" altLang="en-US" dirty="0" smtClean="0"/>
              <a:t>目的站选项 </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b="1" kern="1200" dirty="0" smtClean="0">
                <a:solidFill>
                  <a:srgbClr val="000099"/>
                </a:solidFill>
                <a:latin typeface="宋体" panose="02010600030101010101" pitchFamily="2" charset="-122"/>
                <a:ea typeface="黑体" panose="02010609060101010101" pitchFamily="2" charset="-122"/>
                <a:cs typeface="+mn-cs"/>
              </a:rPr>
              <a:t>每一个扩展首部都由若干个字段组成，它们的长度也各不</a:t>
            </a:r>
            <a:r>
              <a:rPr lang="zh-CN" altLang="en-US" sz="1200" b="1" kern="1200" dirty="0" smtClean="0">
                <a:solidFill>
                  <a:srgbClr val="000099"/>
                </a:solidFill>
                <a:latin typeface="宋体" panose="02010600030101010101" pitchFamily="2" charset="-122"/>
                <a:ea typeface="黑体" panose="02010609060101010101" pitchFamily="2" charset="-122"/>
                <a:cs typeface="+mn-cs"/>
              </a:rPr>
              <a:t>相</a:t>
            </a:r>
            <a:r>
              <a:rPr lang="zh-CN" altLang="zh-CN" sz="1200" b="1" kern="1200" dirty="0" smtClean="0">
                <a:solidFill>
                  <a:srgbClr val="000099"/>
                </a:solidFill>
                <a:latin typeface="宋体" panose="02010600030101010101" pitchFamily="2" charset="-122"/>
                <a:ea typeface="黑体" panose="02010609060101010101" pitchFamily="2" charset="-122"/>
                <a:cs typeface="+mn-cs"/>
              </a:rPr>
              <a:t>同。但所有扩展首部的第一个字段都是</a:t>
            </a:r>
            <a:r>
              <a:rPr lang="en-US" altLang="zh-CN" sz="1200" b="1" kern="1200" dirty="0" smtClean="0">
                <a:solidFill>
                  <a:srgbClr val="000099"/>
                </a:solidFill>
                <a:latin typeface="宋体" panose="02010600030101010101" pitchFamily="2" charset="-122"/>
                <a:ea typeface="黑体" panose="02010609060101010101" pitchFamily="2" charset="-122"/>
                <a:cs typeface="+mn-cs"/>
              </a:rPr>
              <a:t>8</a:t>
            </a:r>
            <a:r>
              <a:rPr lang="zh-CN" altLang="zh-CN" sz="1200" b="1" kern="1200" dirty="0" smtClean="0">
                <a:solidFill>
                  <a:srgbClr val="000099"/>
                </a:solidFill>
                <a:latin typeface="宋体" panose="02010600030101010101" pitchFamily="2" charset="-122"/>
                <a:ea typeface="黑体" panose="02010609060101010101" pitchFamily="2" charset="-122"/>
                <a:cs typeface="+mn-cs"/>
              </a:rPr>
              <a:t>位的“下一个首部”字段。此字段的值指出了在该扩展首部后面的字段是什么。</a:t>
            </a:r>
            <a:endParaRPr lang="zh-CN" altLang="en-US" sz="1200" b="1" kern="1200" dirty="0" smtClean="0">
              <a:solidFill>
                <a:srgbClr val="000099"/>
              </a:solidFill>
              <a:latin typeface="宋体" panose="02010600030101010101" pitchFamily="2" charset="-122"/>
              <a:ea typeface="黑体" panose="02010609060101010101" pitchFamily="2" charset="-122"/>
              <a:cs typeface="+mn-cs"/>
            </a:endParaRPr>
          </a:p>
          <a:p>
            <a:endParaRPr lang="zh-CN" altLang="zh-CN"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IPv6 </a:t>
            </a:r>
            <a:r>
              <a:rPr lang="zh-CN" altLang="en-US" dirty="0" smtClean="0"/>
              <a:t>将实现 </a:t>
            </a:r>
            <a:r>
              <a:rPr lang="en-US" altLang="zh-CN" dirty="0" smtClean="0"/>
              <a:t>IPv6 </a:t>
            </a:r>
            <a:r>
              <a:rPr lang="zh-CN" altLang="en-US" dirty="0" smtClean="0"/>
              <a:t>的主机和路由器均称为</a:t>
            </a:r>
            <a:r>
              <a:rPr lang="zh-CN" altLang="en-US" dirty="0" smtClean="0">
                <a:solidFill>
                  <a:srgbClr val="FF0000"/>
                </a:solidFill>
              </a:rPr>
              <a:t>结点。</a:t>
            </a:r>
            <a:endParaRPr lang="en-US" altLang="zh-CN" dirty="0" smtClean="0">
              <a:solidFill>
                <a:srgbClr val="FF0000"/>
              </a:solidFill>
            </a:endParaRPr>
          </a:p>
          <a:p>
            <a:r>
              <a:rPr lang="zh-CN" altLang="zh-CN" dirty="0" smtClean="0"/>
              <a:t>一个结点就可能有多个与链路相连的接口</a:t>
            </a:r>
            <a:r>
              <a:rPr lang="zh-CN" altLang="en-US" dirty="0" smtClean="0"/>
              <a:t>。</a:t>
            </a:r>
          </a:p>
          <a:p>
            <a:r>
              <a:rPr lang="en-US" altLang="zh-CN" dirty="0" smtClean="0"/>
              <a:t>IPv6 </a:t>
            </a:r>
            <a:r>
              <a:rPr lang="zh-CN" altLang="en-US" dirty="0" smtClean="0"/>
              <a:t>地址是分配给结点上面的接口的。</a:t>
            </a:r>
          </a:p>
          <a:p>
            <a:pPr lvl="1"/>
            <a:r>
              <a:rPr lang="zh-CN" altLang="en-US" dirty="0" smtClean="0">
                <a:solidFill>
                  <a:srgbClr val="0000FF"/>
                </a:solidFill>
                <a:latin typeface="黑体" panose="02010609060101010101" pitchFamily="2" charset="-122"/>
                <a:ea typeface="黑体" panose="02010609060101010101" pitchFamily="2" charset="-122"/>
              </a:rPr>
              <a:t>一个接口可以有多个单播地址。</a:t>
            </a:r>
          </a:p>
          <a:p>
            <a:pPr lvl="1"/>
            <a:r>
              <a:rPr lang="zh-CN" altLang="zh-CN" dirty="0" smtClean="0">
                <a:solidFill>
                  <a:srgbClr val="0000FF"/>
                </a:solidFill>
              </a:rPr>
              <a:t>其中的任何一个地址都可以当作到达该结点的目的地址。</a:t>
            </a:r>
            <a:r>
              <a:rPr lang="zh-CN" altLang="en-US" dirty="0" smtClean="0">
                <a:solidFill>
                  <a:srgbClr val="FF0000"/>
                </a:solidFill>
              </a:rPr>
              <a:t>即</a:t>
            </a:r>
            <a:r>
              <a:rPr lang="zh-CN" altLang="en-US" dirty="0" smtClean="0">
                <a:solidFill>
                  <a:srgbClr val="FF0000"/>
                </a:solidFill>
                <a:latin typeface="黑体" panose="02010609060101010101" pitchFamily="2" charset="-122"/>
                <a:ea typeface="黑体" panose="02010609060101010101" pitchFamily="2" charset="-122"/>
              </a:rPr>
              <a:t>一个结点接口的单播地址可用来唯一地标志该结点</a:t>
            </a:r>
            <a:r>
              <a:rPr lang="zh-CN" altLang="en-US" dirty="0" smtClean="0">
                <a:solidFill>
                  <a:srgbClr val="FF0000"/>
                </a:solidFill>
                <a:latin typeface="黑体" panose="02010609060101010101" pitchFamily="2" charset="-122"/>
              </a:rPr>
              <a:t>。</a:t>
            </a:r>
            <a:endParaRPr lang="en-US" altLang="zh-CN" dirty="0" smtClean="0">
              <a:solidFill>
                <a:srgbClr val="FF0000"/>
              </a:solidFill>
              <a:latin typeface="黑体" panose="0201060906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278</a:t>
            </a:fld>
            <a:endParaRPr lang="en-US" altLang="zh-C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pPr/>
              <a:t>279</a:t>
            </a:fld>
            <a:endParaRPr lang="en-US" altLang="zh-CN"/>
          </a:p>
        </p:txBody>
      </p:sp>
      <p:sp>
        <p:nvSpPr>
          <p:cNvPr id="914434" name="Rectangle 2"/>
          <p:cNvSpPr>
            <a:spLocks noGrp="1" noRot="1" noChangeAspect="1" noChangeArrowheads="1" noTextEdit="1"/>
          </p:cNvSpPr>
          <p:nvPr>
            <p:ph type="sldImg"/>
          </p:nvPr>
        </p:nvSpPr>
        <p:spPr>
          <a:xfrm>
            <a:off x="987425" y="696913"/>
            <a:ext cx="5035550" cy="3486150"/>
          </a:xfrm>
        </p:spPr>
      </p:sp>
      <p:sp>
        <p:nvSpPr>
          <p:cNvPr id="914435" name="Rectangle 3"/>
          <p:cNvSpPr>
            <a:spLocks noGrp="1" noChangeArrowheads="1"/>
          </p:cNvSpPr>
          <p:nvPr>
            <p:ph type="body" idx="1"/>
          </p:nvPr>
        </p:nvSpPr>
        <p:spPr/>
        <p:txBody>
          <a:bodyPr/>
          <a:lstStyle/>
          <a:p>
            <a:r>
              <a:rPr lang="zh-CN" altLang="zh-CN" sz="1200" dirty="0" smtClean="0"/>
              <a:t>在</a:t>
            </a:r>
            <a:r>
              <a:rPr lang="en-US" altLang="zh-CN" sz="1200" dirty="0" smtClean="0"/>
              <a:t>IPv6</a:t>
            </a:r>
            <a:r>
              <a:rPr lang="zh-CN" altLang="zh-CN" sz="1200" dirty="0" smtClean="0"/>
              <a:t>中，每个地址占</a:t>
            </a:r>
            <a:r>
              <a:rPr lang="en-US" altLang="zh-CN" sz="1200" dirty="0" smtClean="0"/>
              <a:t> 128 </a:t>
            </a:r>
            <a:r>
              <a:rPr lang="zh-CN" altLang="zh-CN" sz="1200" dirty="0" smtClean="0"/>
              <a:t>位，地址空间大于</a:t>
            </a:r>
            <a:r>
              <a:rPr lang="en-US" altLang="zh-CN" sz="1200" dirty="0" smtClean="0"/>
              <a:t> 3.4</a:t>
            </a:r>
            <a:r>
              <a:rPr lang="en-US" altLang="zh-CN" sz="1200" dirty="0" smtClean="0">
                <a:sym typeface="Symbol" panose="05050102010706020507"/>
              </a:rPr>
              <a:t></a:t>
            </a:r>
            <a:r>
              <a:rPr lang="en-US" altLang="zh-CN" sz="1200" dirty="0" smtClean="0"/>
              <a:t>10</a:t>
            </a:r>
            <a:r>
              <a:rPr lang="en-US" altLang="zh-CN" sz="1200" baseline="30000" dirty="0" smtClean="0"/>
              <a:t>38</a:t>
            </a:r>
            <a:r>
              <a:rPr lang="en-US" altLang="zh-CN" sz="1200" dirty="0" smtClean="0"/>
              <a:t> </a:t>
            </a:r>
            <a:r>
              <a:rPr lang="zh-CN" altLang="en-US" sz="1200" dirty="0" smtClean="0"/>
              <a:t>。</a:t>
            </a:r>
            <a:endParaRPr lang="en-US" altLang="zh-CN" sz="1200" dirty="0" smtClean="0"/>
          </a:p>
          <a:p>
            <a:r>
              <a:rPr lang="zh-CN" altLang="zh-CN" sz="1200" dirty="0" smtClean="0"/>
              <a:t>为了使地址再稍简洁些，</a:t>
            </a:r>
            <a:r>
              <a:rPr lang="en-US" altLang="zh-CN" sz="1200" dirty="0" smtClean="0"/>
              <a:t>IPv6 </a:t>
            </a:r>
            <a:r>
              <a:rPr lang="zh-CN" altLang="zh-CN" sz="1200" dirty="0" smtClean="0"/>
              <a:t>使用</a:t>
            </a:r>
            <a:r>
              <a:rPr lang="zh-CN" altLang="zh-CN" sz="1200" dirty="0" smtClean="0">
                <a:solidFill>
                  <a:srgbClr val="FF0000"/>
                </a:solidFill>
              </a:rPr>
              <a:t>冒号十六进制记法</a:t>
            </a:r>
            <a:r>
              <a:rPr lang="en-US" altLang="zh-CN" sz="1200" dirty="0" smtClean="0"/>
              <a:t>(colon hexadecimal notation, </a:t>
            </a:r>
            <a:r>
              <a:rPr lang="zh-CN" altLang="zh-CN" sz="1200" dirty="0" smtClean="0"/>
              <a:t>简写为</a:t>
            </a:r>
            <a:r>
              <a:rPr lang="en-US" altLang="zh-CN" sz="1200" dirty="0" smtClean="0"/>
              <a:t>colon hex)</a:t>
            </a:r>
            <a:r>
              <a:rPr lang="zh-CN" altLang="en-US" sz="1200" dirty="0" smtClean="0"/>
              <a:t>。</a:t>
            </a:r>
            <a:endParaRPr lang="en-US" altLang="zh-CN" sz="1200" dirty="0" smtClean="0"/>
          </a:p>
          <a:p>
            <a:endParaRPr lang="zh-CN" altLang="zh-CN"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pPr/>
              <a:t>280</a:t>
            </a:fld>
            <a:endParaRPr lang="en-US" altLang="zh-CN"/>
          </a:p>
        </p:txBody>
      </p:sp>
      <p:sp>
        <p:nvSpPr>
          <p:cNvPr id="914434" name="Rectangle 2"/>
          <p:cNvSpPr>
            <a:spLocks noGrp="1" noRot="1" noChangeAspect="1" noChangeArrowheads="1" noTextEdit="1"/>
          </p:cNvSpPr>
          <p:nvPr>
            <p:ph type="sldImg"/>
          </p:nvPr>
        </p:nvSpPr>
        <p:spPr>
          <a:xfrm>
            <a:off x="987425" y="696913"/>
            <a:ext cx="5035550" cy="3486150"/>
          </a:xfrm>
        </p:spPr>
      </p:sp>
      <p:sp>
        <p:nvSpPr>
          <p:cNvPr id="91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6141B4-7B19-4170-A9F7-EB7C9F1E3FF1}" type="slidenum">
              <a:rPr lang="en-US" altLang="zh-CN"/>
              <a:pPr/>
              <a:t>281</a:t>
            </a:fld>
            <a:endParaRPr lang="en-US" altLang="zh-CN"/>
          </a:p>
        </p:txBody>
      </p:sp>
      <p:sp>
        <p:nvSpPr>
          <p:cNvPr id="915458" name="Rectangle 2"/>
          <p:cNvSpPr>
            <a:spLocks noGrp="1" noRot="1" noChangeAspect="1" noChangeArrowheads="1" noTextEdit="1"/>
          </p:cNvSpPr>
          <p:nvPr>
            <p:ph type="sldImg"/>
          </p:nvPr>
        </p:nvSpPr>
        <p:spPr>
          <a:xfrm>
            <a:off x="987425" y="696913"/>
            <a:ext cx="5035550" cy="3486150"/>
          </a:xfrm>
        </p:spPr>
      </p:sp>
      <p:sp>
        <p:nvSpPr>
          <p:cNvPr id="915459" name="Rectangle 3"/>
          <p:cNvSpPr>
            <a:spLocks noGrp="1" noChangeArrowheads="1"/>
          </p:cNvSpPr>
          <p:nvPr>
            <p:ph type="body" idx="1"/>
          </p:nvPr>
        </p:nvSpPr>
        <p:spPr/>
        <p:txBody>
          <a:bodyPr/>
          <a:lstStyle/>
          <a:p>
            <a:r>
              <a:rPr lang="en-US" altLang="zh-CN" sz="1200" dirty="0" smtClean="0">
                <a:solidFill>
                  <a:srgbClr val="FF0000"/>
                </a:solidFill>
              </a:rPr>
              <a:t>CIDR </a:t>
            </a:r>
            <a:r>
              <a:rPr lang="zh-CN" altLang="en-US" sz="1200" dirty="0" smtClean="0">
                <a:solidFill>
                  <a:srgbClr val="FF0000"/>
                </a:solidFill>
              </a:rPr>
              <a:t>的斜线表示法仍然可用。</a:t>
            </a:r>
          </a:p>
          <a:p>
            <a:r>
              <a:rPr lang="zh-CN" altLang="en-US" sz="1200" dirty="0" smtClean="0"/>
              <a:t>例如：</a:t>
            </a:r>
            <a:r>
              <a:rPr lang="en-US" altLang="zh-CN" sz="1200" dirty="0" smtClean="0"/>
              <a:t>60 </a:t>
            </a:r>
            <a:r>
              <a:rPr lang="zh-CN" altLang="en-US" sz="1200" dirty="0" smtClean="0"/>
              <a:t>位的前缀 </a:t>
            </a:r>
            <a:r>
              <a:rPr lang="en-US" altLang="zh-CN" sz="1200" dirty="0" smtClean="0"/>
              <a:t>12AB00000000CD3 </a:t>
            </a:r>
            <a:r>
              <a:rPr lang="zh-CN" altLang="en-US" sz="1200" dirty="0" smtClean="0"/>
              <a:t>可记为：</a:t>
            </a:r>
          </a:p>
          <a:p>
            <a:pPr>
              <a:buFont typeface="Wingdings" panose="05000000000000000000" pitchFamily="2" charset="2"/>
              <a:buNone/>
            </a:pPr>
            <a:r>
              <a:rPr lang="zh-CN" altLang="en-US" sz="1200" dirty="0" smtClean="0"/>
              <a:t>    </a:t>
            </a:r>
            <a:r>
              <a:rPr lang="en-US" altLang="zh-CN" sz="1200" dirty="0" smtClean="0">
                <a:solidFill>
                  <a:srgbClr val="0000FF"/>
                </a:solidFill>
              </a:rPr>
              <a:t>12AB:0000:0000:CD30:0000:0000:0000:0000/60</a:t>
            </a:r>
          </a:p>
          <a:p>
            <a:pPr>
              <a:buFont typeface="Wingdings" panose="05000000000000000000" pitchFamily="2" charset="2"/>
              <a:buNone/>
            </a:pPr>
            <a:r>
              <a:rPr lang="zh-CN" altLang="en-US" sz="1200" dirty="0" smtClean="0"/>
              <a:t>或 </a:t>
            </a:r>
            <a:r>
              <a:rPr lang="en-US" altLang="zh-CN" sz="1200" dirty="0" smtClean="0">
                <a:solidFill>
                  <a:srgbClr val="0000FF"/>
                </a:solidFill>
              </a:rPr>
              <a:t>12AB::CD30:0:0:0:0/60 </a:t>
            </a:r>
            <a:r>
              <a:rPr lang="zh-CN" altLang="en-US" sz="1200" dirty="0" smtClean="0">
                <a:solidFill>
                  <a:srgbClr val="0000FF"/>
                </a:solidFill>
              </a:rPr>
              <a:t>（零压缩）</a:t>
            </a:r>
            <a:endParaRPr lang="en-US" altLang="zh-CN" sz="1200" dirty="0" smtClean="0">
              <a:solidFill>
                <a:srgbClr val="0000FF"/>
              </a:solidFill>
            </a:endParaRPr>
          </a:p>
          <a:p>
            <a:pPr>
              <a:buNone/>
            </a:pPr>
            <a:r>
              <a:rPr lang="zh-CN" altLang="en-US" sz="1200" dirty="0" smtClean="0"/>
              <a:t>或 </a:t>
            </a:r>
            <a:r>
              <a:rPr lang="en-US" altLang="zh-CN" sz="1200" dirty="0" smtClean="0">
                <a:solidFill>
                  <a:srgbClr val="0000FF"/>
                </a:solidFill>
              </a:rPr>
              <a:t>12AB:0:0:CD30::/60</a:t>
            </a:r>
            <a:r>
              <a:rPr lang="en-US" altLang="zh-CN" dirty="0" smtClean="0">
                <a:solidFill>
                  <a:srgbClr val="0000FF"/>
                </a:solidFill>
              </a:rPr>
              <a:t> </a:t>
            </a:r>
            <a:r>
              <a:rPr lang="zh-CN" altLang="en-US" sz="1200" dirty="0" smtClean="0">
                <a:solidFill>
                  <a:srgbClr val="0000FF"/>
                </a:solidFill>
              </a:rPr>
              <a:t>（零压缩）</a:t>
            </a:r>
            <a:endParaRPr lang="en-US" altLang="zh-CN" sz="1200" dirty="0" smtClean="0">
              <a:solidFill>
                <a:srgbClr val="0000FF"/>
              </a:solidFill>
            </a:endParaRPr>
          </a:p>
          <a:p>
            <a:endParaRPr lang="zh-CN" altLang="zh-CN"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solidFill>
                  <a:srgbClr val="FF0000"/>
                </a:solidFill>
              </a:rPr>
              <a:t>未指明地址 </a:t>
            </a:r>
            <a:endParaRPr lang="en-US" altLang="zh-CN" dirty="0" smtClean="0"/>
          </a:p>
          <a:p>
            <a:pPr lvl="1"/>
            <a:r>
              <a:rPr lang="zh-CN" altLang="en-US" dirty="0" smtClean="0"/>
              <a:t>这是 </a:t>
            </a:r>
            <a:r>
              <a:rPr lang="en-US" altLang="zh-CN" dirty="0" smtClean="0"/>
              <a:t>16 </a:t>
            </a:r>
            <a:r>
              <a:rPr lang="zh-CN" altLang="en-US" dirty="0" smtClean="0"/>
              <a:t>字节的全 </a:t>
            </a:r>
            <a:r>
              <a:rPr lang="en-US" altLang="zh-CN" dirty="0" smtClean="0"/>
              <a:t>0 </a:t>
            </a:r>
            <a:r>
              <a:rPr lang="zh-CN" altLang="en-US" dirty="0" smtClean="0"/>
              <a:t>地址，可缩写为两个冒号“</a:t>
            </a:r>
            <a:r>
              <a:rPr lang="en-US" altLang="zh-CN" dirty="0" smtClean="0"/>
              <a:t>::”</a:t>
            </a:r>
            <a:r>
              <a:rPr lang="zh-CN" altLang="en-US" dirty="0" smtClean="0"/>
              <a:t>。</a:t>
            </a:r>
            <a:endParaRPr lang="en-US" altLang="zh-CN" dirty="0" smtClean="0"/>
          </a:p>
          <a:p>
            <a:pPr lvl="1"/>
            <a:r>
              <a:rPr lang="zh-CN" altLang="en-US" dirty="0" smtClean="0"/>
              <a:t>这个地址只能为还没有配置到一个标准的 </a:t>
            </a:r>
            <a:r>
              <a:rPr lang="en-US" altLang="zh-CN" dirty="0" smtClean="0"/>
              <a:t>IP </a:t>
            </a:r>
            <a:r>
              <a:rPr lang="zh-CN" altLang="en-US" dirty="0" smtClean="0"/>
              <a:t>地址的主机当作源地址使用。</a:t>
            </a:r>
            <a:endParaRPr lang="en-US" altLang="zh-CN" dirty="0" smtClean="0"/>
          </a:p>
          <a:p>
            <a:pPr lvl="1"/>
            <a:r>
              <a:rPr lang="zh-CN" altLang="zh-CN" dirty="0" smtClean="0"/>
              <a:t>这类地址仅此一个。</a:t>
            </a:r>
            <a:endParaRPr lang="zh-CN" altLang="en-US" dirty="0" smtClean="0"/>
          </a:p>
          <a:p>
            <a:r>
              <a:rPr lang="zh-CN" altLang="en-US" dirty="0" smtClean="0">
                <a:solidFill>
                  <a:srgbClr val="FF0000"/>
                </a:solidFill>
              </a:rPr>
              <a:t>环回地址</a:t>
            </a:r>
            <a:endParaRPr lang="en-US" altLang="zh-CN" dirty="0" smtClean="0">
              <a:solidFill>
                <a:srgbClr val="FF0000"/>
              </a:solidFill>
            </a:endParaRPr>
          </a:p>
          <a:p>
            <a:pPr lvl="1"/>
            <a:r>
              <a:rPr lang="zh-CN" altLang="en-US" dirty="0" smtClean="0"/>
              <a:t>即 </a:t>
            </a:r>
            <a:r>
              <a:rPr lang="en-US" altLang="zh-CN" dirty="0" smtClean="0"/>
              <a:t>0:0:0:0:0:0:0:1</a:t>
            </a:r>
            <a:r>
              <a:rPr lang="zh-CN" altLang="en-US" dirty="0" smtClean="0"/>
              <a:t>（记为 </a:t>
            </a:r>
            <a:r>
              <a:rPr lang="en-US" altLang="zh-CN" dirty="0" smtClean="0"/>
              <a:t>::1</a:t>
            </a:r>
            <a:r>
              <a:rPr lang="zh-CN" altLang="en-US" dirty="0" smtClean="0"/>
              <a:t>）。</a:t>
            </a:r>
            <a:endParaRPr lang="en-US" altLang="zh-CN" dirty="0" smtClean="0"/>
          </a:p>
          <a:p>
            <a:pPr lvl="1"/>
            <a:r>
              <a:rPr lang="zh-CN" altLang="zh-CN" dirty="0" smtClean="0"/>
              <a:t>作用和</a:t>
            </a:r>
            <a:r>
              <a:rPr lang="en-US" altLang="zh-CN" dirty="0" smtClean="0"/>
              <a:t>IPv4</a:t>
            </a:r>
            <a:r>
              <a:rPr lang="zh-CN" altLang="zh-CN" dirty="0" smtClean="0"/>
              <a:t>的环回地址一样。</a:t>
            </a:r>
            <a:endParaRPr lang="en-US" altLang="zh-CN" dirty="0" smtClean="0"/>
          </a:p>
          <a:p>
            <a:pPr lvl="1"/>
            <a:r>
              <a:rPr lang="zh-CN" altLang="zh-CN" dirty="0" smtClean="0"/>
              <a:t>这类地址也是仅此一个。</a:t>
            </a:r>
            <a:endParaRPr lang="zh-CN" altLang="en-US" dirty="0" smtClean="0"/>
          </a:p>
          <a:p>
            <a:r>
              <a:rPr lang="zh-CN" altLang="zh-CN" dirty="0" smtClean="0">
                <a:solidFill>
                  <a:srgbClr val="FF0000"/>
                </a:solidFill>
              </a:rPr>
              <a:t>多播地址</a:t>
            </a:r>
            <a:endParaRPr lang="en-US" altLang="zh-CN" dirty="0" smtClean="0">
              <a:solidFill>
                <a:srgbClr val="FF0000"/>
              </a:solidFill>
            </a:endParaRPr>
          </a:p>
          <a:p>
            <a:pPr lvl="1"/>
            <a:r>
              <a:rPr lang="zh-CN" altLang="zh-CN" dirty="0" smtClean="0"/>
              <a:t>功能和</a:t>
            </a:r>
            <a:r>
              <a:rPr lang="en-US" altLang="zh-CN" dirty="0" smtClean="0"/>
              <a:t> IPv4 </a:t>
            </a:r>
            <a:r>
              <a:rPr lang="zh-CN" altLang="zh-CN" dirty="0" smtClean="0"/>
              <a:t>的一样。</a:t>
            </a:r>
            <a:endParaRPr lang="en-US" altLang="zh-CN" dirty="0" smtClean="0"/>
          </a:p>
          <a:p>
            <a:pPr lvl="1"/>
            <a:r>
              <a:rPr lang="zh-CN" altLang="zh-CN" dirty="0" smtClean="0"/>
              <a:t>这类地址占</a:t>
            </a:r>
            <a:r>
              <a:rPr lang="en-US" altLang="zh-CN" dirty="0" smtClean="0"/>
              <a:t> IPv6 </a:t>
            </a:r>
            <a:r>
              <a:rPr lang="zh-CN" altLang="zh-CN" dirty="0" smtClean="0"/>
              <a:t>地址总数的</a:t>
            </a:r>
            <a:r>
              <a:rPr lang="en-US" altLang="zh-CN" dirty="0" smtClean="0"/>
              <a:t> 1/256</a:t>
            </a:r>
            <a:r>
              <a:rPr lang="zh-CN" altLang="zh-CN" dirty="0" smtClean="0"/>
              <a:t>。</a:t>
            </a:r>
            <a:endParaRPr lang="en-US" altLang="zh-CN" dirty="0" smtClean="0"/>
          </a:p>
          <a:p>
            <a:r>
              <a:rPr lang="zh-CN" altLang="zh-CN" dirty="0" smtClean="0">
                <a:solidFill>
                  <a:srgbClr val="FF0000"/>
                </a:solidFill>
              </a:rPr>
              <a:t>本地链路单播地址</a:t>
            </a:r>
            <a:r>
              <a:rPr lang="en-US" altLang="zh-CN" sz="2800" dirty="0" smtClean="0">
                <a:solidFill>
                  <a:srgbClr val="FF0000"/>
                </a:solidFill>
              </a:rPr>
              <a:t> </a:t>
            </a:r>
            <a:r>
              <a:rPr lang="en-US" altLang="zh-CN" sz="2800" dirty="0" smtClean="0"/>
              <a:t>(Link-Local </a:t>
            </a:r>
            <a:r>
              <a:rPr lang="en-US" altLang="zh-CN" sz="2800" dirty="0" err="1" smtClean="0"/>
              <a:t>Unicast</a:t>
            </a:r>
            <a:r>
              <a:rPr lang="en-US" altLang="zh-CN" sz="2800" dirty="0" smtClean="0"/>
              <a:t> Address) </a:t>
            </a:r>
          </a:p>
          <a:p>
            <a:pPr lvl="1"/>
            <a:r>
              <a:rPr lang="zh-CN" altLang="zh-CN" dirty="0" smtClean="0"/>
              <a:t>有些单位的网络使用</a:t>
            </a:r>
            <a:r>
              <a:rPr lang="en-US" altLang="zh-CN" dirty="0" smtClean="0"/>
              <a:t> TCP/IP </a:t>
            </a:r>
            <a:r>
              <a:rPr lang="zh-CN" altLang="zh-CN" dirty="0" smtClean="0"/>
              <a:t>协议，但</a:t>
            </a:r>
            <a:r>
              <a:rPr lang="zh-CN" altLang="zh-CN" dirty="0" smtClean="0">
                <a:solidFill>
                  <a:srgbClr val="0000FF"/>
                </a:solidFill>
              </a:rPr>
              <a:t>并没有连接到互联网上。</a:t>
            </a:r>
            <a:r>
              <a:rPr lang="zh-CN" altLang="zh-CN" dirty="0" smtClean="0"/>
              <a:t>连接在这样的网络上的主机都可以使用这种本地地址进行通信，但不能和互联网上的其他主机通信。</a:t>
            </a:r>
            <a:endParaRPr lang="en-US" altLang="zh-CN" dirty="0" smtClean="0"/>
          </a:p>
          <a:p>
            <a:pPr lvl="1"/>
            <a:r>
              <a:rPr lang="zh-CN" altLang="zh-CN" dirty="0" smtClean="0"/>
              <a:t>这类地址占</a:t>
            </a:r>
            <a:r>
              <a:rPr lang="en-US" altLang="zh-CN" dirty="0" smtClean="0"/>
              <a:t> IPv6 </a:t>
            </a:r>
            <a:r>
              <a:rPr lang="zh-CN" altLang="zh-CN" dirty="0" smtClean="0"/>
              <a:t>地址总数的</a:t>
            </a:r>
            <a:r>
              <a:rPr lang="en-US" altLang="zh-CN" dirty="0" smtClean="0"/>
              <a:t> 1/1024</a:t>
            </a:r>
            <a:r>
              <a:rPr lang="zh-CN" altLang="zh-CN" dirty="0" smtClean="0"/>
              <a:t>。</a:t>
            </a:r>
            <a:endParaRPr lang="en-US" altLang="zh-CN" dirty="0" smtClean="0"/>
          </a:p>
          <a:p>
            <a:pPr lvl="1"/>
            <a:r>
              <a:rPr lang="en-US" altLang="zh-CN" dirty="0" smtClean="0"/>
              <a:t>IPv6 </a:t>
            </a:r>
            <a:r>
              <a:rPr lang="zh-CN" altLang="zh-CN" dirty="0" smtClean="0"/>
              <a:t>的这一类单播地址是使用得最多的一类。</a:t>
            </a:r>
            <a:endParaRPr lang="en-US" altLang="zh-CN" dirty="0" smtClean="0"/>
          </a:p>
          <a:p>
            <a:pPr lvl="1"/>
            <a:r>
              <a:rPr lang="zh-CN" altLang="zh-CN" dirty="0" smtClean="0"/>
              <a:t>曾提出过多种方案来进一步划分这</a:t>
            </a:r>
            <a:r>
              <a:rPr lang="en-US" altLang="zh-CN" dirty="0" smtClean="0"/>
              <a:t>128</a:t>
            </a:r>
            <a:r>
              <a:rPr lang="zh-CN" altLang="zh-CN" dirty="0" smtClean="0"/>
              <a:t>位的单播地址</a:t>
            </a:r>
            <a:r>
              <a:rPr lang="zh-CN" altLang="en-US" dirty="0" smtClean="0"/>
              <a:t>。</a:t>
            </a:r>
            <a:endParaRPr lang="en-US" altLang="zh-CN" dirty="0" smtClean="0"/>
          </a:p>
          <a:p>
            <a:pPr lvl="1"/>
            <a:r>
              <a:rPr lang="zh-CN" altLang="zh-CN" dirty="0" smtClean="0"/>
              <a:t>根据</a:t>
            </a:r>
            <a:r>
              <a:rPr lang="en-US" altLang="zh-CN" dirty="0" smtClean="0"/>
              <a:t>2006</a:t>
            </a:r>
            <a:r>
              <a:rPr lang="zh-CN" altLang="zh-CN" dirty="0" smtClean="0"/>
              <a:t>年发布的草案标准</a:t>
            </a:r>
            <a:r>
              <a:rPr lang="en-US" altLang="zh-CN" dirty="0" smtClean="0"/>
              <a:t>RFC 4291</a:t>
            </a:r>
            <a:r>
              <a:rPr lang="zh-CN" altLang="zh-CN" dirty="0" smtClean="0"/>
              <a:t>的建议， </a:t>
            </a:r>
            <a:r>
              <a:rPr lang="en-US" altLang="zh-CN" dirty="0" smtClean="0"/>
              <a:t> IPv6 </a:t>
            </a:r>
            <a:r>
              <a:rPr lang="zh-CN" altLang="zh-CN" dirty="0" smtClean="0"/>
              <a:t>单播地址的划分方法非常灵活</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282</a:t>
            </a:fld>
            <a:endParaRPr lang="en-US" altLang="zh-C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pPr/>
              <a:t>284</a:t>
            </a:fld>
            <a:endParaRPr lang="en-US" altLang="zh-CN"/>
          </a:p>
        </p:txBody>
      </p:sp>
      <p:sp>
        <p:nvSpPr>
          <p:cNvPr id="924674" name="Rectangle 2"/>
          <p:cNvSpPr>
            <a:spLocks noGrp="1" noRot="1" noChangeAspect="1" noChangeArrowheads="1" noTextEdit="1"/>
          </p:cNvSpPr>
          <p:nvPr>
            <p:ph type="sldImg"/>
          </p:nvPr>
        </p:nvSpPr>
        <p:spPr>
          <a:xfrm>
            <a:off x="987425" y="696913"/>
            <a:ext cx="5035550" cy="3486150"/>
          </a:xfrm>
        </p:spPr>
      </p:sp>
      <p:sp>
        <p:nvSpPr>
          <p:cNvPr id="92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25</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pPr/>
              <a:t>285</a:t>
            </a:fld>
            <a:endParaRPr lang="en-US" altLang="zh-CN"/>
          </a:p>
        </p:txBody>
      </p:sp>
      <p:sp>
        <p:nvSpPr>
          <p:cNvPr id="924674" name="Rectangle 2"/>
          <p:cNvSpPr>
            <a:spLocks noGrp="1" noRot="1" noChangeAspect="1" noChangeArrowheads="1" noTextEdit="1"/>
          </p:cNvSpPr>
          <p:nvPr>
            <p:ph type="sldImg"/>
          </p:nvPr>
        </p:nvSpPr>
        <p:spPr>
          <a:xfrm>
            <a:off x="987425" y="696913"/>
            <a:ext cx="5035550" cy="3486150"/>
          </a:xfrm>
        </p:spPr>
      </p:sp>
      <p:sp>
        <p:nvSpPr>
          <p:cNvPr id="924675"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双协议栈</a:t>
            </a:r>
            <a:r>
              <a:rPr lang="en-US" altLang="zh-CN" sz="1200" dirty="0" smtClean="0"/>
              <a:t>(dual stack)</a:t>
            </a:r>
            <a:r>
              <a:rPr lang="zh-CN" altLang="en-US" sz="1200" dirty="0" smtClean="0"/>
              <a:t>是指在完全过渡到 </a:t>
            </a:r>
            <a:r>
              <a:rPr lang="en-US" altLang="zh-CN" sz="1200" dirty="0" smtClean="0"/>
              <a:t>IPv6 </a:t>
            </a:r>
            <a:r>
              <a:rPr lang="zh-CN" altLang="en-US" sz="1200" dirty="0" smtClean="0"/>
              <a:t>之前，使一部分主机（或路由器）</a:t>
            </a:r>
            <a:r>
              <a:rPr lang="zh-CN" altLang="en-US" sz="1200" dirty="0" smtClean="0">
                <a:solidFill>
                  <a:srgbClr val="FF0000"/>
                </a:solidFill>
              </a:rPr>
              <a:t>装有两个协议栈，一个 </a:t>
            </a:r>
            <a:r>
              <a:rPr lang="en-US" altLang="zh-CN" sz="1200" dirty="0" smtClean="0">
                <a:solidFill>
                  <a:srgbClr val="FF0000"/>
                </a:solidFill>
              </a:rPr>
              <a:t>IPv4 </a:t>
            </a:r>
            <a:r>
              <a:rPr lang="zh-CN" altLang="en-US" sz="1200" dirty="0" smtClean="0">
                <a:solidFill>
                  <a:srgbClr val="FF0000"/>
                </a:solidFill>
              </a:rPr>
              <a:t>和一个 </a:t>
            </a:r>
            <a:r>
              <a:rPr lang="en-US" altLang="zh-CN" sz="1200" dirty="0" smtClean="0">
                <a:solidFill>
                  <a:srgbClr val="FF0000"/>
                </a:solidFill>
              </a:rPr>
              <a:t>IPv6</a:t>
            </a:r>
            <a:r>
              <a:rPr lang="zh-CN" altLang="en-US" sz="1200" dirty="0" smtClean="0">
                <a:solidFill>
                  <a:srgbClr val="FF0000"/>
                </a:solidFill>
              </a:rPr>
              <a:t>。</a:t>
            </a:r>
            <a:r>
              <a:rPr lang="zh-CN" altLang="en-US" sz="1200" dirty="0" smtClean="0"/>
              <a:t> </a:t>
            </a: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dirty="0" smtClean="0"/>
              <a:t>双协议栈主机在和</a:t>
            </a:r>
            <a:r>
              <a:rPr lang="en-US" altLang="zh-CN" sz="1200" dirty="0" smtClean="0"/>
              <a:t> IPv6 </a:t>
            </a:r>
            <a:r>
              <a:rPr lang="zh-CN" altLang="zh-CN" sz="1200" dirty="0" smtClean="0"/>
              <a:t>主机通信时是采用</a:t>
            </a:r>
            <a:r>
              <a:rPr lang="en-US" altLang="zh-CN" sz="1200" dirty="0" smtClean="0"/>
              <a:t> IPv6 </a:t>
            </a:r>
            <a:r>
              <a:rPr lang="zh-CN" altLang="zh-CN" sz="1200" dirty="0" smtClean="0"/>
              <a:t>地址，而和</a:t>
            </a:r>
            <a:r>
              <a:rPr lang="en-US" altLang="zh-CN" sz="1200" dirty="0" smtClean="0"/>
              <a:t> IPv4 </a:t>
            </a:r>
            <a:r>
              <a:rPr lang="zh-CN" altLang="zh-CN" sz="1200" dirty="0" smtClean="0"/>
              <a:t>主机通信时就采用</a:t>
            </a:r>
            <a:r>
              <a:rPr lang="en-US" altLang="zh-CN" sz="1200" dirty="0" smtClean="0"/>
              <a:t> IPv4 </a:t>
            </a:r>
            <a:r>
              <a:rPr lang="zh-CN" altLang="zh-CN" sz="1200" dirty="0" smtClean="0"/>
              <a:t>地址。</a:t>
            </a: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p>
          <a:p>
            <a:endParaRPr lang="zh-CN" altLang="zh-CN"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1C144F-1E12-4628-AB95-356B76764EB0}" type="slidenum">
              <a:rPr lang="en-US" altLang="zh-CN"/>
              <a:pPr/>
              <a:t>286</a:t>
            </a:fld>
            <a:endParaRPr lang="en-US" altLang="zh-CN"/>
          </a:p>
        </p:txBody>
      </p:sp>
      <p:sp>
        <p:nvSpPr>
          <p:cNvPr id="926722" name="Rectangle 2"/>
          <p:cNvSpPr>
            <a:spLocks noGrp="1" noRot="1" noChangeAspect="1" noChangeArrowheads="1" noTextEdit="1"/>
          </p:cNvSpPr>
          <p:nvPr>
            <p:ph type="sldImg"/>
          </p:nvPr>
        </p:nvSpPr>
        <p:spPr>
          <a:xfrm>
            <a:off x="987425" y="696913"/>
            <a:ext cx="5035550" cy="3486150"/>
          </a:xfrm>
        </p:spPr>
      </p:sp>
      <p:sp>
        <p:nvSpPr>
          <p:cNvPr id="92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90CE2C-7464-41B1-A237-69E136653E65}" type="slidenum">
              <a:rPr lang="en-US" altLang="zh-CN"/>
              <a:pPr/>
              <a:t>288</a:t>
            </a:fld>
            <a:endParaRPr lang="en-US" altLang="zh-CN"/>
          </a:p>
        </p:txBody>
      </p:sp>
      <p:sp>
        <p:nvSpPr>
          <p:cNvPr id="927746" name="Rectangle 2"/>
          <p:cNvSpPr>
            <a:spLocks noGrp="1" noRot="1" noChangeAspect="1" noChangeArrowheads="1" noTextEdit="1"/>
          </p:cNvSpPr>
          <p:nvPr>
            <p:ph type="sldImg"/>
          </p:nvPr>
        </p:nvSpPr>
        <p:spPr>
          <a:xfrm>
            <a:off x="987425" y="696913"/>
            <a:ext cx="5035550" cy="3486150"/>
          </a:xfrm>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FED323-EAFA-45FD-AB92-5F71EE570643}" type="slidenum">
              <a:rPr lang="en-US" altLang="zh-CN"/>
              <a:pPr/>
              <a:t>289</a:t>
            </a:fld>
            <a:endParaRPr lang="en-US" altLang="zh-CN"/>
          </a:p>
        </p:txBody>
      </p:sp>
      <p:sp>
        <p:nvSpPr>
          <p:cNvPr id="928770" name="Rectangle 2"/>
          <p:cNvSpPr>
            <a:spLocks noGrp="1" noRot="1" noChangeAspect="1" noChangeArrowheads="1" noTextEdit="1"/>
          </p:cNvSpPr>
          <p:nvPr>
            <p:ph type="sldImg"/>
          </p:nvPr>
        </p:nvSpPr>
        <p:spPr>
          <a:xfrm>
            <a:off x="987425" y="696913"/>
            <a:ext cx="5035550" cy="3486150"/>
          </a:xfrm>
        </p:spPr>
      </p:sp>
      <p:sp>
        <p:nvSpPr>
          <p:cNvPr id="928771" name="Rectangle 3"/>
          <p:cNvSpPr>
            <a:spLocks noGrp="1" noChangeArrowheads="1"/>
          </p:cNvSpPr>
          <p:nvPr>
            <p:ph type="body" idx="1"/>
          </p:nvPr>
        </p:nvSpPr>
        <p:spPr/>
        <p:txBody>
          <a:bodyPr/>
          <a:lstStyle/>
          <a:p>
            <a:r>
              <a:rPr lang="en-US" altLang="zh-CN" dirty="0" smtClean="0"/>
              <a:t>IPv6 </a:t>
            </a:r>
            <a:r>
              <a:rPr lang="zh-CN" altLang="zh-CN" dirty="0" smtClean="0"/>
              <a:t>也不保证数据报的可靠交付，因为互联网中的路由器可能会丢弃数据报。</a:t>
            </a:r>
            <a:endParaRPr lang="en-US" altLang="zh-CN" dirty="0" smtClean="0"/>
          </a:p>
          <a:p>
            <a:r>
              <a:rPr lang="zh-CN" altLang="zh-CN" dirty="0" smtClean="0"/>
              <a:t>因此</a:t>
            </a:r>
            <a:r>
              <a:rPr lang="en-US" altLang="zh-CN" dirty="0" smtClean="0"/>
              <a:t> IPv6 </a:t>
            </a:r>
            <a:r>
              <a:rPr lang="zh-CN" altLang="zh-CN" dirty="0" smtClean="0"/>
              <a:t>也需要使用</a:t>
            </a:r>
            <a:r>
              <a:rPr lang="en-US" altLang="zh-CN" dirty="0" smtClean="0"/>
              <a:t> ICMP </a:t>
            </a:r>
            <a:r>
              <a:rPr lang="zh-CN" altLang="zh-CN" dirty="0" smtClean="0"/>
              <a:t>来反馈一些差错信息。新的版本称为</a:t>
            </a:r>
            <a:r>
              <a:rPr lang="en-US" altLang="zh-CN" dirty="0" smtClean="0"/>
              <a:t> ICMPv6</a:t>
            </a:r>
            <a:r>
              <a:rPr lang="zh-CN" altLang="en-US" dirty="0" smtClean="0"/>
              <a:t>。</a:t>
            </a:r>
            <a:endParaRPr lang="en-US" altLang="zh-CN" dirty="0" smtClean="0"/>
          </a:p>
          <a:p>
            <a:endParaRPr lang="zh-CN" altLang="zh-CN"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8E436-7411-43AC-AFCD-51F868C30DF1}" type="slidenum">
              <a:rPr lang="en-US" altLang="zh-CN"/>
              <a:pPr/>
              <a:t>291</a:t>
            </a:fld>
            <a:endParaRPr lang="en-US" altLang="zh-CN"/>
          </a:p>
        </p:txBody>
      </p:sp>
      <p:sp>
        <p:nvSpPr>
          <p:cNvPr id="936962" name="Rectangle 2"/>
          <p:cNvSpPr>
            <a:spLocks noGrp="1" noRot="1" noChangeAspect="1" noChangeArrowheads="1" noTextEdit="1"/>
          </p:cNvSpPr>
          <p:nvPr>
            <p:ph type="sldImg"/>
          </p:nvPr>
        </p:nvSpPr>
        <p:spPr>
          <a:xfrm>
            <a:off x="987425" y="696913"/>
            <a:ext cx="5035550" cy="3486150"/>
          </a:xfrm>
        </p:spPr>
      </p:sp>
      <p:sp>
        <p:nvSpPr>
          <p:cNvPr id="936963" name="Rectangle 3"/>
          <p:cNvSpPr>
            <a:spLocks noGrp="1" noChangeArrowheads="1"/>
          </p:cNvSpPr>
          <p:nvPr>
            <p:ph type="body" idx="1"/>
          </p:nvPr>
        </p:nvSpPr>
        <p:spPr/>
        <p:txBody>
          <a:bodyPr/>
          <a:lstStyle/>
          <a:p>
            <a:pPr>
              <a:lnSpc>
                <a:spcPct val="100000"/>
              </a:lnSpc>
            </a:pPr>
            <a:r>
              <a:rPr lang="zh-CN" altLang="zh-CN" dirty="0" smtClean="0"/>
              <a:t>在互联网上进行多播就叫</a:t>
            </a:r>
            <a:r>
              <a:rPr lang="zh-CN" altLang="en-US" dirty="0" smtClean="0"/>
              <a:t>作 </a:t>
            </a:r>
            <a:r>
              <a:rPr lang="en-US" altLang="zh-CN" dirty="0" smtClean="0">
                <a:solidFill>
                  <a:srgbClr val="FF0000"/>
                </a:solidFill>
              </a:rPr>
              <a:t>IP </a:t>
            </a:r>
            <a:r>
              <a:rPr lang="zh-CN" altLang="zh-CN" dirty="0" smtClean="0">
                <a:solidFill>
                  <a:srgbClr val="FF0000"/>
                </a:solidFill>
              </a:rPr>
              <a:t>多播</a:t>
            </a:r>
            <a:r>
              <a:rPr lang="zh-CN" altLang="en-US" dirty="0" smtClean="0">
                <a:solidFill>
                  <a:srgbClr val="FF0000"/>
                </a:solidFill>
              </a:rPr>
              <a:t>。</a:t>
            </a:r>
            <a:endParaRPr lang="en-US" altLang="zh-CN" dirty="0" smtClean="0">
              <a:solidFill>
                <a:srgbClr val="FF0000"/>
              </a:solidFill>
            </a:endParaRPr>
          </a:p>
          <a:p>
            <a:pPr>
              <a:lnSpc>
                <a:spcPct val="100000"/>
              </a:lnSpc>
            </a:pPr>
            <a:r>
              <a:rPr lang="zh-CN" altLang="zh-CN" dirty="0" smtClean="0"/>
              <a:t>互联网范围的多播要靠路由器来实现。</a:t>
            </a:r>
            <a:endParaRPr lang="en-US" altLang="zh-CN" dirty="0" smtClean="0"/>
          </a:p>
          <a:p>
            <a:pPr>
              <a:lnSpc>
                <a:spcPct val="100000"/>
              </a:lnSpc>
            </a:pPr>
            <a:r>
              <a:rPr lang="zh-CN" altLang="zh-CN" dirty="0" smtClean="0"/>
              <a:t>能够运行多播协议的路由器称为</a:t>
            </a:r>
            <a:r>
              <a:rPr lang="zh-CN" altLang="zh-CN" dirty="0" smtClean="0">
                <a:solidFill>
                  <a:srgbClr val="FF0000"/>
                </a:solidFill>
              </a:rPr>
              <a:t>多播路由器</a:t>
            </a:r>
            <a:r>
              <a:rPr lang="en-US" altLang="zh-CN" dirty="0" smtClean="0"/>
              <a:t>(multicast router)</a:t>
            </a:r>
            <a:r>
              <a:rPr lang="zh-CN" altLang="zh-CN" dirty="0" smtClean="0"/>
              <a:t>。当然</a:t>
            </a:r>
            <a:r>
              <a:rPr lang="zh-CN" altLang="en-US" dirty="0" smtClean="0"/>
              <a:t>它</a:t>
            </a:r>
            <a:r>
              <a:rPr lang="zh-CN" altLang="zh-CN" dirty="0" smtClean="0"/>
              <a:t>也可以转发普通的单播</a:t>
            </a:r>
            <a:r>
              <a:rPr lang="en-US" altLang="zh-CN" dirty="0" smtClean="0"/>
              <a:t>IP</a:t>
            </a:r>
            <a:r>
              <a:rPr lang="zh-CN" altLang="zh-CN" dirty="0" smtClean="0"/>
              <a:t>数据报。</a:t>
            </a:r>
            <a:endParaRPr lang="en-US" altLang="zh-CN" dirty="0" smtClean="0"/>
          </a:p>
          <a:p>
            <a:pPr>
              <a:lnSpc>
                <a:spcPct val="100000"/>
              </a:lnSpc>
            </a:pPr>
            <a:r>
              <a:rPr lang="zh-CN" altLang="zh-CN" dirty="0" smtClean="0"/>
              <a:t>从</a:t>
            </a:r>
            <a:r>
              <a:rPr lang="en-US" altLang="zh-CN" dirty="0" smtClean="0"/>
              <a:t>1992</a:t>
            </a:r>
            <a:r>
              <a:rPr lang="zh-CN" altLang="zh-CN" dirty="0" smtClean="0"/>
              <a:t>年起，在互联网上开始试验虚拟的</a:t>
            </a:r>
            <a:r>
              <a:rPr lang="zh-CN" altLang="zh-CN" dirty="0" smtClean="0">
                <a:solidFill>
                  <a:srgbClr val="FF0000"/>
                </a:solidFill>
              </a:rPr>
              <a:t>多播主干网</a:t>
            </a:r>
            <a:r>
              <a:rPr lang="en-US" altLang="zh-CN" dirty="0" smtClean="0">
                <a:solidFill>
                  <a:srgbClr val="FF0000"/>
                </a:solidFill>
              </a:rPr>
              <a:t>MBONE</a:t>
            </a:r>
            <a:r>
              <a:rPr lang="en-US" altLang="zh-CN" dirty="0" smtClean="0"/>
              <a:t> (Multicast Backbone On the </a:t>
            </a:r>
            <a:r>
              <a:rPr lang="en-US" altLang="zh-CN" dirty="0" err="1" smtClean="0"/>
              <a:t>InterNEt</a:t>
            </a:r>
            <a:r>
              <a:rPr lang="en-US" altLang="zh-CN" dirty="0" smtClean="0"/>
              <a:t>)</a:t>
            </a:r>
            <a:r>
              <a:rPr lang="zh-CN" altLang="zh-CN" dirty="0" smtClean="0"/>
              <a:t>。 现在多播主干网已经有了相当大的规模。</a:t>
            </a:r>
          </a:p>
          <a:p>
            <a:pPr>
              <a:lnSpc>
                <a:spcPct val="100000"/>
              </a:lnSpc>
            </a:pPr>
            <a:endParaRPr lang="zh-CN" altLang="en-US" dirty="0" smtClean="0"/>
          </a:p>
          <a:p>
            <a:r>
              <a:rPr lang="en-US" altLang="zh-CN" dirty="0" smtClean="0"/>
              <a:t>IP </a:t>
            </a:r>
            <a:r>
              <a:rPr lang="zh-CN" altLang="zh-CN" dirty="0" smtClean="0"/>
              <a:t>多播所传送的分组需要使用</a:t>
            </a:r>
            <a:r>
              <a:rPr lang="zh-CN" altLang="zh-CN" dirty="0" smtClean="0">
                <a:solidFill>
                  <a:srgbClr val="FF0000"/>
                </a:solidFill>
              </a:rPr>
              <a:t>多播</a:t>
            </a:r>
            <a:r>
              <a:rPr lang="en-US" altLang="zh-CN" dirty="0" smtClean="0">
                <a:solidFill>
                  <a:srgbClr val="FF0000"/>
                </a:solidFill>
              </a:rPr>
              <a:t> IP </a:t>
            </a:r>
            <a:r>
              <a:rPr lang="zh-CN" altLang="zh-CN" dirty="0" smtClean="0">
                <a:solidFill>
                  <a:srgbClr val="FF0000"/>
                </a:solidFill>
              </a:rPr>
              <a:t>地址。</a:t>
            </a:r>
            <a:endParaRPr lang="en-US" altLang="zh-CN" dirty="0" smtClean="0">
              <a:solidFill>
                <a:srgbClr val="FF0000"/>
              </a:solidFill>
            </a:endParaRPr>
          </a:p>
          <a:p>
            <a:r>
              <a:rPr lang="zh-CN" altLang="zh-CN" dirty="0" smtClean="0"/>
              <a:t>在多播数据报的目的地址写入的是</a:t>
            </a:r>
            <a:r>
              <a:rPr lang="zh-CN" altLang="zh-CN" dirty="0" smtClean="0">
                <a:solidFill>
                  <a:srgbClr val="FF0000"/>
                </a:solidFill>
              </a:rPr>
              <a:t>多播组</a:t>
            </a:r>
            <a:r>
              <a:rPr lang="zh-CN" altLang="zh-CN" dirty="0" smtClean="0"/>
              <a:t>的标识符</a:t>
            </a:r>
            <a:r>
              <a:rPr lang="zh-CN" altLang="en-US" dirty="0" smtClean="0"/>
              <a:t>。</a:t>
            </a:r>
            <a:endParaRPr lang="en-US" altLang="zh-CN" dirty="0" smtClean="0"/>
          </a:p>
          <a:p>
            <a:endParaRPr lang="en-US" altLang="zh-CN" dirty="0" smtClean="0"/>
          </a:p>
          <a:p>
            <a:r>
              <a:rPr lang="zh-CN" altLang="zh-CN" dirty="0" smtClean="0"/>
              <a:t>多播数据报和一般的</a:t>
            </a:r>
            <a:r>
              <a:rPr lang="en-US" altLang="zh-CN" dirty="0" smtClean="0"/>
              <a:t> IP </a:t>
            </a:r>
            <a:r>
              <a:rPr lang="zh-CN" altLang="zh-CN" dirty="0" smtClean="0"/>
              <a:t>数据报的区别就是它</a:t>
            </a:r>
            <a:r>
              <a:rPr lang="zh-CN" altLang="zh-CN" dirty="0" smtClean="0">
                <a:solidFill>
                  <a:srgbClr val="FF0000"/>
                </a:solidFill>
              </a:rPr>
              <a:t>使用</a:t>
            </a:r>
            <a:r>
              <a:rPr lang="en-US" altLang="zh-CN" dirty="0" smtClean="0">
                <a:solidFill>
                  <a:srgbClr val="FF0000"/>
                </a:solidFill>
              </a:rPr>
              <a:t> D </a:t>
            </a:r>
            <a:r>
              <a:rPr lang="zh-CN" altLang="zh-CN" dirty="0" smtClean="0">
                <a:solidFill>
                  <a:srgbClr val="FF0000"/>
                </a:solidFill>
              </a:rPr>
              <a:t>类</a:t>
            </a:r>
            <a:r>
              <a:rPr lang="en-US" altLang="zh-CN" dirty="0" smtClean="0">
                <a:solidFill>
                  <a:srgbClr val="FF0000"/>
                </a:solidFill>
              </a:rPr>
              <a:t> IP </a:t>
            </a:r>
            <a:r>
              <a:rPr lang="zh-CN" altLang="zh-CN" dirty="0" smtClean="0">
                <a:solidFill>
                  <a:srgbClr val="FF0000"/>
                </a:solidFill>
              </a:rPr>
              <a:t>地址</a:t>
            </a:r>
            <a:r>
              <a:rPr lang="zh-CN" altLang="zh-CN" dirty="0" smtClean="0"/>
              <a:t>作为目的地址，并且首部中的协议字段值是</a:t>
            </a:r>
            <a:r>
              <a:rPr lang="en-US" altLang="zh-CN" dirty="0" smtClean="0"/>
              <a:t>2</a:t>
            </a:r>
            <a:r>
              <a:rPr lang="zh-CN" altLang="zh-CN" dirty="0" smtClean="0"/>
              <a:t>，表明</a:t>
            </a:r>
            <a:r>
              <a:rPr lang="zh-CN" altLang="zh-CN" dirty="0" smtClean="0">
                <a:solidFill>
                  <a:srgbClr val="FF0000"/>
                </a:solidFill>
              </a:rPr>
              <a:t>使用网际组管理协议</a:t>
            </a:r>
            <a:r>
              <a:rPr lang="en-US" altLang="zh-CN" dirty="0" smtClean="0">
                <a:solidFill>
                  <a:srgbClr val="FF0000"/>
                </a:solidFill>
              </a:rPr>
              <a:t> </a:t>
            </a:r>
            <a:r>
              <a:rPr lang="en-US" altLang="zh-CN" dirty="0" smtClean="0"/>
              <a:t>IGMP</a:t>
            </a:r>
            <a:r>
              <a:rPr lang="zh-CN" altLang="zh-CN" dirty="0" smtClean="0"/>
              <a:t>。</a:t>
            </a:r>
            <a:endParaRPr lang="en-US" altLang="zh-CN" dirty="0" smtClean="0"/>
          </a:p>
          <a:p>
            <a:r>
              <a:rPr lang="zh-CN" altLang="zh-CN" dirty="0" smtClean="0"/>
              <a:t>多播数据报也是“</a:t>
            </a:r>
            <a:r>
              <a:rPr lang="zh-CN" altLang="zh-CN" dirty="0" smtClean="0">
                <a:solidFill>
                  <a:srgbClr val="FF0000"/>
                </a:solidFill>
              </a:rPr>
              <a:t>尽最大努力交付</a:t>
            </a:r>
            <a:r>
              <a:rPr lang="zh-CN" altLang="zh-CN" dirty="0" smtClean="0"/>
              <a:t>”，不保证一定能够交付多播组内的所有成员。</a:t>
            </a:r>
            <a:endParaRPr lang="en-US" altLang="zh-CN" dirty="0" smtClean="0"/>
          </a:p>
          <a:p>
            <a:r>
              <a:rPr lang="zh-CN" altLang="zh-CN" dirty="0" smtClean="0"/>
              <a:t>对多播数据报</a:t>
            </a:r>
            <a:r>
              <a:rPr lang="zh-CN" altLang="zh-CN" dirty="0" smtClean="0">
                <a:solidFill>
                  <a:srgbClr val="FF0000"/>
                </a:solidFill>
              </a:rPr>
              <a:t>不产生</a:t>
            </a:r>
            <a:r>
              <a:rPr lang="en-US" altLang="zh-CN" dirty="0" smtClean="0">
                <a:solidFill>
                  <a:srgbClr val="FF0000"/>
                </a:solidFill>
              </a:rPr>
              <a:t> ICMP </a:t>
            </a:r>
            <a:r>
              <a:rPr lang="zh-CN" altLang="zh-CN" dirty="0" smtClean="0">
                <a:solidFill>
                  <a:srgbClr val="FF0000"/>
                </a:solidFill>
              </a:rPr>
              <a:t>差错报文。</a:t>
            </a:r>
            <a:r>
              <a:rPr lang="zh-CN" altLang="zh-CN" dirty="0" smtClean="0"/>
              <a:t>因此，若在</a:t>
            </a:r>
            <a:r>
              <a:rPr lang="en-US" altLang="zh-CN" dirty="0" smtClean="0"/>
              <a:t> PING </a:t>
            </a:r>
            <a:r>
              <a:rPr lang="zh-CN" altLang="zh-CN" dirty="0" smtClean="0"/>
              <a:t>命令后面键入多播地址，将永远不会收到响应。</a:t>
            </a:r>
            <a:endParaRPr lang="zh-CN" altLang="en-US" dirty="0" smtClean="0"/>
          </a:p>
          <a:p>
            <a:endParaRPr lang="zh-CN" altLang="en-US" dirty="0" smtClean="0"/>
          </a:p>
          <a:p>
            <a:endParaRPr lang="zh-CN" altLang="zh-CN"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pPr/>
              <a:t>292</a:t>
            </a:fld>
            <a:endParaRPr lang="en-US" altLang="zh-CN"/>
          </a:p>
        </p:txBody>
      </p:sp>
      <p:sp>
        <p:nvSpPr>
          <p:cNvPr id="1002498" name="Rectangle 2"/>
          <p:cNvSpPr>
            <a:spLocks noGrp="1" noRot="1" noChangeAspect="1" noChangeArrowheads="1" noTextEdit="1"/>
          </p:cNvSpPr>
          <p:nvPr>
            <p:ph type="sldImg"/>
          </p:nvPr>
        </p:nvSpPr>
        <p:spPr>
          <a:xfrm>
            <a:off x="987425" y="696913"/>
            <a:ext cx="5035550" cy="3486150"/>
          </a:xfrm>
        </p:spPr>
      </p:sp>
      <p:sp>
        <p:nvSpPr>
          <p:cNvPr id="10024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pPr/>
              <a:t>293</a:t>
            </a:fld>
            <a:endParaRPr lang="en-US" altLang="zh-CN"/>
          </a:p>
        </p:txBody>
      </p:sp>
      <p:sp>
        <p:nvSpPr>
          <p:cNvPr id="1002498" name="Rectangle 2"/>
          <p:cNvSpPr>
            <a:spLocks noGrp="1" noRot="1" noChangeAspect="1" noChangeArrowheads="1" noTextEdit="1"/>
          </p:cNvSpPr>
          <p:nvPr>
            <p:ph type="sldImg"/>
          </p:nvPr>
        </p:nvSpPr>
        <p:spPr>
          <a:xfrm>
            <a:off x="987425" y="696913"/>
            <a:ext cx="5035550" cy="3486150"/>
          </a:xfrm>
        </p:spPr>
      </p:sp>
      <p:sp>
        <p:nvSpPr>
          <p:cNvPr id="1002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4A04BC49-D7E1-43BC-B3E8-4B6149C919E2}" type="slidenum">
              <a:rPr lang="en-US" altLang="zh-CN" smtClean="0"/>
              <a:pPr/>
              <a:t>294</a:t>
            </a:fld>
            <a:endParaRPr lang="en-US" altLang="zh-CN"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幻灯片图像占位符 1227777"/>
          <p:cNvSpPr>
            <a:spLocks noGrp="1" noRot="1" noChangeAspect="1" noChangeArrowheads="1" noTextEdit="1"/>
          </p:cNvSpPr>
          <p:nvPr>
            <p:ph type="sldImg" idx="4294967295"/>
          </p:nvPr>
        </p:nvSpPr>
        <p:spPr>
          <a:ln/>
        </p:spPr>
      </p:sp>
      <p:sp>
        <p:nvSpPr>
          <p:cNvPr id="447490" name="文本占位符 1227778"/>
          <p:cNvSpPr>
            <a:spLocks noGrp="1" noChangeArrowheads="1"/>
          </p:cNvSpPr>
          <p:nvPr>
            <p:ph type="body" idx="4294967295"/>
          </p:nvPr>
        </p:nvSpPr>
        <p:spPr/>
        <p:txBody>
          <a:bodyPr/>
          <a:lstStyle/>
          <a:p>
            <a:r>
              <a:rPr lang="zh-CN" altLang="en-US" smtClean="0"/>
              <a:t>在以太网帧中，必须包含与广播</a:t>
            </a:r>
            <a:r>
              <a:rPr lang="en-US" altLang="zh-CN" smtClean="0"/>
              <a:t>IP</a:t>
            </a:r>
            <a:r>
              <a:rPr lang="zh-CN" altLang="en-US" smtClean="0"/>
              <a:t>地址对应的广播</a:t>
            </a:r>
            <a:r>
              <a:rPr lang="en-US" altLang="zh-CN" smtClean="0"/>
              <a:t>MAC</a:t>
            </a:r>
            <a:r>
              <a:rPr lang="zh-CN" altLang="en-US" smtClean="0"/>
              <a:t>地址。在以太网中，广播</a:t>
            </a:r>
            <a:r>
              <a:rPr lang="en-US" altLang="zh-CN" smtClean="0"/>
              <a:t>MAC</a:t>
            </a:r>
            <a:r>
              <a:rPr lang="zh-CN" altLang="en-US" smtClean="0"/>
              <a:t>地址长</a:t>
            </a:r>
            <a:r>
              <a:rPr lang="en-US" altLang="zh-CN" smtClean="0"/>
              <a:t>48</a:t>
            </a:r>
            <a:r>
              <a:rPr lang="zh-CN" altLang="en-US" smtClean="0"/>
              <a:t>位，其十六进制表示为</a:t>
            </a:r>
            <a:r>
              <a:rPr lang="en-US" altLang="zh-CN" smtClean="0"/>
              <a:t>FF-FF-FF-FF-FF-FF</a:t>
            </a:r>
            <a:r>
              <a:rPr lang="zh-CN" altLang="en-US" smtClean="0"/>
              <a:t>。 </a:t>
            </a:r>
          </a:p>
        </p:txBody>
      </p:sp>
      <p:sp>
        <p:nvSpPr>
          <p:cNvPr id="447491" name="灯片编号占位符 1"/>
          <p:cNvSpPr>
            <a:spLocks noGrp="1" noChangeArrowheads="1"/>
          </p:cNvSpPr>
          <p:nvPr>
            <p:ph type="sldNum" sz="quarter" idx="5"/>
          </p:nvPr>
        </p:nvSpPr>
        <p:spPr bwMode="auto">
          <a:noFill/>
          <a:ln>
            <a:miter lim="800000"/>
            <a:headEnd/>
            <a:tailEnd/>
          </a:ln>
        </p:spPr>
        <p:txBody>
          <a:bodyPr/>
          <a:lstStyle/>
          <a:p>
            <a:fld id="{C7959E3A-531B-4F91-969B-7AC39BD6997F}" type="slidenum">
              <a:rPr lang="zh-CN" altLang="en-US"/>
              <a:pPr/>
              <a:t>296</a:t>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幻灯片图像占位符 1229825"/>
          <p:cNvSpPr>
            <a:spLocks noGrp="1" noRot="1" noChangeAspect="1" noChangeArrowheads="1" noTextEdit="1"/>
          </p:cNvSpPr>
          <p:nvPr>
            <p:ph type="sldImg" idx="4294967295"/>
          </p:nvPr>
        </p:nvSpPr>
        <p:spPr>
          <a:ln/>
        </p:spPr>
      </p:sp>
      <p:sp>
        <p:nvSpPr>
          <p:cNvPr id="449538" name="文本占位符 1229826"/>
          <p:cNvSpPr>
            <a:spLocks noGrp="1" noChangeArrowheads="1"/>
          </p:cNvSpPr>
          <p:nvPr>
            <p:ph type="body" idx="4294967295"/>
          </p:nvPr>
        </p:nvSpPr>
        <p:spPr/>
        <p:txBody>
          <a:bodyPr/>
          <a:lstStyle/>
          <a:p>
            <a:r>
              <a:rPr lang="zh-CN" altLang="en-US" smtClean="0"/>
              <a:t>远程游戏就是一个使用多播地址的例子，很多玩家通过远程连接玩同一个游戏；另一例子是通过视频会议进行远程教学，其中很多学生连接到同一个教室。还有一个例子是硬盘映像应用程序，这种程序用于同时恢复众多硬盘的内容。</a:t>
            </a:r>
          </a:p>
          <a:p>
            <a:endParaRPr lang="zh-CN" altLang="en-US" smtClean="0"/>
          </a:p>
          <a:p>
            <a:r>
              <a:rPr lang="zh-CN" altLang="en-US" smtClean="0"/>
              <a:t>同单播地址和广播地址一样，多播</a:t>
            </a:r>
            <a:r>
              <a:rPr lang="en-US" altLang="zh-CN" smtClean="0"/>
              <a:t>IP</a:t>
            </a:r>
            <a:r>
              <a:rPr lang="zh-CN" altLang="en-US" smtClean="0"/>
              <a:t>地址也需要相应的多播</a:t>
            </a:r>
            <a:r>
              <a:rPr lang="en-US" altLang="zh-CN" smtClean="0"/>
              <a:t>MAC</a:t>
            </a:r>
            <a:r>
              <a:rPr lang="zh-CN" altLang="en-US" smtClean="0"/>
              <a:t>地址在本地网络中实际传送帧。多播</a:t>
            </a:r>
            <a:r>
              <a:rPr lang="en-US" altLang="zh-CN" smtClean="0"/>
              <a:t>MAC</a:t>
            </a:r>
            <a:r>
              <a:rPr lang="zh-CN" altLang="en-US" smtClean="0"/>
              <a:t>地址以十六进制值</a:t>
            </a:r>
            <a:r>
              <a:rPr lang="en-US" altLang="zh-CN" smtClean="0"/>
              <a:t>01-00-5E</a:t>
            </a:r>
            <a:r>
              <a:rPr lang="zh-CN" altLang="en-US" smtClean="0"/>
              <a:t>打头，余 下的</a:t>
            </a:r>
            <a:r>
              <a:rPr lang="en-US" altLang="zh-CN" smtClean="0"/>
              <a:t>6</a:t>
            </a:r>
            <a:r>
              <a:rPr lang="zh-CN" altLang="en-US" smtClean="0"/>
              <a:t>个十六进制位是根据</a:t>
            </a:r>
            <a:r>
              <a:rPr lang="en-US" altLang="zh-CN" smtClean="0"/>
              <a:t>IP</a:t>
            </a:r>
            <a:r>
              <a:rPr lang="zh-CN" altLang="en-US" smtClean="0"/>
              <a:t>多播组地址的最后</a:t>
            </a:r>
            <a:r>
              <a:rPr lang="en-US" altLang="zh-CN" smtClean="0"/>
              <a:t>23</a:t>
            </a:r>
            <a:r>
              <a:rPr lang="zh-CN" altLang="en-US" smtClean="0"/>
              <a:t>位转换得到的。一个</a:t>
            </a:r>
            <a:r>
              <a:rPr lang="en-US" altLang="zh-CN" smtClean="0"/>
              <a:t>MAC</a:t>
            </a:r>
            <a:r>
              <a:rPr lang="zh-CN" altLang="en-US" smtClean="0"/>
              <a:t>多播地址是</a:t>
            </a:r>
            <a:r>
              <a:rPr lang="en-US" altLang="zh-CN" smtClean="0"/>
              <a:t>01-00-5E-0F-64-C5</a:t>
            </a:r>
            <a:r>
              <a:rPr lang="zh-CN" altLang="en-US" smtClean="0"/>
              <a:t>， </a:t>
            </a:r>
          </a:p>
        </p:txBody>
      </p:sp>
      <p:sp>
        <p:nvSpPr>
          <p:cNvPr id="449539" name="灯片编号占位符 1"/>
          <p:cNvSpPr>
            <a:spLocks noGrp="1" noChangeArrowheads="1"/>
          </p:cNvSpPr>
          <p:nvPr>
            <p:ph type="sldNum" sz="quarter" idx="5"/>
          </p:nvPr>
        </p:nvSpPr>
        <p:spPr bwMode="auto">
          <a:noFill/>
          <a:ln>
            <a:miter lim="800000"/>
            <a:headEnd/>
            <a:tailEnd/>
          </a:ln>
        </p:spPr>
        <p:txBody>
          <a:bodyPr/>
          <a:lstStyle/>
          <a:p>
            <a:fld id="{A9BBE097-A437-41D5-B791-4CC980099303}" type="slidenum">
              <a:rPr lang="zh-CN" altLang="en-US"/>
              <a:pPr/>
              <a:t>297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26</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298</a:t>
            </a:fld>
            <a:endParaRPr lang="en-US" altLang="zh-C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368CD55-1ED9-49BE-A75A-4E811B281F1A}" type="slidenum">
              <a:rPr lang="en-US" altLang="zh-CN"/>
              <a:pPr/>
              <a:t>299</a:t>
            </a:fld>
            <a:endParaRPr lang="en-US" altLang="zh-CN"/>
          </a:p>
        </p:txBody>
      </p:sp>
      <p:sp>
        <p:nvSpPr>
          <p:cNvPr id="1004546" name="Rectangle 2"/>
          <p:cNvSpPr>
            <a:spLocks noGrp="1" noRot="1" noChangeAspect="1" noChangeArrowheads="1" noTextEdit="1"/>
          </p:cNvSpPr>
          <p:nvPr>
            <p:ph type="sldImg"/>
          </p:nvPr>
        </p:nvSpPr>
        <p:spPr>
          <a:xfrm>
            <a:off x="987425" y="696913"/>
            <a:ext cx="5035550" cy="3486150"/>
          </a:xfrm>
        </p:spPr>
      </p:sp>
      <p:sp>
        <p:nvSpPr>
          <p:cNvPr id="100454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EC2336-129F-4C6C-8183-1C2E99E8495F}" type="slidenum">
              <a:rPr lang="en-US" altLang="zh-CN"/>
              <a:pPr/>
              <a:t>300</a:t>
            </a:fld>
            <a:endParaRPr lang="en-US" altLang="zh-CN"/>
          </a:p>
        </p:txBody>
      </p:sp>
      <p:sp>
        <p:nvSpPr>
          <p:cNvPr id="873474" name="Rectangle 2"/>
          <p:cNvSpPr>
            <a:spLocks noGrp="1" noRot="1" noChangeAspect="1" noChangeArrowheads="1" noTextEdit="1"/>
          </p:cNvSpPr>
          <p:nvPr>
            <p:ph type="sldImg"/>
          </p:nvPr>
        </p:nvSpPr>
        <p:spPr>
          <a:xfrm>
            <a:off x="987425" y="696913"/>
            <a:ext cx="5035550" cy="3486150"/>
          </a:xfrm>
        </p:spPr>
      </p:sp>
      <p:sp>
        <p:nvSpPr>
          <p:cNvPr id="873475" name="Rectangle 3"/>
          <p:cNvSpPr>
            <a:spLocks noGrp="1" noChangeArrowheads="1"/>
          </p:cNvSpPr>
          <p:nvPr>
            <p:ph type="body" idx="1"/>
          </p:nvPr>
        </p:nvSpPr>
        <p:spPr/>
        <p:txBody>
          <a:bodyPr/>
          <a:lstStyle/>
          <a:p>
            <a:r>
              <a:rPr lang="zh-CN" altLang="zh-CN" dirty="0" smtClean="0"/>
              <a:t>由于多播</a:t>
            </a:r>
            <a:r>
              <a:rPr lang="en-US" altLang="zh-CN" dirty="0" smtClean="0"/>
              <a:t>IP</a:t>
            </a:r>
            <a:r>
              <a:rPr lang="zh-CN" altLang="zh-CN" dirty="0" smtClean="0"/>
              <a:t>地址与以太网硬件地址的映射关系</a:t>
            </a:r>
            <a:r>
              <a:rPr lang="zh-CN" altLang="zh-CN" dirty="0" smtClean="0">
                <a:solidFill>
                  <a:srgbClr val="FF0000"/>
                </a:solidFill>
              </a:rPr>
              <a:t>不是唯一</a:t>
            </a:r>
            <a:r>
              <a:rPr lang="zh-CN" altLang="zh-CN" dirty="0" smtClean="0"/>
              <a:t>的，因此收到多播数据报的主机，</a:t>
            </a:r>
            <a:r>
              <a:rPr lang="zh-CN" altLang="zh-CN" dirty="0" smtClean="0">
                <a:solidFill>
                  <a:srgbClr val="FF0000"/>
                </a:solidFill>
              </a:rPr>
              <a:t>还要在</a:t>
            </a:r>
            <a:r>
              <a:rPr lang="en-US" altLang="zh-CN" dirty="0" smtClean="0">
                <a:solidFill>
                  <a:srgbClr val="FF0000"/>
                </a:solidFill>
              </a:rPr>
              <a:t> IP </a:t>
            </a:r>
            <a:r>
              <a:rPr lang="zh-CN" altLang="zh-CN" dirty="0" smtClean="0">
                <a:solidFill>
                  <a:srgbClr val="FF0000"/>
                </a:solidFill>
              </a:rPr>
              <a:t>层利用软件进行过滤，</a:t>
            </a:r>
            <a:r>
              <a:rPr lang="zh-CN" altLang="zh-CN" dirty="0" smtClean="0"/>
              <a:t>把不是本主机要接收的数据报丢弃</a:t>
            </a:r>
            <a:endParaRPr lang="zh-CN" altLang="zh-CN"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796EDEE-73E8-464A-B548-AFB7EA7C74C8}" type="slidenum">
              <a:rPr lang="en-US" altLang="zh-CN" smtClean="0"/>
              <a:pPr/>
              <a:t>301</a:t>
            </a:fld>
            <a:endParaRPr lang="en-US" altLang="zh-CN"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algn="just" eaLnBrk="1" hangingPunct="1">
              <a:lnSpc>
                <a:spcPct val="90000"/>
              </a:lnSpc>
              <a:buFont typeface="Wingdings" pitchFamily="2" charset="2"/>
              <a:buNone/>
            </a:pPr>
            <a:r>
              <a:rPr lang="en-US" altLang="zh-CN" sz="1800" dirty="0" smtClean="0"/>
              <a:t>IP</a:t>
            </a:r>
            <a:r>
              <a:rPr lang="zh-CN" altLang="en-US" sz="1800" dirty="0" smtClean="0"/>
              <a:t>多播需要两种协议</a:t>
            </a:r>
          </a:p>
          <a:p>
            <a:pPr algn="just" eaLnBrk="1" hangingPunct="1">
              <a:lnSpc>
                <a:spcPct val="90000"/>
              </a:lnSpc>
            </a:pPr>
            <a:r>
              <a:rPr lang="zh-CN" altLang="en-US" dirty="0" smtClean="0"/>
              <a:t>为了使路由器知道多播组成员的信息，需要利用</a:t>
            </a:r>
            <a:r>
              <a:rPr lang="zh-CN" altLang="en-US" dirty="0" smtClean="0">
                <a:solidFill>
                  <a:schemeClr val="hlink"/>
                </a:solidFill>
              </a:rPr>
              <a:t>网际组管理协议 </a:t>
            </a:r>
            <a:r>
              <a:rPr lang="en-US" altLang="zh-CN" dirty="0" smtClean="0">
                <a:solidFill>
                  <a:schemeClr val="hlink"/>
                </a:solidFill>
              </a:rPr>
              <a:t>IGMP</a:t>
            </a:r>
            <a:r>
              <a:rPr lang="en-US" altLang="zh-CN" dirty="0" smtClean="0"/>
              <a:t> (Internet Group Management Protocol)</a:t>
            </a:r>
            <a:r>
              <a:rPr lang="zh-CN" altLang="en-US" dirty="0" smtClean="0"/>
              <a:t>。</a:t>
            </a:r>
          </a:p>
          <a:p>
            <a:pPr algn="just" eaLnBrk="1" hangingPunct="1">
              <a:lnSpc>
                <a:spcPct val="90000"/>
              </a:lnSpc>
            </a:pPr>
            <a:r>
              <a:rPr lang="zh-CN" altLang="en-US" smtClean="0"/>
              <a:t>连接在局域网上的多播路由器还必须和因特网上的其他多播路由器协同工作，以便把多播数据报用最小代价传送给所有的组成员。这就需要使用</a:t>
            </a:r>
            <a:r>
              <a:rPr lang="zh-CN" altLang="en-US" smtClean="0">
                <a:solidFill>
                  <a:schemeClr val="hlink"/>
                </a:solidFill>
              </a:rPr>
              <a:t>多播路由选择协议</a:t>
            </a:r>
            <a:r>
              <a:rPr lang="zh-CN" altLang="en-US" smtClean="0"/>
              <a:t>。 </a:t>
            </a:r>
          </a:p>
          <a:p>
            <a:pPr eaLnBrk="1" hangingPunct="1"/>
            <a:endParaRPr lang="en-US" dirty="0" smtClean="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幻灯片图像占位符 1243137"/>
          <p:cNvSpPr>
            <a:spLocks noGrp="1" noRot="1" noChangeAspect="1" noChangeArrowheads="1" noTextEdit="1"/>
          </p:cNvSpPr>
          <p:nvPr>
            <p:ph type="sldImg" idx="4294967295"/>
          </p:nvPr>
        </p:nvSpPr>
        <p:spPr>
          <a:ln/>
        </p:spPr>
      </p:sp>
      <p:sp>
        <p:nvSpPr>
          <p:cNvPr id="462850" name="文本占位符 1243138"/>
          <p:cNvSpPr>
            <a:spLocks noGrp="1" noChangeArrowheads="1"/>
          </p:cNvSpPr>
          <p:nvPr>
            <p:ph type="body" idx="4294967295"/>
          </p:nvPr>
        </p:nvSpPr>
        <p:spPr/>
        <p:txBody>
          <a:bodyPr/>
          <a:lstStyle/>
          <a:p>
            <a:r>
              <a:rPr lang="zh-CN" altLang="en-US" dirty="0" smtClean="0"/>
              <a:t>连接</a:t>
            </a:r>
            <a:r>
              <a:rPr lang="zh-CN" altLang="en-US" dirty="0" smtClean="0"/>
              <a:t>在局域网上的多播路由器还必须和因特网上的其他多播路由器协同工作，以便把多播数据报用最小代价传送给所有的组成员。这就需要使用</a:t>
            </a:r>
            <a:r>
              <a:rPr lang="zh-CN" altLang="en-US" dirty="0" smtClean="0">
                <a:solidFill>
                  <a:schemeClr val="hlink"/>
                </a:solidFill>
              </a:rPr>
              <a:t>多播路由选择协议</a:t>
            </a:r>
            <a:r>
              <a:rPr lang="zh-CN" altLang="en-US" dirty="0" smtClean="0"/>
              <a:t>。</a:t>
            </a:r>
            <a:endParaRPr lang="en-US" altLang="zh-CN" dirty="0" smtClean="0"/>
          </a:p>
          <a:p>
            <a:endParaRPr lang="en-US" altLang="zh-CN" dirty="0" smtClean="0"/>
          </a:p>
          <a:p>
            <a:pPr algn="just"/>
            <a:r>
              <a:rPr lang="en-US" altLang="zh-CN" dirty="0" smtClean="0"/>
              <a:t>IGMP </a:t>
            </a:r>
            <a:r>
              <a:rPr lang="zh-CN" altLang="en-US" dirty="0" smtClean="0"/>
              <a:t>协议是让连接在</a:t>
            </a:r>
            <a:r>
              <a:rPr lang="zh-CN" altLang="en-US" dirty="0" smtClean="0">
                <a:solidFill>
                  <a:schemeClr val="hlink"/>
                </a:solidFill>
              </a:rPr>
              <a:t>本地局域网</a:t>
            </a:r>
            <a:r>
              <a:rPr lang="zh-CN" altLang="en-US" dirty="0" smtClean="0"/>
              <a:t>上的多播路由器知道本局域网上是否有主机（严格讲，是主机上的某个进程）参加或退出了某个多播组。</a:t>
            </a:r>
            <a:endParaRPr lang="en-US" altLang="zh-CN" dirty="0" smtClean="0"/>
          </a:p>
          <a:p>
            <a:pPr algn="just"/>
            <a:endParaRPr lang="en-US" altLang="zh-CN" dirty="0" smtClean="0"/>
          </a:p>
          <a:p>
            <a:pPr eaLnBrk="1" hangingPunct="1"/>
            <a:r>
              <a:rPr lang="en-US" altLang="zh-CN" dirty="0" smtClean="0">
                <a:ea typeface="宋体" charset="-122"/>
              </a:rPr>
              <a:t>IGMP </a:t>
            </a:r>
            <a:r>
              <a:rPr lang="zh-CN" altLang="en-US" dirty="0" smtClean="0">
                <a:solidFill>
                  <a:schemeClr val="hlink"/>
                </a:solidFill>
                <a:ea typeface="宋体" charset="-122"/>
              </a:rPr>
              <a:t>并非</a:t>
            </a:r>
            <a:r>
              <a:rPr lang="zh-CN" altLang="en-US" dirty="0" smtClean="0">
                <a:ea typeface="宋体" charset="-122"/>
              </a:rPr>
              <a:t>在因特网范围内对所有多播组成员进行管理的协议。</a:t>
            </a:r>
          </a:p>
          <a:p>
            <a:pPr eaLnBrk="1" hangingPunct="1"/>
            <a:r>
              <a:rPr lang="en-US" altLang="zh-CN" dirty="0" smtClean="0">
                <a:ea typeface="宋体" charset="-122"/>
              </a:rPr>
              <a:t>IGMP </a:t>
            </a:r>
            <a:r>
              <a:rPr lang="zh-CN" altLang="en-US" dirty="0" smtClean="0">
                <a:solidFill>
                  <a:schemeClr val="hlink"/>
                </a:solidFill>
                <a:ea typeface="宋体" charset="-122"/>
              </a:rPr>
              <a:t>不知道</a:t>
            </a:r>
            <a:r>
              <a:rPr lang="zh-CN" altLang="en-US" dirty="0" smtClean="0">
                <a:ea typeface="宋体" charset="-122"/>
              </a:rPr>
              <a:t> </a:t>
            </a:r>
            <a:r>
              <a:rPr lang="en-US" altLang="zh-CN" dirty="0" smtClean="0">
                <a:ea typeface="宋体" charset="-122"/>
              </a:rPr>
              <a:t>IP </a:t>
            </a:r>
            <a:r>
              <a:rPr lang="zh-CN" altLang="en-US" dirty="0" smtClean="0">
                <a:ea typeface="宋体" charset="-122"/>
              </a:rPr>
              <a:t>多播组包含的成员数，</a:t>
            </a:r>
            <a:r>
              <a:rPr lang="zh-CN" altLang="en-US" dirty="0" smtClean="0">
                <a:solidFill>
                  <a:schemeClr val="hlink"/>
                </a:solidFill>
                <a:ea typeface="宋体" charset="-122"/>
              </a:rPr>
              <a:t>也不知道</a:t>
            </a:r>
            <a:r>
              <a:rPr lang="zh-CN" altLang="en-US" dirty="0" smtClean="0">
                <a:ea typeface="宋体" charset="-122"/>
              </a:rPr>
              <a:t>这些成员都分布在哪些网络上。</a:t>
            </a:r>
          </a:p>
          <a:p>
            <a:pPr eaLnBrk="1" hangingPunct="1"/>
            <a:r>
              <a:rPr lang="en-US" altLang="zh-CN" dirty="0" smtClean="0">
                <a:ea typeface="宋体" charset="-122"/>
              </a:rPr>
              <a:t>IGMP </a:t>
            </a:r>
            <a:r>
              <a:rPr lang="zh-CN" altLang="en-US" dirty="0" smtClean="0">
                <a:ea typeface="宋体" charset="-122"/>
              </a:rPr>
              <a:t>协议是让连接在</a:t>
            </a:r>
            <a:r>
              <a:rPr lang="zh-CN" altLang="en-US" b="1" dirty="0" smtClean="0">
                <a:solidFill>
                  <a:schemeClr val="hlink"/>
                </a:solidFill>
                <a:ea typeface="宋体" charset="-122"/>
              </a:rPr>
              <a:t>本地局域网</a:t>
            </a:r>
            <a:r>
              <a:rPr lang="zh-CN" altLang="en-US" dirty="0" smtClean="0">
                <a:ea typeface="宋体" charset="-122"/>
              </a:rPr>
              <a:t>上的多播路由器知道本局域网上是否有主机（严格讲，是主机上的某个进程）参加或退出了某个多播组。 </a:t>
            </a:r>
          </a:p>
          <a:p>
            <a:endParaRPr lang="zh-CN" altLang="en-US" dirty="0" smtClean="0"/>
          </a:p>
        </p:txBody>
      </p:sp>
      <p:sp>
        <p:nvSpPr>
          <p:cNvPr id="462851" name="灯片编号占位符 1"/>
          <p:cNvSpPr>
            <a:spLocks noGrp="1" noChangeArrowheads="1"/>
          </p:cNvSpPr>
          <p:nvPr>
            <p:ph type="sldNum" sz="quarter" idx="5"/>
          </p:nvPr>
        </p:nvSpPr>
        <p:spPr bwMode="auto">
          <a:noFill/>
          <a:ln>
            <a:miter lim="800000"/>
            <a:headEnd/>
            <a:tailEnd/>
          </a:ln>
        </p:spPr>
        <p:txBody>
          <a:bodyPr/>
          <a:lstStyle/>
          <a:p>
            <a:fld id="{A6F616E8-1365-4211-9FE4-F16ADCD9C9C7}" type="slidenum">
              <a:rPr lang="zh-CN" altLang="en-US"/>
              <a:pPr/>
              <a:t>302</a:t>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幻灯片图像占位符 1245185"/>
          <p:cNvSpPr>
            <a:spLocks noGrp="1" noRot="1" noChangeAspect="1" noChangeArrowheads="1" noTextEdit="1"/>
          </p:cNvSpPr>
          <p:nvPr>
            <p:ph type="sldImg" idx="4294967295"/>
          </p:nvPr>
        </p:nvSpPr>
        <p:spPr>
          <a:ln/>
        </p:spPr>
      </p:sp>
      <p:sp>
        <p:nvSpPr>
          <p:cNvPr id="464898" name="文本占位符 1245186"/>
          <p:cNvSpPr>
            <a:spLocks noGrp="1" noChangeArrowheads="1"/>
          </p:cNvSpPr>
          <p:nvPr>
            <p:ph type="body" idx="4294967295"/>
          </p:nvPr>
        </p:nvSpPr>
        <p:spPr/>
        <p:txBody>
          <a:bodyPr/>
          <a:lstStyle/>
          <a:p>
            <a:r>
              <a:rPr lang="zh-CN" altLang="en-US" dirty="0" smtClean="0"/>
              <a:t>多</a:t>
            </a:r>
            <a:r>
              <a:rPr lang="zh-CN" altLang="en-US" dirty="0" smtClean="0"/>
              <a:t>播数据报可以由没有加入多播组的主机发出，也可以通过没有组成员接入的网络。 </a:t>
            </a:r>
          </a:p>
          <a:p>
            <a:r>
              <a:rPr lang="zh-CN" altLang="en-US" dirty="0" smtClean="0"/>
              <a:t>多播路由选择协议尚未标准化。</a:t>
            </a:r>
          </a:p>
          <a:p>
            <a:endParaRPr lang="zh-CN" altLang="en-US" dirty="0" smtClean="0"/>
          </a:p>
          <a:p>
            <a:r>
              <a:rPr lang="zh-CN" altLang="en-US" dirty="0" smtClean="0"/>
              <a:t>对不同的多播组对应于不同的多播转发树。同一个多播组，对不同的源点也会有不同的多播转发</a:t>
            </a:r>
            <a:r>
              <a:rPr lang="zh-CN" altLang="en-US" dirty="0" smtClean="0"/>
              <a:t>树</a:t>
            </a:r>
            <a:endParaRPr lang="en-US" altLang="zh-CN" dirty="0" smtClean="0"/>
          </a:p>
          <a:p>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多播转发必须</a:t>
            </a:r>
            <a:r>
              <a:rPr lang="zh-CN" altLang="en-US" dirty="0" smtClean="0">
                <a:solidFill>
                  <a:schemeClr val="hlink"/>
                </a:solidFill>
              </a:rPr>
              <a:t>动态地</a:t>
            </a:r>
            <a:r>
              <a:rPr lang="zh-CN" altLang="en-US" dirty="0" smtClean="0"/>
              <a:t>适应多播组成员的变化（这时网络拓扑并未发生变化）。请注意，单播路由选择通常是在网络拓扑发生变化时才需要更新路由。</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一个多播组中的成员是动态变化的，随时会有主机加入或离开这个多播组。</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p>
        </p:txBody>
      </p:sp>
      <p:sp>
        <p:nvSpPr>
          <p:cNvPr id="464899" name="灯片编号占位符 1"/>
          <p:cNvSpPr>
            <a:spLocks noGrp="1" noChangeArrowheads="1"/>
          </p:cNvSpPr>
          <p:nvPr>
            <p:ph type="sldNum" sz="quarter" idx="5"/>
          </p:nvPr>
        </p:nvSpPr>
        <p:spPr bwMode="auto">
          <a:noFill/>
          <a:ln>
            <a:miter lim="800000"/>
            <a:headEnd/>
            <a:tailEnd/>
          </a:ln>
        </p:spPr>
        <p:txBody>
          <a:bodyPr/>
          <a:lstStyle/>
          <a:p>
            <a:fld id="{F8E97A3E-7970-4241-B05D-074C7F8DC90F}" type="slidenum">
              <a:rPr lang="zh-CN" altLang="en-US"/>
              <a:pPr/>
              <a:t>303</a:t>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F897F7-1B85-4BED-80C6-5F8A9680D28F}" type="slidenum">
              <a:rPr lang="en-US" altLang="zh-CN"/>
              <a:pPr/>
              <a:t>304</a:t>
            </a:fld>
            <a:endParaRPr lang="en-US" altLang="zh-CN"/>
          </a:p>
        </p:txBody>
      </p:sp>
      <p:sp>
        <p:nvSpPr>
          <p:cNvPr id="1009666" name="Rectangle 2"/>
          <p:cNvSpPr>
            <a:spLocks noGrp="1" noRot="1" noChangeAspect="1" noChangeArrowheads="1" noTextEdit="1"/>
          </p:cNvSpPr>
          <p:nvPr>
            <p:ph type="sldImg"/>
          </p:nvPr>
        </p:nvSpPr>
        <p:spPr>
          <a:xfrm>
            <a:off x="987425" y="696913"/>
            <a:ext cx="5035550" cy="3486150"/>
          </a:xfrm>
        </p:spPr>
      </p:sp>
      <p:sp>
        <p:nvSpPr>
          <p:cNvPr id="1009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幻灯片图像占位符 1247233"/>
          <p:cNvSpPr>
            <a:spLocks noGrp="1" noRot="1" noChangeAspect="1" noChangeArrowheads="1" noTextEdit="1"/>
          </p:cNvSpPr>
          <p:nvPr>
            <p:ph type="sldImg" idx="4294967295"/>
          </p:nvPr>
        </p:nvSpPr>
        <p:spPr>
          <a:ln/>
        </p:spPr>
      </p:sp>
      <p:sp>
        <p:nvSpPr>
          <p:cNvPr id="466946" name="文本占位符 1247234"/>
          <p:cNvSpPr>
            <a:spLocks noGrp="1" noChangeArrowheads="1"/>
          </p:cNvSpPr>
          <p:nvPr>
            <p:ph type="body" idx="4294967295"/>
          </p:nvPr>
        </p:nvSpPr>
        <p:spPr/>
        <p:txBody>
          <a:bodyPr/>
          <a:lstStyle/>
          <a:p>
            <a:r>
              <a:rPr lang="zh-CN" altLang="en-US" dirty="0" smtClean="0"/>
              <a:t>组成员要向多播服务器（一般是路由器）进行注册登记，用户主机发出请示，提出具体多播地址。（</a:t>
            </a:r>
            <a:r>
              <a:rPr lang="en-US" altLang="zh-CN" dirty="0" smtClean="0"/>
              <a:t>D</a:t>
            </a:r>
            <a:r>
              <a:rPr lang="zh-CN" altLang="en-US" dirty="0" smtClean="0"/>
              <a:t>类</a:t>
            </a:r>
            <a:r>
              <a:rPr lang="en-US" altLang="zh-CN" dirty="0" smtClean="0"/>
              <a:t>IP</a:t>
            </a:r>
            <a:r>
              <a:rPr lang="zh-CN" altLang="en-US" dirty="0" smtClean="0"/>
              <a:t>地址）</a:t>
            </a:r>
          </a:p>
          <a:p>
            <a:r>
              <a:rPr lang="zh-CN" altLang="en-US" dirty="0" smtClean="0"/>
              <a:t>为发送一份</a:t>
            </a:r>
            <a:r>
              <a:rPr lang="en-US" altLang="zh-CN" dirty="0" smtClean="0"/>
              <a:t>IP</a:t>
            </a:r>
            <a:r>
              <a:rPr lang="zh-CN" altLang="en-US" dirty="0" smtClean="0"/>
              <a:t>多播数据包，发送者要确定一个合适的信宿地址，这个地址代表一个主组。然后，多播数据通过普通的</a:t>
            </a:r>
            <a:r>
              <a:rPr lang="en-US" altLang="zh-CN" dirty="0" smtClean="0"/>
              <a:t>IP</a:t>
            </a:r>
            <a:r>
              <a:rPr lang="zh-CN" altLang="en-US" dirty="0" smtClean="0"/>
              <a:t>发送操作发送出去</a:t>
            </a:r>
            <a:endParaRPr lang="en-US" altLang="zh-CN" dirty="0" smtClean="0"/>
          </a:p>
          <a:p>
            <a:pPr lvl="1"/>
            <a:endParaRPr lang="zh-CN" altLang="en-US" dirty="0" smtClean="0"/>
          </a:p>
          <a:p>
            <a:endParaRPr lang="zh-CN" altLang="en-US" dirty="0" smtClean="0"/>
          </a:p>
        </p:txBody>
      </p:sp>
      <p:sp>
        <p:nvSpPr>
          <p:cNvPr id="466947" name="灯片编号占位符 1"/>
          <p:cNvSpPr>
            <a:spLocks noGrp="1" noChangeArrowheads="1"/>
          </p:cNvSpPr>
          <p:nvPr>
            <p:ph type="sldNum" sz="quarter" idx="5"/>
          </p:nvPr>
        </p:nvSpPr>
        <p:spPr bwMode="auto">
          <a:noFill/>
          <a:ln>
            <a:miter lim="800000"/>
            <a:headEnd/>
            <a:tailEnd/>
          </a:ln>
        </p:spPr>
        <p:txBody>
          <a:bodyPr/>
          <a:lstStyle/>
          <a:p>
            <a:fld id="{95609541-4CF1-4A9D-8189-6C203612F004}" type="slidenum">
              <a:rPr lang="zh-CN" altLang="en-US"/>
              <a:pPr/>
              <a:t>305</a:t>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幻灯片图像占位符 1249281"/>
          <p:cNvSpPr>
            <a:spLocks noGrp="1" noRot="1" noChangeAspect="1" noChangeArrowheads="1" noTextEdit="1"/>
          </p:cNvSpPr>
          <p:nvPr>
            <p:ph type="sldImg" idx="4294967295"/>
          </p:nvPr>
        </p:nvSpPr>
        <p:spPr>
          <a:ln/>
        </p:spPr>
      </p:sp>
      <p:sp>
        <p:nvSpPr>
          <p:cNvPr id="468994" name="文本占位符 1249282"/>
          <p:cNvSpPr>
            <a:spLocks noGrp="1" noChangeArrowheads="1"/>
          </p:cNvSpPr>
          <p:nvPr>
            <p:ph type="body" idx="4294967295"/>
          </p:nvPr>
        </p:nvSpPr>
        <p:spPr/>
        <p:txBody>
          <a:bodyPr/>
          <a:lstStyle/>
          <a:p>
            <a:endParaRPr lang="zh-CN" altLang="en-US" dirty="0" smtClean="0"/>
          </a:p>
        </p:txBody>
      </p:sp>
      <p:sp>
        <p:nvSpPr>
          <p:cNvPr id="468995" name="灯片编号占位符 1"/>
          <p:cNvSpPr>
            <a:spLocks noGrp="1" noChangeArrowheads="1"/>
          </p:cNvSpPr>
          <p:nvPr>
            <p:ph type="sldNum" sz="quarter" idx="5"/>
          </p:nvPr>
        </p:nvSpPr>
        <p:spPr bwMode="auto">
          <a:noFill/>
          <a:ln>
            <a:miter lim="800000"/>
            <a:headEnd/>
            <a:tailEnd/>
          </a:ln>
        </p:spPr>
        <p:txBody>
          <a:bodyPr/>
          <a:lstStyle/>
          <a:p>
            <a:fld id="{28F20326-BA2A-44EC-BCFA-0A003E49311D}" type="slidenum">
              <a:rPr lang="zh-CN" altLang="en-US"/>
              <a:pPr/>
              <a:t>306</a:t>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990A17-0245-4D50-86D1-6CC0488BD676}" type="slidenum">
              <a:rPr lang="en-US" altLang="zh-CN"/>
              <a:pPr/>
              <a:t>307</a:t>
            </a:fld>
            <a:endParaRPr lang="en-US" altLang="zh-CN"/>
          </a:p>
        </p:txBody>
      </p:sp>
      <p:sp>
        <p:nvSpPr>
          <p:cNvPr id="879618" name="Rectangle 2"/>
          <p:cNvSpPr>
            <a:spLocks noGrp="1" noRot="1" noChangeAspect="1" noChangeArrowheads="1" noTextEdit="1"/>
          </p:cNvSpPr>
          <p:nvPr>
            <p:ph type="sldImg"/>
          </p:nvPr>
        </p:nvSpPr>
        <p:spPr>
          <a:xfrm>
            <a:off x="987425" y="696913"/>
            <a:ext cx="5035550" cy="3486150"/>
          </a:xfrm>
        </p:spPr>
      </p:sp>
      <p:sp>
        <p:nvSpPr>
          <p:cNvPr id="879619" name="Rectangle 3"/>
          <p:cNvSpPr>
            <a:spLocks noGrp="1" noChangeArrowheads="1"/>
          </p:cNvSpPr>
          <p:nvPr>
            <p:ph type="body" idx="1"/>
          </p:nvPr>
        </p:nvSpPr>
        <p:spPr/>
        <p:txBody>
          <a:bodyPr/>
          <a:lstStyle/>
          <a:p>
            <a:r>
              <a:rPr lang="zh-CN" altLang="en-US" dirty="0" smtClean="0">
                <a:solidFill>
                  <a:srgbClr val="FF0000"/>
                </a:solidFill>
              </a:rPr>
              <a:t>在主机和多播路由器之间的所有通信都是使用 </a:t>
            </a:r>
            <a:r>
              <a:rPr lang="en-US" altLang="zh-CN" dirty="0" smtClean="0">
                <a:solidFill>
                  <a:srgbClr val="FF0000"/>
                </a:solidFill>
              </a:rPr>
              <a:t>IP </a:t>
            </a:r>
            <a:r>
              <a:rPr lang="zh-CN" altLang="en-US" dirty="0" smtClean="0">
                <a:solidFill>
                  <a:srgbClr val="FF0000"/>
                </a:solidFill>
              </a:rPr>
              <a:t>多播。</a:t>
            </a:r>
          </a:p>
          <a:p>
            <a:r>
              <a:rPr lang="zh-CN" altLang="en-US" dirty="0" smtClean="0"/>
              <a:t>多播路由器在探询组成员关系时，只需要</a:t>
            </a:r>
            <a:r>
              <a:rPr lang="zh-CN" altLang="en-US" dirty="0" smtClean="0">
                <a:solidFill>
                  <a:srgbClr val="FF0000"/>
                </a:solidFill>
              </a:rPr>
              <a:t>对所有的组发送一个请求信息的询问报文，</a:t>
            </a:r>
            <a:r>
              <a:rPr lang="zh-CN" altLang="en-US" dirty="0" smtClean="0"/>
              <a:t>而不需要对每一个组发送一个询问报文。默认的询问速率是每 </a:t>
            </a:r>
            <a:r>
              <a:rPr lang="en-US" altLang="zh-CN" dirty="0" smtClean="0"/>
              <a:t>125 </a:t>
            </a:r>
            <a:r>
              <a:rPr lang="zh-CN" altLang="en-US" dirty="0" smtClean="0"/>
              <a:t>秒发送一次。</a:t>
            </a:r>
          </a:p>
          <a:p>
            <a:r>
              <a:rPr lang="zh-CN" altLang="en-US" dirty="0" smtClean="0"/>
              <a:t>当同一个网络上连接有几个多播路由器时，它们能够迅速和有效地选择其中的一个来探询主机的成员关系。 </a:t>
            </a:r>
          </a:p>
          <a:p>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27</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64FC6D-0D81-49C1-8424-C92897C152C2}" type="slidenum">
              <a:rPr lang="en-US" altLang="zh-CN"/>
              <a:pPr/>
              <a:t>308</a:t>
            </a:fld>
            <a:endParaRPr lang="en-US" altLang="zh-CN"/>
          </a:p>
        </p:txBody>
      </p:sp>
      <p:sp>
        <p:nvSpPr>
          <p:cNvPr id="1025026" name="Rectangle 2"/>
          <p:cNvSpPr>
            <a:spLocks noGrp="1" noRot="1" noChangeAspect="1" noChangeArrowheads="1" noTextEdit="1"/>
          </p:cNvSpPr>
          <p:nvPr>
            <p:ph type="sldImg"/>
          </p:nvPr>
        </p:nvSpPr>
        <p:spPr>
          <a:xfrm>
            <a:off x="987425" y="696913"/>
            <a:ext cx="5035550" cy="3486150"/>
          </a:xfrm>
        </p:spPr>
      </p:sp>
      <p:sp>
        <p:nvSpPr>
          <p:cNvPr id="1025027" name="Rectangle 3"/>
          <p:cNvSpPr>
            <a:spLocks noGrp="1" noChangeArrowheads="1"/>
          </p:cNvSpPr>
          <p:nvPr>
            <p:ph type="body" idx="1"/>
          </p:nvPr>
        </p:nvSpPr>
        <p:spPr/>
        <p:txBody>
          <a:bodyPr/>
          <a:lstStyle/>
          <a:p>
            <a:r>
              <a:rPr lang="zh-CN" altLang="en-US" sz="1200" dirty="0" smtClean="0"/>
              <a:t>路由器收到多播数据报时，先</a:t>
            </a:r>
            <a:r>
              <a:rPr lang="zh-CN" altLang="en-US" sz="1200" dirty="0" smtClean="0">
                <a:solidFill>
                  <a:srgbClr val="FF0000"/>
                </a:solidFill>
              </a:rPr>
              <a:t>检查它是否是从源点经</a:t>
            </a:r>
            <a:r>
              <a:rPr lang="zh-CN" altLang="en-US" sz="1200" dirty="0" smtClean="0">
                <a:solidFill>
                  <a:srgbClr val="0000FF"/>
                </a:solidFill>
              </a:rPr>
              <a:t>最短路径</a:t>
            </a:r>
            <a:r>
              <a:rPr lang="zh-CN" altLang="en-US" sz="1200" dirty="0" smtClean="0">
                <a:solidFill>
                  <a:srgbClr val="FF0000"/>
                </a:solidFill>
              </a:rPr>
              <a:t>传送来的。</a:t>
            </a:r>
          </a:p>
          <a:p>
            <a:r>
              <a:rPr lang="zh-CN" altLang="en-US" sz="1200" dirty="0" smtClean="0"/>
              <a:t>若是，就向所有其他方向转发刚才收到的多播数据报（但进入的方向除外），否则就丢弃而不转发。</a:t>
            </a:r>
          </a:p>
          <a:p>
            <a:r>
              <a:rPr lang="zh-CN" altLang="en-US" sz="1200" dirty="0" smtClean="0"/>
              <a:t>如果存在几条同样长度的最短路径，那么只能选择一条最短路径，选择的准则就是看这几条最短路径中的相邻路由器谁的 </a:t>
            </a:r>
            <a:r>
              <a:rPr lang="en-US" altLang="zh-CN" sz="1200" dirty="0" smtClean="0"/>
              <a:t>IP </a:t>
            </a:r>
            <a:r>
              <a:rPr lang="zh-CN" altLang="en-US" sz="1200" dirty="0" smtClean="0"/>
              <a:t>地址最小。 </a:t>
            </a:r>
            <a:endParaRPr lang="en-US" altLang="zh-CN" sz="1200" dirty="0" smtClean="0"/>
          </a:p>
          <a:p>
            <a:r>
              <a:rPr lang="zh-CN" altLang="zh-CN" sz="1200" dirty="0" smtClean="0">
                <a:solidFill>
                  <a:srgbClr val="FF0000"/>
                </a:solidFill>
              </a:rPr>
              <a:t>最后就得出了用来转发多播数据报的多播转发树，</a:t>
            </a:r>
            <a:r>
              <a:rPr lang="zh-CN" altLang="zh-CN" sz="1200" dirty="0" smtClean="0"/>
              <a:t>以后就按这个多播转发树转发多播数据报。避免了多播数据报的兜圈子，同时每一个路由器也不会接收重复的多播数据报。</a:t>
            </a:r>
            <a:endParaRPr lang="zh-CN" altLang="en-US" sz="1200" dirty="0" smtClean="0"/>
          </a:p>
          <a:p>
            <a:r>
              <a:rPr lang="zh-CN" altLang="zh-CN" dirty="0" smtClean="0"/>
              <a:t>如果在多播转发树上的某个路由器发现它的下游树枝（即叶节点方向）已没有该多播组的成员，就应把它和下游的树枝一起</a:t>
            </a:r>
            <a:r>
              <a:rPr lang="zh-CN" altLang="zh-CN" dirty="0" smtClean="0">
                <a:solidFill>
                  <a:srgbClr val="FF0000"/>
                </a:solidFill>
              </a:rPr>
              <a:t>剪除。</a:t>
            </a:r>
            <a:endParaRPr lang="en-US" altLang="zh-CN" dirty="0" smtClean="0">
              <a:solidFill>
                <a:srgbClr val="FF0000"/>
              </a:solidFill>
            </a:endParaRPr>
          </a:p>
          <a:p>
            <a:r>
              <a:rPr lang="zh-CN" altLang="zh-CN" dirty="0" smtClean="0"/>
              <a:t>当某个树枝有新增加的组成员时，可以再</a:t>
            </a:r>
            <a:r>
              <a:rPr lang="zh-CN" altLang="zh-CN" dirty="0" smtClean="0">
                <a:solidFill>
                  <a:srgbClr val="FF0000"/>
                </a:solidFill>
              </a:rPr>
              <a:t>接入</a:t>
            </a:r>
            <a:r>
              <a:rPr lang="zh-CN" altLang="zh-CN" dirty="0" smtClean="0"/>
              <a:t>到多播转发树上。</a:t>
            </a:r>
          </a:p>
          <a:p>
            <a:endParaRPr lang="zh-CN" altLang="zh-CN"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3ED594-F1D1-46FF-BBD6-9C3ED595EC78}" type="slidenum">
              <a:rPr lang="en-US" altLang="zh-CN"/>
              <a:pPr/>
              <a:t>309</a:t>
            </a:fld>
            <a:endParaRPr lang="en-US" altLang="zh-CN"/>
          </a:p>
        </p:txBody>
      </p:sp>
      <p:sp>
        <p:nvSpPr>
          <p:cNvPr id="880642" name="Rectangle 2"/>
          <p:cNvSpPr>
            <a:spLocks noGrp="1" noRot="1" noChangeAspect="1" noChangeArrowheads="1" noTextEdit="1"/>
          </p:cNvSpPr>
          <p:nvPr>
            <p:ph type="sldImg"/>
          </p:nvPr>
        </p:nvSpPr>
        <p:spPr>
          <a:xfrm>
            <a:off x="987425" y="696913"/>
            <a:ext cx="5035550" cy="3486150"/>
          </a:xfrm>
        </p:spPr>
      </p:sp>
      <p:sp>
        <p:nvSpPr>
          <p:cNvPr id="880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8AC648-E83B-4044-AD9E-4AC6247CED4C}" type="slidenum">
              <a:rPr lang="en-US" altLang="zh-CN"/>
              <a:pPr/>
              <a:t>310</a:t>
            </a:fld>
            <a:endParaRPr lang="en-US" altLang="zh-CN"/>
          </a:p>
        </p:txBody>
      </p:sp>
      <p:sp>
        <p:nvSpPr>
          <p:cNvPr id="1027074" name="Rectangle 2"/>
          <p:cNvSpPr>
            <a:spLocks noGrp="1" noRot="1" noChangeAspect="1" noChangeArrowheads="1" noTextEdit="1"/>
          </p:cNvSpPr>
          <p:nvPr>
            <p:ph type="sldImg"/>
          </p:nvPr>
        </p:nvSpPr>
        <p:spPr>
          <a:xfrm>
            <a:off x="987425" y="696913"/>
            <a:ext cx="5035550" cy="3486150"/>
          </a:xfrm>
        </p:spPr>
      </p:sp>
      <p:sp>
        <p:nvSpPr>
          <p:cNvPr id="102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311</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r>
              <a:rPr lang="zh-CN" altLang="zh-CN" dirty="0" smtClean="0"/>
              <a:t>由于</a:t>
            </a:r>
            <a:r>
              <a:rPr lang="en-US" altLang="zh-CN" dirty="0" smtClean="0"/>
              <a:t> </a:t>
            </a:r>
            <a:r>
              <a:rPr lang="en-US" altLang="zh-CN" dirty="0" smtClean="0">
                <a:solidFill>
                  <a:srgbClr val="FF0000"/>
                </a:solidFill>
              </a:rPr>
              <a:t>IP </a:t>
            </a:r>
            <a:r>
              <a:rPr lang="zh-CN" altLang="zh-CN" dirty="0" smtClean="0">
                <a:solidFill>
                  <a:srgbClr val="FF0000"/>
                </a:solidFill>
              </a:rPr>
              <a:t>地址的紧缺，</a:t>
            </a:r>
            <a:r>
              <a:rPr lang="zh-CN" altLang="zh-CN" dirty="0" smtClean="0"/>
              <a:t>一个机构能够申请到的</a:t>
            </a:r>
            <a:r>
              <a:rPr lang="en-US" altLang="zh-CN" dirty="0" smtClean="0"/>
              <a:t>IP</a:t>
            </a:r>
            <a:r>
              <a:rPr lang="zh-CN" altLang="zh-CN" dirty="0" smtClean="0"/>
              <a:t>地址数往往远小于本机构所拥有的主机数。</a:t>
            </a:r>
            <a:endParaRPr lang="en-US" altLang="zh-CN" dirty="0" smtClean="0"/>
          </a:p>
          <a:p>
            <a:r>
              <a:rPr lang="zh-CN" altLang="zh-CN" dirty="0" smtClean="0"/>
              <a:t>考虑到</a:t>
            </a:r>
            <a:r>
              <a:rPr lang="zh-CN" altLang="zh-CN" dirty="0" smtClean="0">
                <a:solidFill>
                  <a:srgbClr val="FF0000"/>
                </a:solidFill>
              </a:rPr>
              <a:t>互联网并不很安全，</a:t>
            </a:r>
            <a:r>
              <a:rPr lang="zh-CN" altLang="zh-CN" dirty="0" smtClean="0"/>
              <a:t>一个机构内也并不需要把所有的主机接入到外部的互联网。</a:t>
            </a:r>
            <a:endParaRPr lang="en-US" altLang="zh-CN" dirty="0" smtClean="0"/>
          </a:p>
          <a:p>
            <a:r>
              <a:rPr lang="zh-CN" altLang="zh-CN" dirty="0" smtClean="0"/>
              <a:t>假定在一个机构内部的计算机通信也是采用</a:t>
            </a:r>
            <a:r>
              <a:rPr lang="en-US" altLang="zh-CN" dirty="0" smtClean="0"/>
              <a:t> TCP/IP </a:t>
            </a:r>
            <a:r>
              <a:rPr lang="zh-CN" altLang="zh-CN" dirty="0" smtClean="0"/>
              <a:t>协议，那么从原则上讲，对于这些仅在</a:t>
            </a:r>
            <a:r>
              <a:rPr lang="zh-CN" altLang="zh-CN" dirty="0" smtClean="0">
                <a:solidFill>
                  <a:srgbClr val="FF0000"/>
                </a:solidFill>
              </a:rPr>
              <a:t>机构内部使用</a:t>
            </a:r>
            <a:r>
              <a:rPr lang="zh-CN" altLang="zh-CN" dirty="0" smtClean="0"/>
              <a:t>的计算机就可以由本机构</a:t>
            </a:r>
            <a:r>
              <a:rPr lang="zh-CN" altLang="zh-CN" dirty="0" smtClean="0">
                <a:solidFill>
                  <a:srgbClr val="FF0000"/>
                </a:solidFill>
              </a:rPr>
              <a:t>自行分配其</a:t>
            </a:r>
            <a:r>
              <a:rPr lang="en-US" altLang="zh-CN" dirty="0" smtClean="0">
                <a:solidFill>
                  <a:srgbClr val="FF0000"/>
                </a:solidFill>
              </a:rPr>
              <a:t> IP </a:t>
            </a:r>
            <a:r>
              <a:rPr lang="zh-CN" altLang="zh-CN" dirty="0" smtClean="0">
                <a:solidFill>
                  <a:srgbClr val="FF0000"/>
                </a:solidFill>
              </a:rPr>
              <a:t>地址。</a:t>
            </a:r>
            <a:endParaRPr lang="zh-CN" altLang="en-US" dirty="0" smtClean="0">
              <a:solidFill>
                <a:srgbClr val="FF0000"/>
              </a:solidFill>
            </a:endParaRPr>
          </a:p>
          <a:p>
            <a:endParaRPr lang="zh-CN" altLang="zh-CN" dirty="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pPr/>
              <a:t>314</a:t>
            </a:fld>
            <a:endParaRPr lang="en-US" altLang="zh-CN"/>
          </a:p>
        </p:txBody>
      </p:sp>
      <p:sp>
        <p:nvSpPr>
          <p:cNvPr id="883714" name="Rectangle 2"/>
          <p:cNvSpPr>
            <a:spLocks noGrp="1" noRot="1" noChangeAspect="1" noChangeArrowheads="1" noTextEdit="1"/>
          </p:cNvSpPr>
          <p:nvPr>
            <p:ph type="sldImg"/>
          </p:nvPr>
        </p:nvSpPr>
        <p:spPr>
          <a:xfrm>
            <a:off x="987425" y="696913"/>
            <a:ext cx="5035550" cy="3486150"/>
          </a:xfrm>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pPr/>
              <a:t>315</a:t>
            </a:fld>
            <a:endParaRPr lang="en-US" altLang="zh-CN"/>
          </a:p>
        </p:txBody>
      </p:sp>
      <p:sp>
        <p:nvSpPr>
          <p:cNvPr id="883714" name="Rectangle 2"/>
          <p:cNvSpPr>
            <a:spLocks noGrp="1" noRot="1" noChangeAspect="1" noChangeArrowheads="1" noTextEdit="1"/>
          </p:cNvSpPr>
          <p:nvPr>
            <p:ph type="sldImg"/>
          </p:nvPr>
        </p:nvSpPr>
        <p:spPr>
          <a:xfrm>
            <a:off x="987425" y="696913"/>
            <a:ext cx="5035550" cy="3486150"/>
          </a:xfrm>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pPr/>
              <a:t>316</a:t>
            </a:fld>
            <a:endParaRPr lang="en-US" altLang="zh-CN"/>
          </a:p>
        </p:txBody>
      </p:sp>
      <p:sp>
        <p:nvSpPr>
          <p:cNvPr id="883714" name="Rectangle 2"/>
          <p:cNvSpPr>
            <a:spLocks noGrp="1" noRot="1" noChangeAspect="1" noChangeArrowheads="1" noTextEdit="1"/>
          </p:cNvSpPr>
          <p:nvPr>
            <p:ph type="sldImg"/>
          </p:nvPr>
        </p:nvSpPr>
        <p:spPr>
          <a:xfrm>
            <a:off x="987425" y="696913"/>
            <a:ext cx="5035550" cy="3486150"/>
          </a:xfrm>
        </p:spPr>
      </p:sp>
      <p:sp>
        <p:nvSpPr>
          <p:cNvPr id="883715" name="Rectangle 3"/>
          <p:cNvSpPr>
            <a:spLocks noGrp="1" noChangeArrowheads="1"/>
          </p:cNvSpPr>
          <p:nvPr>
            <p:ph type="body" idx="1"/>
          </p:nvPr>
        </p:nvSpPr>
        <p:spPr/>
        <p:txBody>
          <a:bodyPr/>
          <a:lstStyle/>
          <a:p>
            <a:r>
              <a:rPr lang="zh-CN" altLang="zh-CN" dirty="0" smtClean="0"/>
              <a:t>利用公用的互联网作为本机构各专用网之间的通信载体，这样的专用网又称为</a:t>
            </a:r>
            <a:r>
              <a:rPr lang="zh-CN" altLang="zh-CN" dirty="0" smtClean="0">
                <a:solidFill>
                  <a:srgbClr val="FF0000"/>
                </a:solidFill>
              </a:rPr>
              <a:t>虚拟专用网</a:t>
            </a:r>
            <a:r>
              <a:rPr lang="en-US" altLang="zh-CN" dirty="0" smtClean="0"/>
              <a:t>VPN (Virtual Private Network)</a:t>
            </a:r>
            <a:r>
              <a:rPr lang="zh-CN" altLang="zh-CN" dirty="0" smtClean="0"/>
              <a:t>。</a:t>
            </a:r>
            <a:endParaRPr lang="en-US" altLang="zh-CN" dirty="0" smtClean="0"/>
          </a:p>
          <a:p>
            <a:r>
              <a:rPr lang="zh-CN" altLang="zh-CN" dirty="0" smtClean="0"/>
              <a:t>“</a:t>
            </a:r>
            <a:r>
              <a:rPr lang="zh-CN" altLang="zh-CN" dirty="0" smtClean="0">
                <a:solidFill>
                  <a:srgbClr val="FF0000"/>
                </a:solidFill>
              </a:rPr>
              <a:t>专用网</a:t>
            </a:r>
            <a:r>
              <a:rPr lang="zh-CN" altLang="zh-CN" dirty="0" smtClean="0"/>
              <a:t>”是因为这种网络是为本机构的主机用于</a:t>
            </a:r>
            <a:r>
              <a:rPr lang="zh-CN" altLang="zh-CN" dirty="0" smtClean="0">
                <a:solidFill>
                  <a:srgbClr val="0000FF"/>
                </a:solidFill>
              </a:rPr>
              <a:t>机构内部的通信</a:t>
            </a:r>
            <a:r>
              <a:rPr lang="zh-CN" altLang="zh-CN" dirty="0" smtClean="0"/>
              <a:t>，而不是用于和网络外非本机构的主机通信。</a:t>
            </a:r>
            <a:endParaRPr lang="en-US" altLang="zh-CN" dirty="0" smtClean="0"/>
          </a:p>
          <a:p>
            <a:r>
              <a:rPr lang="zh-CN" altLang="zh-CN" dirty="0" smtClean="0"/>
              <a:t>“</a:t>
            </a:r>
            <a:r>
              <a:rPr lang="zh-CN" altLang="zh-CN" dirty="0" smtClean="0">
                <a:solidFill>
                  <a:srgbClr val="FF0000"/>
                </a:solidFill>
              </a:rPr>
              <a:t>虚拟</a:t>
            </a:r>
            <a:r>
              <a:rPr lang="zh-CN" altLang="zh-CN" dirty="0" smtClean="0"/>
              <a:t>”表示“好像是”，但实际上并不是，因为现在并</a:t>
            </a:r>
            <a:r>
              <a:rPr lang="zh-CN" altLang="zh-CN" dirty="0" smtClean="0">
                <a:solidFill>
                  <a:srgbClr val="0000FF"/>
                </a:solidFill>
              </a:rPr>
              <a:t>没有真正使用通信专线</a:t>
            </a:r>
            <a:r>
              <a:rPr lang="zh-CN" altLang="zh-CN" dirty="0" smtClean="0"/>
              <a:t>，而</a:t>
            </a:r>
            <a:r>
              <a:rPr lang="en-US" altLang="zh-CN" dirty="0" smtClean="0"/>
              <a:t>VPN</a:t>
            </a:r>
            <a:r>
              <a:rPr lang="zh-CN" altLang="zh-CN" dirty="0" smtClean="0"/>
              <a:t>只是在效果上和真正的专用网一样。</a:t>
            </a:r>
            <a:endParaRPr lang="en-US" altLang="zh-CN" dirty="0" smtClean="0"/>
          </a:p>
          <a:p>
            <a:r>
              <a:rPr lang="zh-CN" altLang="zh-CN" dirty="0" smtClean="0"/>
              <a:t>如果专用网不同网点之间的通信必须经过公用的互联网，但又有保密的要求，那么所有通过互联网传送的</a:t>
            </a:r>
            <a:r>
              <a:rPr lang="zh-CN" altLang="zh-CN" dirty="0" smtClean="0">
                <a:solidFill>
                  <a:srgbClr val="FF0000"/>
                </a:solidFill>
              </a:rPr>
              <a:t>数据都必须加密</a:t>
            </a:r>
            <a:r>
              <a:rPr lang="zh-CN" altLang="en-US" dirty="0" smtClean="0">
                <a:solidFill>
                  <a:srgbClr val="FF0000"/>
                </a:solidFill>
              </a:rPr>
              <a:t>。</a:t>
            </a:r>
            <a:endParaRPr lang="en-US" altLang="zh-CN" dirty="0" smtClean="0">
              <a:solidFill>
                <a:srgbClr val="FF0000"/>
              </a:solidFill>
            </a:endParaRPr>
          </a:p>
          <a:p>
            <a:r>
              <a:rPr lang="zh-CN" altLang="zh-CN" dirty="0" smtClean="0"/>
              <a:t>一个机构要构建自己的</a:t>
            </a:r>
            <a:r>
              <a:rPr lang="en-US" altLang="zh-CN" dirty="0" smtClean="0"/>
              <a:t> VPN </a:t>
            </a:r>
            <a:r>
              <a:rPr lang="zh-CN" altLang="zh-CN" dirty="0" smtClean="0"/>
              <a:t>就必须为它的每一个场所购买专门的硬件和软件，并进行配置，使每一个场所的</a:t>
            </a:r>
            <a:r>
              <a:rPr lang="en-US" altLang="zh-CN" dirty="0" smtClean="0"/>
              <a:t> VPN </a:t>
            </a:r>
            <a:r>
              <a:rPr lang="zh-CN" altLang="zh-CN" dirty="0" smtClean="0"/>
              <a:t>系统都知道其他场所的地址。</a:t>
            </a:r>
          </a:p>
          <a:p>
            <a:endParaRPr lang="zh-CN" altLang="en-US" dirty="0" smtClean="0"/>
          </a:p>
          <a:p>
            <a:endParaRPr lang="zh-CN" altLang="zh-CN"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E9E5E4-E9F0-4FB4-96F1-3F02F49F6C7D}" type="slidenum">
              <a:rPr lang="en-US" altLang="zh-CN"/>
              <a:pPr/>
              <a:t>317</a:t>
            </a:fld>
            <a:endParaRPr lang="en-US" altLang="zh-CN"/>
          </a:p>
        </p:txBody>
      </p:sp>
      <p:sp>
        <p:nvSpPr>
          <p:cNvPr id="884738" name="Rectangle 2"/>
          <p:cNvSpPr>
            <a:spLocks noGrp="1" noRot="1" noChangeAspect="1" noChangeArrowheads="1" noTextEdit="1"/>
          </p:cNvSpPr>
          <p:nvPr>
            <p:ph type="sldImg"/>
          </p:nvPr>
        </p:nvSpPr>
        <p:spPr>
          <a:xfrm>
            <a:off x="987425" y="696913"/>
            <a:ext cx="5035550" cy="3486150"/>
          </a:xfrm>
        </p:spPr>
      </p:sp>
      <p:sp>
        <p:nvSpPr>
          <p:cNvPr id="88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73907F-6786-4362-B78D-FED619960788}" type="slidenum">
              <a:rPr lang="en-US" altLang="zh-CN"/>
              <a:pPr/>
              <a:t>318</a:t>
            </a:fld>
            <a:endParaRPr lang="en-US" altLang="zh-CN"/>
          </a:p>
        </p:txBody>
      </p:sp>
      <p:sp>
        <p:nvSpPr>
          <p:cNvPr id="885762" name="Rectangle 2"/>
          <p:cNvSpPr>
            <a:spLocks noGrp="1" noRot="1" noChangeAspect="1" noChangeArrowheads="1" noTextEdit="1"/>
          </p:cNvSpPr>
          <p:nvPr>
            <p:ph type="sldImg"/>
          </p:nvPr>
        </p:nvSpPr>
        <p:spPr>
          <a:xfrm>
            <a:off x="987425" y="696913"/>
            <a:ext cx="5035550" cy="3486150"/>
          </a:xfrm>
        </p:spPr>
      </p:sp>
      <p:sp>
        <p:nvSpPr>
          <p:cNvPr id="88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69918-442B-453B-BAC2-644FBFC5D4E3}" type="slidenum">
              <a:rPr lang="en-US" altLang="zh-CN"/>
              <a:pPr/>
              <a:t>319</a:t>
            </a:fld>
            <a:endParaRPr lang="en-US" altLang="zh-CN"/>
          </a:p>
        </p:txBody>
      </p:sp>
      <p:sp>
        <p:nvSpPr>
          <p:cNvPr id="886786" name="Rectangle 2"/>
          <p:cNvSpPr>
            <a:spLocks noGrp="1" noRot="1" noChangeAspect="1" noChangeArrowheads="1" noTextEdit="1"/>
          </p:cNvSpPr>
          <p:nvPr>
            <p:ph type="sldImg"/>
          </p:nvPr>
        </p:nvSpPr>
        <p:spPr>
          <a:xfrm>
            <a:off x="987425" y="696913"/>
            <a:ext cx="5035550" cy="3486150"/>
          </a:xfrm>
        </p:spPr>
      </p:sp>
      <p:sp>
        <p:nvSpPr>
          <p:cNvPr id="886787"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它们都是基于 </a:t>
            </a:r>
            <a:r>
              <a:rPr lang="en-US" altLang="zh-CN" sz="1200" dirty="0" smtClean="0"/>
              <a:t>TCP/IP </a:t>
            </a:r>
            <a:r>
              <a:rPr lang="zh-CN" altLang="en-US" sz="1200" dirty="0" smtClean="0"/>
              <a:t>协议的。</a:t>
            </a:r>
            <a:endParaRPr lang="en-US" altLang="zh-CN" sz="1200" dirty="0" smtClean="0"/>
          </a:p>
          <a:p>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28</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有的公司可能没有分布在不同场所的部门，但有很多流动员工在外地工作。公司需要和他们保持联系，远程接入 </a:t>
            </a:r>
            <a:r>
              <a:rPr lang="en-US" altLang="zh-CN" dirty="0" smtClean="0"/>
              <a:t>VPN </a:t>
            </a:r>
            <a:r>
              <a:rPr lang="zh-CN" altLang="en-US" dirty="0" smtClean="0"/>
              <a:t>可满足这种需求。</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在外地工作的员工拨号接入互联网，而驻留在员工 </a:t>
            </a:r>
            <a:r>
              <a:rPr lang="en-US" altLang="zh-CN" dirty="0" smtClean="0"/>
              <a:t>PC </a:t>
            </a:r>
            <a:r>
              <a:rPr lang="zh-CN" altLang="en-US" dirty="0" smtClean="0"/>
              <a:t>机中的 </a:t>
            </a:r>
            <a:r>
              <a:rPr lang="en-US" altLang="zh-CN" dirty="0" smtClean="0"/>
              <a:t>VPN </a:t>
            </a:r>
            <a:r>
              <a:rPr lang="zh-CN" altLang="en-US" dirty="0" smtClean="0"/>
              <a:t>软件可在员工的 </a:t>
            </a:r>
            <a:r>
              <a:rPr lang="en-US" altLang="zh-CN" dirty="0" smtClean="0"/>
              <a:t>PC </a:t>
            </a:r>
            <a:r>
              <a:rPr lang="zh-CN" altLang="en-US" dirty="0" smtClean="0"/>
              <a:t>机和公司的主机之间建立 </a:t>
            </a:r>
            <a:r>
              <a:rPr lang="en-US" altLang="zh-CN" dirty="0" smtClean="0"/>
              <a:t>VPN </a:t>
            </a:r>
            <a:r>
              <a:rPr lang="zh-CN" altLang="en-US" dirty="0" smtClean="0"/>
              <a:t>隧道，因而外地员工与公司通信的内容是保密的，员工们感到好像就是使用公司内部的本地网络。 </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320</a:t>
            </a:fld>
            <a:endParaRPr lang="en-US" altLang="zh-C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pPr/>
              <a:t>321</a:t>
            </a:fld>
            <a:endParaRPr lang="en-US" altLang="zh-CN"/>
          </a:p>
        </p:txBody>
      </p:sp>
      <p:sp>
        <p:nvSpPr>
          <p:cNvPr id="887810" name="Rectangle 2"/>
          <p:cNvSpPr>
            <a:spLocks noGrp="1" noRot="1" noChangeAspect="1" noChangeArrowheads="1" noTextEdit="1"/>
          </p:cNvSpPr>
          <p:nvPr>
            <p:ph type="sldImg"/>
          </p:nvPr>
        </p:nvSpPr>
        <p:spPr>
          <a:xfrm>
            <a:off x="987425" y="696913"/>
            <a:ext cx="5035550" cy="3486150"/>
          </a:xfrm>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pPr/>
              <a:t>322</a:t>
            </a:fld>
            <a:endParaRPr lang="en-US" altLang="zh-CN"/>
          </a:p>
        </p:txBody>
      </p:sp>
      <p:sp>
        <p:nvSpPr>
          <p:cNvPr id="887810" name="Rectangle 2"/>
          <p:cNvSpPr>
            <a:spLocks noGrp="1" noRot="1" noChangeAspect="1" noChangeArrowheads="1" noTextEdit="1"/>
          </p:cNvSpPr>
          <p:nvPr>
            <p:ph type="sldImg"/>
          </p:nvPr>
        </p:nvSpPr>
        <p:spPr>
          <a:xfrm>
            <a:off x="987425" y="696913"/>
            <a:ext cx="5035550" cy="3486150"/>
          </a:xfrm>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pPr/>
              <a:t>323</a:t>
            </a:fld>
            <a:endParaRPr lang="en-US" altLang="zh-CN"/>
          </a:p>
        </p:txBody>
      </p:sp>
      <p:sp>
        <p:nvSpPr>
          <p:cNvPr id="888834" name="Rectangle 2"/>
          <p:cNvSpPr>
            <a:spLocks noGrp="1" noRot="1" noChangeAspect="1" noChangeArrowheads="1" noTextEdit="1"/>
          </p:cNvSpPr>
          <p:nvPr>
            <p:ph type="sldImg"/>
          </p:nvPr>
        </p:nvSpPr>
        <p:spPr>
          <a:xfrm>
            <a:off x="987425" y="696913"/>
            <a:ext cx="5035550" cy="3486150"/>
          </a:xfrm>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pPr/>
              <a:t>324</a:t>
            </a:fld>
            <a:endParaRPr lang="en-US" altLang="zh-CN"/>
          </a:p>
        </p:txBody>
      </p:sp>
      <p:sp>
        <p:nvSpPr>
          <p:cNvPr id="888834" name="Rectangle 2"/>
          <p:cNvSpPr>
            <a:spLocks noGrp="1" noRot="1" noChangeAspect="1" noChangeArrowheads="1" noTextEdit="1"/>
          </p:cNvSpPr>
          <p:nvPr>
            <p:ph type="sldImg"/>
          </p:nvPr>
        </p:nvSpPr>
        <p:spPr>
          <a:xfrm>
            <a:off x="987425" y="696913"/>
            <a:ext cx="5035550" cy="3486150"/>
          </a:xfrm>
        </p:spPr>
      </p:sp>
      <p:sp>
        <p:nvSpPr>
          <p:cNvPr id="88883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pPr/>
              <a:t>325</a:t>
            </a:fld>
            <a:endParaRPr lang="en-US" altLang="zh-CN"/>
          </a:p>
        </p:txBody>
      </p:sp>
      <p:sp>
        <p:nvSpPr>
          <p:cNvPr id="888834" name="Rectangle 2"/>
          <p:cNvSpPr>
            <a:spLocks noGrp="1" noRot="1" noChangeAspect="1" noChangeArrowheads="1" noTextEdit="1"/>
          </p:cNvSpPr>
          <p:nvPr>
            <p:ph type="sldImg"/>
          </p:nvPr>
        </p:nvSpPr>
        <p:spPr>
          <a:xfrm>
            <a:off x="987425" y="696913"/>
            <a:ext cx="5035550" cy="3486150"/>
          </a:xfrm>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以下是适于使用</a:t>
            </a:r>
            <a:r>
              <a:rPr lang="en-US" altLang="zh-CN" dirty="0" smtClean="0"/>
              <a:t>NAT</a:t>
            </a:r>
            <a:r>
              <a:rPr lang="zh-CN" altLang="en-US" dirty="0" smtClean="0"/>
              <a:t>的各种情况：</a:t>
            </a:r>
          </a:p>
          <a:p>
            <a:pPr lvl="2">
              <a:buFont typeface="Wingdings 2" pitchFamily="18" charset="2"/>
              <a:buNone/>
            </a:pPr>
            <a:r>
              <a:rPr lang="zh-CN" altLang="en-US" dirty="0" smtClean="0"/>
              <a:t>   </a:t>
            </a:r>
            <a:r>
              <a:rPr lang="en-US" altLang="zh-CN" dirty="0" smtClean="0"/>
              <a:t>1</a:t>
            </a:r>
            <a:r>
              <a:rPr lang="zh-CN" altLang="en-US" dirty="0" smtClean="0"/>
              <a:t>、需要连接</a:t>
            </a:r>
            <a:r>
              <a:rPr lang="en-US" altLang="zh-CN" dirty="0" smtClean="0"/>
              <a:t>Internet</a:t>
            </a:r>
            <a:r>
              <a:rPr lang="zh-CN" altLang="en-US" dirty="0" smtClean="0"/>
              <a:t>，但是你的主机没有公网</a:t>
            </a:r>
            <a:r>
              <a:rPr lang="en-US" altLang="zh-CN" dirty="0" smtClean="0"/>
              <a:t>IP</a:t>
            </a:r>
            <a:r>
              <a:rPr lang="zh-CN" altLang="en-US" dirty="0" smtClean="0"/>
              <a:t>地址。</a:t>
            </a:r>
          </a:p>
          <a:p>
            <a:pPr lvl="2">
              <a:buFont typeface="Wingdings 2" pitchFamily="18" charset="2"/>
              <a:buNone/>
            </a:pPr>
            <a:r>
              <a:rPr lang="zh-CN" altLang="en-US" dirty="0" smtClean="0"/>
              <a:t>   </a:t>
            </a:r>
            <a:r>
              <a:rPr lang="en-US" altLang="zh-CN" dirty="0" smtClean="0"/>
              <a:t>2</a:t>
            </a:r>
            <a:r>
              <a:rPr lang="zh-CN" altLang="en-US" dirty="0" smtClean="0"/>
              <a:t>、你更换了一个新的</a:t>
            </a:r>
            <a:r>
              <a:rPr lang="en-US" altLang="zh-CN" dirty="0" smtClean="0"/>
              <a:t>ISP</a:t>
            </a:r>
            <a:r>
              <a:rPr lang="zh-CN" altLang="en-US" dirty="0" smtClean="0"/>
              <a:t>，需要重新组织网络。</a:t>
            </a:r>
          </a:p>
          <a:p>
            <a:pPr lvl="2">
              <a:buFont typeface="Wingdings 2" pitchFamily="18" charset="2"/>
              <a:buNone/>
            </a:pPr>
            <a:r>
              <a:rPr lang="zh-CN" altLang="en-US" dirty="0" smtClean="0"/>
              <a:t>   </a:t>
            </a:r>
            <a:r>
              <a:rPr lang="en-US" altLang="zh-CN" dirty="0" smtClean="0"/>
              <a:t>3</a:t>
            </a:r>
            <a:r>
              <a:rPr lang="zh-CN" altLang="en-US" dirty="0" smtClean="0"/>
              <a:t>、你需要合并两个具有相同网络地址的内网。</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329</a:t>
            </a:fld>
            <a:endParaRPr lang="en-US" altLang="zh-CN"/>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331</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332</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pPr/>
              <a:t>334</a:t>
            </a:fld>
            <a:endParaRPr lang="en-US" altLang="zh-CN"/>
          </a:p>
        </p:txBody>
      </p:sp>
      <p:sp>
        <p:nvSpPr>
          <p:cNvPr id="935938" name="Rectangle 2"/>
          <p:cNvSpPr>
            <a:spLocks noGrp="1" noRot="1" noChangeAspect="1" noChangeArrowheads="1" noTextEdit="1"/>
          </p:cNvSpPr>
          <p:nvPr>
            <p:ph type="sldImg"/>
          </p:nvPr>
        </p:nvSpPr>
        <p:spPr>
          <a:xfrm>
            <a:off x="987425" y="696913"/>
            <a:ext cx="5035550" cy="3486150"/>
          </a:xfrm>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29</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pPr/>
              <a:t>30</a:t>
            </a:fld>
            <a:endParaRPr lang="en-US" altLang="zh-CN"/>
          </a:p>
        </p:txBody>
      </p:sp>
      <p:sp>
        <p:nvSpPr>
          <p:cNvPr id="695298" name="Rectangle 2"/>
          <p:cNvSpPr>
            <a:spLocks noGrp="1" noRot="1" noChangeAspect="1" noChangeArrowheads="1" noTextEdit="1"/>
          </p:cNvSpPr>
          <p:nvPr>
            <p:ph type="sldImg"/>
          </p:nvPr>
        </p:nvSpPr>
        <p:spPr>
          <a:xfrm>
            <a:off x="987425" y="696913"/>
            <a:ext cx="5035550" cy="3486150"/>
          </a:xfrm>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039361"/>
          <p:cNvSpPr>
            <a:spLocks noGrp="1" noRot="1" noChangeAspect="1" noTextEdit="1"/>
          </p:cNvSpPr>
          <p:nvPr>
            <p:ph type="sldImg"/>
          </p:nvPr>
        </p:nvSpPr>
        <p:spPr>
          <a:xfrm>
            <a:off x="987425" y="696913"/>
            <a:ext cx="5035550" cy="3486150"/>
          </a:xfrm>
        </p:spPr>
      </p:sp>
      <p:sp>
        <p:nvSpPr>
          <p:cNvPr id="61442" name="文本占位符 1039362"/>
          <p:cNvSpPr>
            <a:spLocks noGrp="1"/>
          </p:cNvSpPr>
          <p:nvPr>
            <p:ph type="body"/>
          </p:nvPr>
        </p:nvSpPr>
        <p:spPr>
          <a:xfrm>
            <a:off x="914400" y="4343400"/>
            <a:ext cx="5029200" cy="4114800"/>
          </a:xfrm>
        </p:spPr>
        <p:txBody>
          <a:bodyPr anchor="t"/>
          <a:lstStyle/>
          <a:p>
            <a:pPr lvl="0" indent="0"/>
            <a:r>
              <a:rPr lang="zh-CN" altLang="en-US" dirty="0"/>
              <a:t>在</a:t>
            </a:r>
            <a:r>
              <a:rPr lang="en-US" altLang="zh-CN" dirty="0"/>
              <a:t>IPv4</a:t>
            </a:r>
            <a:r>
              <a:rPr lang="zh-CN" altLang="en-US" dirty="0"/>
              <a:t>上，中国也已经落后，落后的代价，是</a:t>
            </a:r>
            <a:r>
              <a:rPr lang="en-US" altLang="zh-CN" dirty="0"/>
              <a:t>74%</a:t>
            </a:r>
            <a:r>
              <a:rPr lang="zh-CN" altLang="en-US" dirty="0"/>
              <a:t>的</a:t>
            </a:r>
            <a:r>
              <a:rPr lang="en-US" altLang="zh-CN" dirty="0"/>
              <a:t>IP</a:t>
            </a:r>
            <a:r>
              <a:rPr lang="zh-CN" altLang="en-US" dirty="0">
                <a:hlinkClick r:id="rId3"/>
              </a:rPr>
              <a:t>地址</a:t>
            </a:r>
            <a:r>
              <a:rPr lang="zh-CN" altLang="en-US" dirty="0"/>
              <a:t>被美国占有，目前一个美国人大概可以分到</a:t>
            </a:r>
            <a:r>
              <a:rPr lang="en-US" altLang="zh-CN" dirty="0"/>
              <a:t>10</a:t>
            </a:r>
            <a:r>
              <a:rPr lang="zh-CN" altLang="en-US" dirty="0"/>
              <a:t>个</a:t>
            </a:r>
            <a:r>
              <a:rPr lang="en-US" altLang="zh-CN" dirty="0"/>
              <a:t>IP</a:t>
            </a:r>
            <a:r>
              <a:rPr lang="zh-CN" altLang="en-US" dirty="0"/>
              <a:t>地址，而偌大的中国却没有一个</a:t>
            </a:r>
            <a:r>
              <a:rPr lang="en-US" altLang="zh-CN" dirty="0"/>
              <a:t>A</a:t>
            </a:r>
            <a:r>
              <a:rPr lang="zh-CN" altLang="en-US" dirty="0"/>
              <a:t>类地址，</a:t>
            </a:r>
            <a:r>
              <a:rPr lang="en-US" altLang="zh-CN" dirty="0"/>
              <a:t>6000</a:t>
            </a:r>
            <a:r>
              <a:rPr lang="zh-CN" altLang="en-US" dirty="0"/>
              <a:t>多万网民，只有</a:t>
            </a:r>
            <a:r>
              <a:rPr lang="en-US" altLang="zh-CN" dirty="0"/>
              <a:t>3000</a:t>
            </a:r>
            <a:r>
              <a:rPr lang="zh-CN" altLang="en-US" dirty="0"/>
              <a:t>多万个</a:t>
            </a:r>
            <a:r>
              <a:rPr lang="en-US" altLang="zh-CN" dirty="0"/>
              <a:t>IP</a:t>
            </a:r>
            <a:r>
              <a:rPr lang="zh-CN" altLang="en-US" dirty="0"/>
              <a:t>地址，只有美国的</a:t>
            </a:r>
            <a:r>
              <a:rPr lang="en-US" altLang="zh-CN" dirty="0"/>
              <a:t>1/60</a:t>
            </a:r>
            <a:r>
              <a:rPr lang="zh-CN" altLang="en-US" dirty="0"/>
              <a:t>，与麻省理工学院拥有的地址数目差不多。 </a:t>
            </a:r>
          </a:p>
          <a:p>
            <a:pPr lvl="0" indent="0"/>
            <a:r>
              <a:rPr lang="en-US" altLang="zh-CN" dirty="0"/>
              <a:t>D</a:t>
            </a:r>
            <a:r>
              <a:rPr lang="zh-CN" altLang="en-US" dirty="0"/>
              <a:t>类地址称为广播地址，供特殊协议向选定的节点发送信息时用。</a:t>
            </a:r>
            <a:r>
              <a:rPr lang="en-US" altLang="zh-CN" dirty="0"/>
              <a:t>E</a:t>
            </a:r>
            <a:r>
              <a:rPr lang="zh-CN" altLang="en-US" dirty="0"/>
              <a:t>类地址保留给将来使用。</a:t>
            </a:r>
            <a:br>
              <a:rPr lang="zh-CN" altLang="en-US" dirty="0"/>
            </a:br>
            <a:endParaRPr lang="zh-CN" altLang="en-US" dirty="0"/>
          </a:p>
        </p:txBody>
      </p:sp>
      <p:sp>
        <p:nvSpPr>
          <p:cNvPr id="6144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31</a:t>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96ED6-554D-4CAA-9263-9DA50CF4B7A7}" type="slidenum">
              <a:rPr lang="en-US" altLang="zh-CN"/>
              <a:pPr/>
              <a:t>32</a:t>
            </a:fld>
            <a:endParaRPr lang="en-US" altLang="zh-CN"/>
          </a:p>
        </p:txBody>
      </p:sp>
      <p:sp>
        <p:nvSpPr>
          <p:cNvPr id="705538" name="Rectangle 2"/>
          <p:cNvSpPr>
            <a:spLocks noGrp="1" noRot="1" noChangeAspect="1" noChangeArrowheads="1" noTextEdit="1"/>
          </p:cNvSpPr>
          <p:nvPr>
            <p:ph type="sldImg"/>
          </p:nvPr>
        </p:nvSpPr>
        <p:spPr>
          <a:xfrm>
            <a:off x="987425" y="696913"/>
            <a:ext cx="5035550" cy="3486150"/>
          </a:xfrm>
        </p:spPr>
      </p:sp>
      <p:sp>
        <p:nvSpPr>
          <p:cNvPr id="705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041409"/>
          <p:cNvSpPr>
            <a:spLocks noGrp="1" noRot="1" noChangeAspect="1" noTextEdit="1"/>
          </p:cNvSpPr>
          <p:nvPr>
            <p:ph type="sldImg"/>
          </p:nvPr>
        </p:nvSpPr>
        <p:spPr>
          <a:xfrm>
            <a:off x="987425" y="696913"/>
            <a:ext cx="5035550" cy="3486150"/>
          </a:xfrm>
        </p:spPr>
      </p:sp>
      <p:sp>
        <p:nvSpPr>
          <p:cNvPr id="63490" name="文本占位符 1041410"/>
          <p:cNvSpPr>
            <a:spLocks noGrp="1"/>
          </p:cNvSpPr>
          <p:nvPr>
            <p:ph type="body"/>
          </p:nvPr>
        </p:nvSpPr>
        <p:spPr>
          <a:xfrm>
            <a:off x="914400" y="4343400"/>
            <a:ext cx="5029200" cy="4114800"/>
          </a:xfrm>
        </p:spPr>
        <p:txBody>
          <a:bodyPr anchor="t"/>
          <a:lstStyle/>
          <a:p>
            <a:pPr lvl="0" indent="0"/>
            <a:r>
              <a:rPr lang="zh-CN" altLang="en-US" dirty="0"/>
              <a:t>例如</a:t>
            </a:r>
            <a:r>
              <a:rPr lang="en-US" altLang="zh-CN" dirty="0"/>
              <a:t>IBM</a:t>
            </a:r>
            <a:r>
              <a:rPr lang="zh-CN" altLang="en-US" dirty="0"/>
              <a:t>公司的网络。全世界总共有</a:t>
            </a:r>
            <a:r>
              <a:rPr lang="en-US" altLang="zh-CN" dirty="0"/>
              <a:t>128(27)</a:t>
            </a:r>
            <a:r>
              <a:rPr lang="zh-CN" altLang="en-US" dirty="0"/>
              <a:t>个</a:t>
            </a:r>
            <a:r>
              <a:rPr lang="en-US" altLang="zh-CN" dirty="0"/>
              <a:t>A</a:t>
            </a:r>
            <a:r>
              <a:rPr lang="zh-CN" altLang="en-US" dirty="0"/>
              <a:t>类网络，早已被瓜分完了</a:t>
            </a:r>
            <a:r>
              <a:rPr lang="en-US" altLang="zh-CN" dirty="0"/>
              <a:t>. B</a:t>
            </a:r>
            <a:r>
              <a:rPr lang="zh-CN" altLang="en-US" dirty="0"/>
              <a:t>类网络也已经被瓜分完了 </a:t>
            </a:r>
          </a:p>
          <a:p>
            <a:pPr lvl="0" indent="0"/>
            <a:r>
              <a:rPr lang="zh-CN" altLang="en-US" sz="900" b="1" dirty="0"/>
              <a:t>从高位起，前</a:t>
            </a:r>
            <a:r>
              <a:rPr lang="en-US" altLang="zh-CN" sz="900" b="1" dirty="0"/>
              <a:t>1</a:t>
            </a:r>
            <a:r>
              <a:rPr lang="zh-CN" altLang="en-US" sz="900" b="1" dirty="0"/>
              <a:t>位为“</a:t>
            </a:r>
            <a:r>
              <a:rPr lang="en-US" altLang="zh-CN" sz="900" b="1" dirty="0"/>
              <a:t>0”</a:t>
            </a:r>
            <a:r>
              <a:rPr lang="zh-CN" altLang="en-US" sz="900" b="1" dirty="0"/>
              <a:t>，第</a:t>
            </a:r>
            <a:r>
              <a:rPr lang="en-US" altLang="zh-CN" sz="900" b="1" dirty="0"/>
              <a:t>1</a:t>
            </a:r>
            <a:r>
              <a:rPr lang="zh-CN" altLang="en-US" sz="900" b="1" dirty="0"/>
              <a:t>字节用十进制表示的取值范围为“</a:t>
            </a:r>
            <a:r>
              <a:rPr lang="en-US" altLang="zh-CN" sz="900" b="1" dirty="0"/>
              <a:t>0</a:t>
            </a:r>
            <a:r>
              <a:rPr lang="zh-CN" altLang="en-US" sz="900" b="1" dirty="0"/>
              <a:t>～</a:t>
            </a:r>
            <a:r>
              <a:rPr lang="en-US" altLang="zh-CN" sz="900" b="1"/>
              <a:t>127”</a:t>
            </a:r>
          </a:p>
          <a:p>
            <a:pPr lvl="0" indent="0"/>
            <a:endParaRPr lang="en-US" altLang="zh-CN" dirty="0"/>
          </a:p>
        </p:txBody>
      </p:sp>
      <p:sp>
        <p:nvSpPr>
          <p:cNvPr id="6349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34</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936961"/>
          <p:cNvSpPr>
            <a:spLocks noGrp="1" noRot="1" noChangeAspect="1" noTextEdit="1"/>
          </p:cNvSpPr>
          <p:nvPr>
            <p:ph type="sldImg"/>
          </p:nvPr>
        </p:nvSpPr>
        <p:spPr>
          <a:xfrm>
            <a:off x="987425" y="696913"/>
            <a:ext cx="5035550" cy="3486150"/>
          </a:xfrm>
        </p:spPr>
      </p:sp>
      <p:sp>
        <p:nvSpPr>
          <p:cNvPr id="17410" name="文本占位符 936962"/>
          <p:cNvSpPr>
            <a:spLocks noGrp="1"/>
          </p:cNvSpPr>
          <p:nvPr>
            <p:ph type="body"/>
          </p:nvPr>
        </p:nvSpPr>
        <p:spPr/>
        <p:txBody>
          <a:bodyPr anchor="t"/>
          <a:lstStyle/>
          <a:p>
            <a:pPr lvl="0" indent="0"/>
            <a:endParaRPr lang="zh-CN" altLang="en-US" dirty="0"/>
          </a:p>
        </p:txBody>
      </p:sp>
      <p:sp>
        <p:nvSpPr>
          <p:cNvPr id="1741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4</a:t>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043457"/>
          <p:cNvSpPr>
            <a:spLocks noGrp="1" noRot="1" noChangeAspect="1" noTextEdit="1"/>
          </p:cNvSpPr>
          <p:nvPr>
            <p:ph type="sldImg"/>
          </p:nvPr>
        </p:nvSpPr>
        <p:spPr>
          <a:xfrm>
            <a:off x="987425" y="696913"/>
            <a:ext cx="5035550" cy="3486150"/>
          </a:xfrm>
        </p:spPr>
      </p:sp>
      <p:sp>
        <p:nvSpPr>
          <p:cNvPr id="65538" name="文本占位符 1043458"/>
          <p:cNvSpPr>
            <a:spLocks noGrp="1"/>
          </p:cNvSpPr>
          <p:nvPr>
            <p:ph type="body"/>
          </p:nvPr>
        </p:nvSpPr>
        <p:spPr>
          <a:xfrm>
            <a:off x="914400" y="4343400"/>
            <a:ext cx="5029200" cy="4114800"/>
          </a:xfrm>
        </p:spPr>
        <p:txBody>
          <a:bodyPr anchor="t"/>
          <a:lstStyle/>
          <a:p>
            <a:pPr lvl="0" indent="0"/>
            <a:r>
              <a:rPr lang="zh-CN" altLang="en-US" sz="900" b="1" dirty="0"/>
              <a:t>从高位起，前</a:t>
            </a:r>
            <a:r>
              <a:rPr lang="en-US" altLang="zh-CN" sz="900" b="1" dirty="0"/>
              <a:t>2</a:t>
            </a:r>
            <a:r>
              <a:rPr lang="zh-CN" altLang="en-US" sz="900" b="1" dirty="0"/>
              <a:t>位为“</a:t>
            </a:r>
            <a:r>
              <a:rPr lang="en-US" altLang="zh-CN" sz="900" b="1" dirty="0"/>
              <a:t>10”</a:t>
            </a:r>
            <a:r>
              <a:rPr lang="zh-CN" altLang="en-US" sz="900" b="1" dirty="0"/>
              <a:t>，第</a:t>
            </a:r>
            <a:r>
              <a:rPr lang="en-US" altLang="zh-CN" sz="900" b="1" dirty="0"/>
              <a:t>1</a:t>
            </a:r>
            <a:r>
              <a:rPr lang="zh-CN" altLang="en-US" sz="900" b="1" dirty="0"/>
              <a:t>字节用十进制表示的取值范围为“</a:t>
            </a:r>
            <a:r>
              <a:rPr lang="en-US" altLang="zh-CN" sz="900" b="1" dirty="0"/>
              <a:t>128</a:t>
            </a:r>
            <a:r>
              <a:rPr lang="zh-CN" altLang="en-US" sz="900" b="1" dirty="0"/>
              <a:t>～</a:t>
            </a:r>
            <a:r>
              <a:rPr lang="en-US" altLang="zh-CN" sz="900" b="1"/>
              <a:t>191”</a:t>
            </a:r>
          </a:p>
          <a:p>
            <a:pPr lvl="0" indent="0"/>
            <a:endParaRPr lang="en-US" altLang="zh-CN" dirty="0"/>
          </a:p>
        </p:txBody>
      </p:sp>
      <p:sp>
        <p:nvSpPr>
          <p:cNvPr id="655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35</a:t>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045505"/>
          <p:cNvSpPr>
            <a:spLocks noGrp="1" noRot="1" noChangeAspect="1" noTextEdit="1"/>
          </p:cNvSpPr>
          <p:nvPr>
            <p:ph type="sldImg"/>
          </p:nvPr>
        </p:nvSpPr>
        <p:spPr>
          <a:xfrm>
            <a:off x="987425" y="696913"/>
            <a:ext cx="5035550" cy="3486150"/>
          </a:xfrm>
        </p:spPr>
      </p:sp>
      <p:sp>
        <p:nvSpPr>
          <p:cNvPr id="67586" name="文本占位符 1045506"/>
          <p:cNvSpPr>
            <a:spLocks noGrp="1"/>
          </p:cNvSpPr>
          <p:nvPr>
            <p:ph type="body"/>
          </p:nvPr>
        </p:nvSpPr>
        <p:spPr>
          <a:xfrm>
            <a:off x="914400" y="4343400"/>
            <a:ext cx="5029200" cy="4114800"/>
          </a:xfrm>
        </p:spPr>
        <p:txBody>
          <a:bodyPr anchor="t"/>
          <a:lstStyle/>
          <a:p>
            <a:pPr lvl="0" indent="0">
              <a:spcBef>
                <a:spcPct val="0"/>
              </a:spcBef>
            </a:pPr>
            <a:r>
              <a:rPr lang="zh-CN" altLang="en-US" b="1" dirty="0"/>
              <a:t>从高位起，前</a:t>
            </a:r>
            <a:r>
              <a:rPr lang="en-US" altLang="zh-CN" b="1" dirty="0"/>
              <a:t>3</a:t>
            </a:r>
            <a:r>
              <a:rPr lang="zh-CN" altLang="en-US" b="1" dirty="0"/>
              <a:t>位为“</a:t>
            </a:r>
            <a:r>
              <a:rPr lang="en-US" altLang="zh-CN" b="1" dirty="0"/>
              <a:t>110”</a:t>
            </a:r>
            <a:r>
              <a:rPr lang="zh-CN" altLang="en-US" b="1" dirty="0"/>
              <a:t>，第</a:t>
            </a:r>
            <a:r>
              <a:rPr lang="en-US" altLang="zh-CN" b="1" dirty="0"/>
              <a:t>1</a:t>
            </a:r>
            <a:r>
              <a:rPr lang="zh-CN" altLang="en-US" b="1" dirty="0"/>
              <a:t>字节用十进制表示的取值范围为“</a:t>
            </a:r>
            <a:r>
              <a:rPr lang="en-US" altLang="zh-CN" b="1" dirty="0"/>
              <a:t>192</a:t>
            </a:r>
            <a:r>
              <a:rPr lang="zh-CN" altLang="en-US" b="1" dirty="0"/>
              <a:t>～</a:t>
            </a:r>
            <a:r>
              <a:rPr lang="en-US" altLang="zh-CN" b="1"/>
              <a:t>223”</a:t>
            </a:r>
          </a:p>
          <a:p>
            <a:pPr lvl="0" indent="0"/>
            <a:endParaRPr lang="en-US" altLang="zh-CN" dirty="0"/>
          </a:p>
        </p:txBody>
      </p:sp>
      <p:sp>
        <p:nvSpPr>
          <p:cNvPr id="6758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36</a:t>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936ADB-363D-44D0-BDD8-8DDDF0D8D5AE}" type="slidenum">
              <a:rPr lang="en-US" altLang="zh-CN"/>
              <a:pPr/>
              <a:t>38</a:t>
            </a:fld>
            <a:endParaRPr lang="en-US" altLang="zh-CN"/>
          </a:p>
        </p:txBody>
      </p:sp>
      <p:sp>
        <p:nvSpPr>
          <p:cNvPr id="706562" name="Rectangle 2"/>
          <p:cNvSpPr>
            <a:spLocks noGrp="1" noRot="1" noChangeAspect="1" noChangeArrowheads="1" noTextEdit="1"/>
          </p:cNvSpPr>
          <p:nvPr>
            <p:ph type="sldImg"/>
          </p:nvPr>
        </p:nvSpPr>
        <p:spPr>
          <a:xfrm>
            <a:off x="987425" y="696913"/>
            <a:ext cx="5035550" cy="3486150"/>
          </a:xfrm>
        </p:spPr>
      </p:sp>
      <p:sp>
        <p:nvSpPr>
          <p:cNvPr id="706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057793"/>
          <p:cNvSpPr>
            <a:spLocks noGrp="1" noRot="1" noChangeAspect="1" noTextEdit="1"/>
          </p:cNvSpPr>
          <p:nvPr>
            <p:ph type="sldImg"/>
          </p:nvPr>
        </p:nvSpPr>
        <p:spPr>
          <a:xfrm>
            <a:off x="987425" y="696913"/>
            <a:ext cx="5035550" cy="3486150"/>
          </a:xfrm>
        </p:spPr>
      </p:sp>
      <p:sp>
        <p:nvSpPr>
          <p:cNvPr id="72706" name="文本占位符 1057794"/>
          <p:cNvSpPr>
            <a:spLocks noGrp="1"/>
          </p:cNvSpPr>
          <p:nvPr>
            <p:ph type="body"/>
          </p:nvPr>
        </p:nvSpPr>
        <p:spPr/>
        <p:txBody>
          <a:bodyPr anchor="t"/>
          <a:lstStyle/>
          <a:p>
            <a:pPr lvl="0" indent="0"/>
            <a:endParaRPr lang="zh-CN" altLang="en-US" dirty="0"/>
          </a:p>
        </p:txBody>
      </p:sp>
      <p:sp>
        <p:nvSpPr>
          <p:cNvPr id="7270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40</a:t>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060865"/>
          <p:cNvSpPr>
            <a:spLocks noGrp="1" noRot="1" noChangeAspect="1" noTextEdit="1"/>
          </p:cNvSpPr>
          <p:nvPr>
            <p:ph type="sldImg"/>
          </p:nvPr>
        </p:nvSpPr>
        <p:spPr>
          <a:xfrm>
            <a:off x="987425" y="696913"/>
            <a:ext cx="5035550" cy="3486150"/>
          </a:xfrm>
        </p:spPr>
      </p:sp>
      <p:sp>
        <p:nvSpPr>
          <p:cNvPr id="75778" name="文本占位符 1060866"/>
          <p:cNvSpPr>
            <a:spLocks noGrp="1"/>
          </p:cNvSpPr>
          <p:nvPr>
            <p:ph type="body"/>
          </p:nvPr>
        </p:nvSpPr>
        <p:spPr>
          <a:xfrm>
            <a:off x="914400" y="4343400"/>
            <a:ext cx="5029200" cy="4114800"/>
          </a:xfrm>
        </p:spPr>
        <p:txBody>
          <a:bodyPr anchor="t"/>
          <a:lstStyle/>
          <a:p>
            <a:pPr lvl="0" indent="0"/>
            <a:r>
              <a:rPr lang="en-US" altLang="zh-CN" b="1" dirty="0">
                <a:solidFill>
                  <a:schemeClr val="folHlink"/>
                </a:solidFill>
              </a:rPr>
              <a:t>APNIC</a:t>
            </a:r>
            <a:r>
              <a:rPr lang="zh-CN" altLang="en-US" b="1" dirty="0">
                <a:solidFill>
                  <a:schemeClr val="folHlink"/>
                </a:solidFill>
              </a:rPr>
              <a:t>总共给中国</a:t>
            </a:r>
            <a:r>
              <a:rPr lang="en-US" altLang="zh-CN" b="1" dirty="0">
                <a:solidFill>
                  <a:schemeClr val="folHlink"/>
                </a:solidFill>
              </a:rPr>
              <a:t>CERNET</a:t>
            </a:r>
            <a:r>
              <a:rPr lang="zh-CN" altLang="en-US" b="1" dirty="0">
                <a:solidFill>
                  <a:schemeClr val="folHlink"/>
                </a:solidFill>
              </a:rPr>
              <a:t>网</a:t>
            </a:r>
            <a:r>
              <a:rPr lang="en-US" altLang="zh-CN" b="1" dirty="0">
                <a:solidFill>
                  <a:schemeClr val="folHlink"/>
                </a:solidFill>
              </a:rPr>
              <a:t>10</a:t>
            </a:r>
            <a:r>
              <a:rPr lang="zh-CN" altLang="en-US" b="1" dirty="0">
                <a:solidFill>
                  <a:schemeClr val="folHlink"/>
                </a:solidFill>
              </a:rPr>
              <a:t>个</a:t>
            </a:r>
            <a:r>
              <a:rPr lang="en-US" altLang="zh-CN" b="1" dirty="0">
                <a:solidFill>
                  <a:schemeClr val="folHlink"/>
                </a:solidFill>
              </a:rPr>
              <a:t>B</a:t>
            </a:r>
            <a:r>
              <a:rPr lang="zh-CN" altLang="en-US" b="1" dirty="0">
                <a:solidFill>
                  <a:schemeClr val="folHlink"/>
                </a:solidFill>
              </a:rPr>
              <a:t>类地</a:t>
            </a:r>
            <a:r>
              <a:rPr lang="zh-CN" altLang="en-US" b="1" dirty="0" smtClean="0">
                <a:solidFill>
                  <a:schemeClr val="folHlink"/>
                </a:solidFill>
              </a:rPr>
              <a:t>址、</a:t>
            </a:r>
            <a:endParaRPr lang="en-US" altLang="zh-CN" b="1" dirty="0" smtClean="0">
              <a:solidFill>
                <a:schemeClr val="folHlink"/>
              </a:solidFill>
            </a:endParaRPr>
          </a:p>
          <a:p>
            <a:pPr lvl="0" indent="0"/>
            <a:endParaRPr lang="en-US" altLang="zh-CN" b="1" dirty="0" smtClean="0">
              <a:solidFill>
                <a:schemeClr val="folHlink"/>
              </a:solidFill>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b="1" dirty="0" smtClean="0">
                <a:latin typeface="楷体_GB2312" pitchFamily="49" charset="-122"/>
                <a:ea typeface="楷体_GB2312" pitchFamily="49" charset="-122"/>
              </a:rPr>
              <a:t>CERNET</a:t>
            </a:r>
            <a:r>
              <a:rPr lang="zh-CN" altLang="en-US" b="1" dirty="0" smtClean="0">
                <a:latin typeface="楷体_GB2312" pitchFamily="49" charset="-122"/>
                <a:ea typeface="楷体_GB2312" pitchFamily="49" charset="-122"/>
              </a:rPr>
              <a:t>中心设在清华大学</a:t>
            </a:r>
            <a:endParaRPr lang="en-US" altLang="zh-CN" b="1" dirty="0" smtClean="0">
              <a:latin typeface="楷体_GB2312" pitchFamily="49" charset="-122"/>
              <a:ea typeface="楷体_GB2312" pitchFamily="49" charset="-122"/>
            </a:endParaRPr>
          </a:p>
          <a:p>
            <a:pPr lvl="0" indent="0"/>
            <a:endParaRPr lang="zh-CN" altLang="en-US" b="1" dirty="0">
              <a:solidFill>
                <a:schemeClr val="folHlink"/>
              </a:solidFill>
            </a:endParaRPr>
          </a:p>
        </p:txBody>
      </p:sp>
      <p:sp>
        <p:nvSpPr>
          <p:cNvPr id="757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42</a:t>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r>
              <a:rPr lang="zh-CN" altLang="en-US" dirty="0" smtClean="0"/>
              <a:t>理论上，中国共有</a:t>
            </a:r>
            <a:r>
              <a:rPr lang="en-US" altLang="zh-CN" b="1" dirty="0" smtClean="0"/>
              <a:t>7976.6</a:t>
            </a:r>
            <a:r>
              <a:rPr lang="zh-CN" altLang="en-US" b="1" dirty="0" smtClean="0"/>
              <a:t>万</a:t>
            </a:r>
            <a:r>
              <a:rPr lang="zh-CN" altLang="en-US" dirty="0" smtClean="0"/>
              <a:t>个</a:t>
            </a:r>
            <a:r>
              <a:rPr lang="en-US" altLang="zh-CN" dirty="0" smtClean="0"/>
              <a:t>A</a:t>
            </a:r>
            <a:r>
              <a:rPr lang="zh-CN" altLang="en-US" dirty="0" smtClean="0"/>
              <a:t>类</a:t>
            </a:r>
            <a:r>
              <a:rPr lang="en-US" altLang="zh-CN" dirty="0" smtClean="0"/>
              <a:t>IP</a:t>
            </a:r>
            <a:r>
              <a:rPr lang="zh-CN" altLang="en-US" dirty="0" smtClean="0"/>
              <a:t>，全球总共有</a:t>
            </a:r>
            <a:r>
              <a:rPr lang="en-US" altLang="zh-CN" dirty="0" smtClean="0"/>
              <a:t>20.974</a:t>
            </a:r>
            <a:r>
              <a:rPr lang="zh-CN" altLang="en-US" dirty="0" smtClean="0"/>
              <a:t>亿个</a:t>
            </a:r>
            <a:r>
              <a:rPr lang="en-US" altLang="zh-CN" dirty="0" smtClean="0"/>
              <a:t>A</a:t>
            </a:r>
            <a:r>
              <a:rPr lang="zh-CN" altLang="en-US" dirty="0" smtClean="0"/>
              <a:t>类</a:t>
            </a:r>
            <a:r>
              <a:rPr lang="en-US" altLang="zh-CN" dirty="0" smtClean="0"/>
              <a:t>IP</a:t>
            </a:r>
            <a:r>
              <a:rPr lang="zh-CN" altLang="en-US" dirty="0" smtClean="0"/>
              <a:t>地址。</a:t>
            </a:r>
            <a:endParaRPr lang="en-US" altLang="zh-CN" dirty="0" smtClean="0"/>
          </a:p>
          <a:p>
            <a:r>
              <a:rPr lang="zh-CN" altLang="en-US" dirty="0" smtClean="0"/>
              <a:t>中国的</a:t>
            </a:r>
            <a:r>
              <a:rPr lang="en-US" altLang="zh-CN" dirty="0" smtClean="0"/>
              <a:t>A</a:t>
            </a:r>
            <a:r>
              <a:rPr lang="zh-CN" altLang="en-US" dirty="0" smtClean="0"/>
              <a:t>类</a:t>
            </a:r>
            <a:r>
              <a:rPr lang="en-US" altLang="zh-CN" dirty="0" smtClean="0"/>
              <a:t>IP</a:t>
            </a:r>
            <a:r>
              <a:rPr lang="zh-CN" altLang="en-US" dirty="0" smtClean="0"/>
              <a:t>地址占全球的</a:t>
            </a:r>
            <a:r>
              <a:rPr lang="en-US" altLang="zh-CN" b="1" dirty="0" smtClean="0"/>
              <a:t>3.8031%</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43</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家用路由器的默认</a:t>
            </a:r>
            <a:r>
              <a:rPr lang="en-US" altLang="zh-CN" dirty="0" smtClean="0"/>
              <a:t>IP</a:t>
            </a:r>
            <a:r>
              <a:rPr lang="zh-CN" altLang="en-US" dirty="0" smtClean="0"/>
              <a:t>地址一般是</a:t>
            </a:r>
            <a:r>
              <a:rPr lang="en-US" altLang="zh-CN" dirty="0" smtClean="0"/>
              <a:t>192.168.1.1</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44</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手机上网</a:t>
            </a:r>
            <a:r>
              <a:rPr lang="en-US" altLang="zh-CN" dirty="0" smtClean="0"/>
              <a:t>IP</a:t>
            </a:r>
            <a:r>
              <a:rPr lang="zh-CN" altLang="en-US" dirty="0" smtClean="0"/>
              <a:t>地址</a:t>
            </a:r>
            <a:endParaRPr lang="en-US" altLang="zh-CN" dirty="0" smtClean="0"/>
          </a:p>
          <a:p>
            <a:r>
              <a:rPr lang="en-US" altLang="zh-CN" dirty="0" smtClean="0"/>
              <a:t>2018</a:t>
            </a:r>
            <a:r>
              <a:rPr lang="zh-CN" altLang="en-US" dirty="0" smtClean="0"/>
              <a:t>，电信改为归属地落地模式</a:t>
            </a:r>
          </a:p>
          <a:p>
            <a:r>
              <a:rPr lang="zh-CN" altLang="en-US" dirty="0" smtClean="0"/>
              <a:t>电信</a:t>
            </a:r>
            <a:r>
              <a:rPr lang="en-US" altLang="zh-CN" dirty="0" smtClean="0"/>
              <a:t>/</a:t>
            </a:r>
            <a:r>
              <a:rPr lang="zh-CN" altLang="en-US" dirty="0" smtClean="0"/>
              <a:t>移动都是漫游地落地，只有联通是归属地落地</a:t>
            </a:r>
          </a:p>
          <a:p>
            <a:r>
              <a:rPr lang="zh-CN" altLang="en-US" dirty="0" smtClean="0"/>
              <a:t>手机连接到当前基站有个漫游 </a:t>
            </a:r>
            <a:r>
              <a:rPr lang="en-US" altLang="zh-CN" dirty="0" smtClean="0"/>
              <a:t>IP </a:t>
            </a:r>
            <a:r>
              <a:rPr lang="zh-CN" altLang="en-US" dirty="0" smtClean="0"/>
              <a:t>，这个漫游 </a:t>
            </a:r>
            <a:r>
              <a:rPr lang="en-US" altLang="zh-CN" dirty="0" smtClean="0"/>
              <a:t>IP </a:t>
            </a:r>
            <a:r>
              <a:rPr lang="zh-CN" altLang="en-US" dirty="0" smtClean="0"/>
              <a:t>有个所谓的家乡代理，也就是说实际上手机的外网 </a:t>
            </a:r>
            <a:r>
              <a:rPr lang="en-US" altLang="zh-CN" dirty="0" smtClean="0"/>
              <a:t>IP </a:t>
            </a:r>
            <a:r>
              <a:rPr lang="zh-CN" altLang="en-US" dirty="0" smtClean="0"/>
              <a:t>在一个固定周期内总是一致的，内网 </a:t>
            </a:r>
            <a:r>
              <a:rPr lang="en-US" altLang="zh-CN" dirty="0" smtClean="0"/>
              <a:t>IP </a:t>
            </a:r>
            <a:r>
              <a:rPr lang="zh-CN" altLang="en-US" dirty="0" smtClean="0"/>
              <a:t>会随着地理位置等因素变化。这套机制保证了移动网络的可用性，如果 </a:t>
            </a:r>
            <a:r>
              <a:rPr lang="en-US" altLang="zh-CN" dirty="0" smtClean="0"/>
              <a:t>IP </a:t>
            </a:r>
            <a:r>
              <a:rPr lang="zh-CN" altLang="en-US" dirty="0" smtClean="0"/>
              <a:t>地址变化太快会对网络通讯造成影响。</a:t>
            </a:r>
            <a:endParaRPr lang="en-US" altLang="zh-CN" dirty="0" smtClean="0"/>
          </a:p>
          <a:p>
            <a:endParaRPr lang="zh-CN" altLang="en-US" dirty="0" smtClean="0"/>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如果你通过</a:t>
            </a:r>
            <a:r>
              <a:rPr lang="en-US" altLang="zh-CN" dirty="0" smtClean="0"/>
              <a:t>GPRS</a:t>
            </a:r>
            <a:r>
              <a:rPr lang="zh-CN" altLang="en-US" dirty="0" smtClean="0"/>
              <a:t>或者</a:t>
            </a:r>
            <a:r>
              <a:rPr lang="en-US" altLang="zh-CN" dirty="0" smtClean="0"/>
              <a:t>3G</a:t>
            </a:r>
            <a:r>
              <a:rPr lang="zh-CN" altLang="en-US" dirty="0" smtClean="0"/>
              <a:t>技术接入互联网的话（通过运营商网络），那么你也可以通过下面的方法找出运营商分配给你的</a:t>
            </a:r>
            <a:r>
              <a:rPr lang="en-US" altLang="zh-CN" dirty="0" smtClean="0"/>
              <a:t>IP</a:t>
            </a:r>
            <a:r>
              <a:rPr lang="zh-CN" altLang="en-US" dirty="0" smtClean="0"/>
              <a:t>地址。</a:t>
            </a: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所有的智能机不管运行着什么系统都可以用同一种方法找出外网</a:t>
            </a:r>
            <a:r>
              <a:rPr lang="en-US" altLang="zh-CN" dirty="0" smtClean="0"/>
              <a:t>IP——</a:t>
            </a:r>
            <a:r>
              <a:rPr lang="zh-CN" altLang="en-US" dirty="0" smtClean="0"/>
              <a:t>只要打开手机上的浏览器然后访问</a:t>
            </a:r>
            <a:r>
              <a:rPr lang="en-US" altLang="zh-CN" dirty="0" smtClean="0">
                <a:hlinkClick r:id="rId3"/>
              </a:rPr>
              <a:t>http://www.whatip.com/</a:t>
            </a:r>
            <a:r>
              <a:rPr lang="zh-CN" altLang="en-US" dirty="0" smtClean="0"/>
              <a:t>就行了。其他类似的站点还包括</a:t>
            </a:r>
            <a:r>
              <a:rPr lang="en-US" altLang="zh-CN" dirty="0" err="1" smtClean="0">
                <a:hlinkClick r:id="rId4"/>
              </a:rPr>
              <a:t>CmyIP.com</a:t>
            </a:r>
            <a:r>
              <a:rPr lang="en-US" altLang="zh-CN" dirty="0" smtClean="0"/>
              <a:t> </a:t>
            </a:r>
            <a:r>
              <a:rPr lang="zh-CN" altLang="en-US" dirty="0" smtClean="0"/>
              <a:t>以及</a:t>
            </a:r>
            <a:r>
              <a:rPr lang="en-US" altLang="zh-CN" dirty="0" err="1" smtClean="0">
                <a:hlinkClick r:id="rId5"/>
              </a:rPr>
              <a:t>touch.WhatsMyIP.org</a:t>
            </a:r>
            <a:r>
              <a:rPr lang="zh-CN" altLang="en-US" dirty="0" smtClean="0"/>
              <a:t>。</a:t>
            </a:r>
          </a:p>
          <a:p>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手机联网在不同时间不同地点使用的基站不同，设备不同，所以没有同一地址</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b="1" i="0" kern="1200" dirty="0" smtClean="0">
                <a:solidFill>
                  <a:schemeClr val="tx1"/>
                </a:solidFill>
                <a:latin typeface="宋体" panose="02010600030101010101" pitchFamily="2" charset="-122"/>
                <a:ea typeface="宋体" panose="02010600030101010101" pitchFamily="2" charset="-122"/>
                <a:cs typeface="+mn-cs"/>
              </a:rPr>
              <a:t>手机上网的</a:t>
            </a:r>
            <a:r>
              <a:rPr lang="en-US" altLang="zh-CN" sz="1200" b="1" i="0" kern="1200" dirty="0" smtClean="0">
                <a:solidFill>
                  <a:schemeClr val="tx1"/>
                </a:solidFill>
                <a:latin typeface="宋体" panose="02010600030101010101" pitchFamily="2" charset="-122"/>
                <a:ea typeface="宋体" panose="02010600030101010101" pitchFamily="2" charset="-122"/>
                <a:cs typeface="+mn-cs"/>
              </a:rPr>
              <a:t>IP</a:t>
            </a:r>
            <a:r>
              <a:rPr lang="zh-CN" altLang="en-US" sz="1200" b="1" i="0" kern="1200" dirty="0" smtClean="0">
                <a:solidFill>
                  <a:schemeClr val="tx1"/>
                </a:solidFill>
                <a:latin typeface="宋体" panose="02010600030101010101" pitchFamily="2" charset="-122"/>
                <a:ea typeface="宋体" panose="02010600030101010101" pitchFamily="2" charset="-122"/>
                <a:cs typeface="+mn-cs"/>
              </a:rPr>
              <a:t>地址的归属地</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46</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7425" y="696913"/>
            <a:ext cx="5035550" cy="3486150"/>
          </a:xfrm>
        </p:spPr>
      </p:sp>
      <p:sp>
        <p:nvSpPr>
          <p:cNvPr id="3" name="备注占位符 2"/>
          <p:cNvSpPr>
            <a:spLocks noGrp="1"/>
          </p:cNvSpPr>
          <p:nvPr>
            <p:ph type="body" idx="1"/>
          </p:nvPr>
        </p:nvSpPr>
        <p:spPr/>
        <p:txBody>
          <a:bodyPr>
            <a:normAutofit/>
          </a:bodyPr>
          <a:lstStyle/>
          <a:p>
            <a:r>
              <a:rPr lang="zh-CN" altLang="en-US" dirty="0" smtClean="0"/>
              <a:t>在互联网早期，</a:t>
            </a:r>
            <a:r>
              <a:rPr lang="en-US" altLang="zh-CN" dirty="0" smtClean="0"/>
              <a:t>30</a:t>
            </a:r>
            <a:r>
              <a:rPr lang="zh-CN" altLang="en-US" dirty="0" smtClean="0"/>
              <a:t>年前天真的人类认为</a:t>
            </a:r>
            <a:r>
              <a:rPr lang="en-US" altLang="zh-CN" dirty="0" smtClean="0"/>
              <a:t>40</a:t>
            </a:r>
            <a:r>
              <a:rPr lang="zh-CN" altLang="en-US" dirty="0" smtClean="0"/>
              <a:t>亿个</a:t>
            </a:r>
            <a:r>
              <a:rPr lang="en-US" altLang="zh-CN" dirty="0" smtClean="0"/>
              <a:t>IPv4</a:t>
            </a:r>
            <a:r>
              <a:rPr lang="zh-CN" altLang="en-US" dirty="0" smtClean="0"/>
              <a:t>地址是天文数字，取之不尽用之不竭也，因此经常随意分配，导致很多</a:t>
            </a:r>
            <a:r>
              <a:rPr lang="en-US" altLang="zh-CN" dirty="0" smtClean="0"/>
              <a:t>IP</a:t>
            </a:r>
            <a:r>
              <a:rPr lang="zh-CN" altLang="en-US" dirty="0" smtClean="0"/>
              <a:t>地址已经不可逆般地被大量不合理分配掉了。一方面，手机的数量超过电脑，手机上网当然也需要</a:t>
            </a:r>
            <a:r>
              <a:rPr lang="en-US" altLang="zh-CN" dirty="0" smtClean="0"/>
              <a:t>IP</a:t>
            </a:r>
            <a:r>
              <a:rPr lang="zh-CN" altLang="en-US" dirty="0" smtClean="0"/>
              <a:t>地址；另一方面，物联网方兴未艾，夸张的说，未来每一粒沙子都会拥有一个</a:t>
            </a:r>
            <a:r>
              <a:rPr lang="en-US" altLang="zh-CN" dirty="0" smtClean="0"/>
              <a:t>IP</a:t>
            </a:r>
            <a:r>
              <a:rPr lang="zh-CN" altLang="en-US" dirty="0" smtClean="0"/>
              <a:t>地址。在这样的背景之下，</a:t>
            </a:r>
            <a:r>
              <a:rPr lang="en-US" altLang="zh-CN" dirty="0" smtClean="0"/>
              <a:t>IPv6</a:t>
            </a:r>
            <a:r>
              <a:rPr lang="zh-CN" altLang="en-US" dirty="0" smtClean="0"/>
              <a:t>不可避免的将要走向历史的前沿。</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47</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683EDB-8550-41BC-B065-463E70B5D5FE}" type="slidenum">
              <a:rPr lang="en-US" altLang="zh-CN"/>
              <a:pPr/>
              <a:t>48</a:t>
            </a:fld>
            <a:endParaRPr lang="en-US" altLang="zh-CN"/>
          </a:p>
        </p:txBody>
      </p:sp>
      <p:sp>
        <p:nvSpPr>
          <p:cNvPr id="707586" name="Rectangle 2"/>
          <p:cNvSpPr>
            <a:spLocks noGrp="1" noRot="1" noChangeAspect="1" noChangeArrowheads="1" noTextEdit="1"/>
          </p:cNvSpPr>
          <p:nvPr>
            <p:ph type="sldImg"/>
          </p:nvPr>
        </p:nvSpPr>
        <p:spPr>
          <a:xfrm>
            <a:off x="987425" y="696913"/>
            <a:ext cx="5035550" cy="3486150"/>
          </a:xfrm>
        </p:spPr>
      </p:sp>
      <p:sp>
        <p:nvSpPr>
          <p:cNvPr id="707587" name="Rectangle 3"/>
          <p:cNvSpPr>
            <a:spLocks noGrp="1" noChangeArrowheads="1"/>
          </p:cNvSpPr>
          <p:nvPr>
            <p:ph type="body" idx="1"/>
          </p:nvPr>
        </p:nvSpPr>
        <p:spPr/>
        <p:txBody>
          <a:bodyPr/>
          <a:lstStyle/>
          <a:p>
            <a:pPr lvl="1"/>
            <a:r>
              <a:rPr lang="zh-CN" altLang="en-US" dirty="0">
                <a:sym typeface="+mn-ea"/>
              </a:rPr>
              <a:t>第一，</a:t>
            </a:r>
            <a:r>
              <a:rPr lang="en-US" altLang="zh-CN" dirty="0">
                <a:sym typeface="+mn-ea"/>
              </a:rPr>
              <a:t>IP </a:t>
            </a:r>
            <a:r>
              <a:rPr lang="zh-CN" altLang="en-US" dirty="0">
                <a:sym typeface="+mn-ea"/>
              </a:rPr>
              <a:t>地址管理机构在分配 </a:t>
            </a:r>
            <a:r>
              <a:rPr lang="en-US" altLang="zh-CN" dirty="0">
                <a:sym typeface="+mn-ea"/>
              </a:rPr>
              <a:t>IP </a:t>
            </a:r>
            <a:r>
              <a:rPr lang="zh-CN" altLang="en-US" dirty="0">
                <a:sym typeface="+mn-ea"/>
              </a:rPr>
              <a:t>地址时只分配网络号，而剩下的主机号则由得到该网络号的单位自行分配。这样就方便了 </a:t>
            </a:r>
            <a:r>
              <a:rPr lang="en-US" altLang="zh-CN" dirty="0">
                <a:sym typeface="+mn-ea"/>
              </a:rPr>
              <a:t>IP </a:t>
            </a:r>
            <a:r>
              <a:rPr lang="zh-CN" altLang="en-US" dirty="0">
                <a:sym typeface="+mn-ea"/>
              </a:rPr>
              <a:t>地址的管理</a:t>
            </a:r>
            <a:endParaRPr lang="en-US" altLang="zh-CN" dirty="0"/>
          </a:p>
          <a:p>
            <a:pPr lvl="1"/>
            <a:r>
              <a:rPr lang="zh-CN" altLang="en-US" dirty="0" smtClean="0">
                <a:sym typeface="+mn-ea"/>
              </a:rPr>
              <a:t>第二</a:t>
            </a:r>
            <a:r>
              <a:rPr lang="zh-CN" altLang="en-US" dirty="0">
                <a:sym typeface="+mn-ea"/>
              </a:rPr>
              <a:t>，路由器仅根据目的主机所连接的网络号来转发分组（而不考虑目的主机号），这样就可以使路由表中的项目数大幅度减少，从而减小了路由表所占的存储空间。 </a:t>
            </a:r>
            <a:endParaRPr lang="zh-CN" altLang="en-US" dirty="0"/>
          </a:p>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0F19DF-9530-4BF9-9A7B-1284D1693B95}" type="slidenum">
              <a:rPr lang="en-US" altLang="zh-CN"/>
              <a:pPr/>
              <a:t>5</a:t>
            </a:fld>
            <a:endParaRPr lang="en-US" altLang="zh-CN"/>
          </a:p>
        </p:txBody>
      </p:sp>
      <p:sp>
        <p:nvSpPr>
          <p:cNvPr id="937986" name="Rectangle 2"/>
          <p:cNvSpPr>
            <a:spLocks noGrp="1" noRot="1" noChangeAspect="1" noChangeArrowheads="1" noTextEdit="1"/>
          </p:cNvSpPr>
          <p:nvPr>
            <p:ph type="sldImg"/>
          </p:nvPr>
        </p:nvSpPr>
        <p:spPr>
          <a:xfrm>
            <a:off x="987425" y="696913"/>
            <a:ext cx="5035550" cy="3486150"/>
          </a:xfrm>
        </p:spPr>
      </p:sp>
      <p:sp>
        <p:nvSpPr>
          <p:cNvPr id="93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7D5F8-D34B-48CA-960F-DB9DA5157E06}" type="slidenum">
              <a:rPr lang="en-US" altLang="zh-CN"/>
              <a:pPr/>
              <a:t>49</a:t>
            </a:fld>
            <a:endParaRPr lang="en-US" altLang="zh-CN"/>
          </a:p>
        </p:txBody>
      </p:sp>
      <p:sp>
        <p:nvSpPr>
          <p:cNvPr id="708610" name="Rectangle 2"/>
          <p:cNvSpPr>
            <a:spLocks noGrp="1" noRot="1" noChangeAspect="1" noChangeArrowheads="1" noTextEdit="1"/>
          </p:cNvSpPr>
          <p:nvPr>
            <p:ph type="sldImg"/>
          </p:nvPr>
        </p:nvSpPr>
        <p:spPr>
          <a:xfrm>
            <a:off x="987425" y="696913"/>
            <a:ext cx="5035550" cy="3486150"/>
          </a:xfrm>
        </p:spPr>
      </p:sp>
      <p:sp>
        <p:nvSpPr>
          <p:cNvPr id="708611" name="Rectangle 3"/>
          <p:cNvSpPr>
            <a:spLocks noGrp="1" noChangeArrowheads="1"/>
          </p:cNvSpPr>
          <p:nvPr>
            <p:ph type="body" idx="1"/>
          </p:nvPr>
        </p:nvSpPr>
        <p:spPr/>
        <p:txBody>
          <a:bodyPr/>
          <a:lstStyle/>
          <a:p>
            <a:pPr lvl="1"/>
            <a:r>
              <a:rPr lang="zh-CN" altLang="en-US" dirty="0">
                <a:sym typeface="+mn-ea"/>
              </a:rPr>
              <a:t>由于一个路由器至少应当连接到两个网络（这样它才能将 </a:t>
            </a:r>
            <a:r>
              <a:rPr lang="en-US" altLang="zh-CN" dirty="0">
                <a:sym typeface="+mn-ea"/>
              </a:rPr>
              <a:t>IP </a:t>
            </a:r>
            <a:r>
              <a:rPr lang="zh-CN" altLang="en-US" dirty="0">
                <a:sym typeface="+mn-ea"/>
              </a:rPr>
              <a:t>数据报从一个网络转发到另一个网络），因此</a:t>
            </a:r>
            <a:r>
              <a:rPr lang="zh-CN" altLang="en-US" dirty="0">
                <a:solidFill>
                  <a:srgbClr val="0000CC"/>
                </a:solidFill>
                <a:sym typeface="+mn-ea"/>
              </a:rPr>
              <a:t>一个路由器至少应当有两个不同的 </a:t>
            </a:r>
            <a:r>
              <a:rPr lang="en-US" altLang="zh-CN" dirty="0">
                <a:solidFill>
                  <a:srgbClr val="0000CC"/>
                </a:solidFill>
                <a:sym typeface="+mn-ea"/>
              </a:rPr>
              <a:t>IP </a:t>
            </a:r>
            <a:r>
              <a:rPr lang="zh-CN" altLang="en-US" dirty="0">
                <a:solidFill>
                  <a:srgbClr val="0000CC"/>
                </a:solidFill>
                <a:sym typeface="+mn-ea"/>
              </a:rPr>
              <a:t>地址。 </a:t>
            </a:r>
            <a:endParaRPr lang="en-US" altLang="zh-CN" dirty="0" smtClean="0">
              <a:solidFill>
                <a:srgbClr val="0000CC"/>
              </a:solidFill>
              <a:sym typeface="+mn-ea"/>
            </a:endParaRPr>
          </a:p>
          <a:p>
            <a:pPr lvl="1"/>
            <a:r>
              <a:rPr lang="zh-CN" altLang="en-US" dirty="0" smtClean="0">
                <a:solidFill>
                  <a:srgbClr val="0000CC"/>
                </a:solidFill>
                <a:sym typeface="+mn-ea"/>
              </a:rPr>
              <a:t>路由器不转发广播帧，只负责在不同的网络间转发数据包</a:t>
            </a:r>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1A32FD-4560-46D9-B75A-A64F05383F5F}" type="slidenum">
              <a:rPr lang="en-US" altLang="zh-CN"/>
              <a:pPr/>
              <a:t>50</a:t>
            </a:fld>
            <a:endParaRPr lang="en-US" altLang="zh-CN"/>
          </a:p>
        </p:txBody>
      </p:sp>
      <p:sp>
        <p:nvSpPr>
          <p:cNvPr id="709634" name="Rectangle 2"/>
          <p:cNvSpPr>
            <a:spLocks noGrp="1" noRot="1" noChangeAspect="1" noChangeArrowheads="1" noTextEdit="1"/>
          </p:cNvSpPr>
          <p:nvPr>
            <p:ph type="sldImg"/>
          </p:nvPr>
        </p:nvSpPr>
        <p:spPr>
          <a:xfrm>
            <a:off x="987425" y="696913"/>
            <a:ext cx="5035550" cy="3486150"/>
          </a:xfrm>
        </p:spPr>
      </p:sp>
      <p:sp>
        <p:nvSpPr>
          <p:cNvPr id="709635" name="Rectangle 3"/>
          <p:cNvSpPr>
            <a:spLocks noGrp="1" noChangeArrowheads="1"/>
          </p:cNvSpPr>
          <p:nvPr>
            <p:ph type="body" idx="1"/>
          </p:nvPr>
        </p:nvSpPr>
        <p:spPr/>
        <p:txBody>
          <a:bodyPr/>
          <a:lstStyle/>
          <a:p>
            <a:r>
              <a:rPr lang="zh-CN" altLang="en-US" dirty="0">
                <a:solidFill>
                  <a:srgbClr val="FF0000"/>
                </a:solidFill>
                <a:sym typeface="+mn-ea"/>
              </a:rPr>
              <a:t>所有分配到网络号 </a:t>
            </a:r>
            <a:r>
              <a:rPr lang="en-US" altLang="zh-CN" dirty="0">
                <a:solidFill>
                  <a:srgbClr val="FF0000"/>
                </a:solidFill>
                <a:sym typeface="+mn-ea"/>
              </a:rPr>
              <a:t>net-id </a:t>
            </a:r>
            <a:r>
              <a:rPr lang="zh-CN" altLang="en-US" dirty="0">
                <a:solidFill>
                  <a:srgbClr val="FF0000"/>
                </a:solidFill>
                <a:sym typeface="+mn-ea"/>
              </a:rPr>
              <a:t>的网络</a:t>
            </a:r>
            <a:r>
              <a:rPr lang="zh-CN" altLang="en-US" dirty="0" smtClean="0">
                <a:solidFill>
                  <a:srgbClr val="FF0000"/>
                </a:solidFill>
                <a:sym typeface="+mn-ea"/>
              </a:rPr>
              <a:t>，无论是范围</a:t>
            </a:r>
            <a:r>
              <a:rPr lang="zh-CN" altLang="en-US" dirty="0">
                <a:solidFill>
                  <a:srgbClr val="FF0000"/>
                </a:solidFill>
                <a:sym typeface="+mn-ea"/>
              </a:rPr>
              <a:t>很小的局域网，还是可能覆盖很大地理范围的广域网，都是平等的</a:t>
            </a:r>
            <a:r>
              <a:rPr lang="zh-CN" altLang="en-US" dirty="0" smtClean="0">
                <a:solidFill>
                  <a:srgbClr val="FF0000"/>
                </a:solidFill>
                <a:sym typeface="+mn-ea"/>
              </a:rPr>
              <a:t>。</a:t>
            </a:r>
            <a:endParaRPr lang="zh-CN" altLang="en-US" dirty="0">
              <a:solidFill>
                <a:srgbClr val="FF0000"/>
              </a:solidFill>
            </a:endParaRPr>
          </a:p>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062913"/>
          <p:cNvSpPr>
            <a:spLocks noGrp="1" noRot="1" noChangeAspect="1" noTextEdit="1"/>
          </p:cNvSpPr>
          <p:nvPr>
            <p:ph type="sldImg"/>
          </p:nvPr>
        </p:nvSpPr>
        <p:spPr>
          <a:xfrm>
            <a:off x="987425" y="696913"/>
            <a:ext cx="5035550" cy="3486150"/>
          </a:xfrm>
        </p:spPr>
      </p:sp>
      <p:sp>
        <p:nvSpPr>
          <p:cNvPr id="100354" name="文本占位符 1062914"/>
          <p:cNvSpPr>
            <a:spLocks noGrp="1"/>
          </p:cNvSpPr>
          <p:nvPr>
            <p:ph type="body"/>
          </p:nvPr>
        </p:nvSpPr>
        <p:spPr>
          <a:xfrm>
            <a:off x="914400" y="4343400"/>
            <a:ext cx="5029200" cy="4114800"/>
          </a:xfrm>
        </p:spPr>
        <p:txBody>
          <a:bodyPr anchor="t"/>
          <a:lstStyle/>
          <a:p>
            <a:pPr lvl="0" indent="0"/>
            <a:endParaRPr lang="zh-CN" altLang="en-US" dirty="0"/>
          </a:p>
        </p:txBody>
      </p:sp>
      <p:sp>
        <p:nvSpPr>
          <p:cNvPr id="10035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60</a:t>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064961"/>
          <p:cNvSpPr>
            <a:spLocks noGrp="1" noRot="1" noChangeAspect="1" noTextEdit="1"/>
          </p:cNvSpPr>
          <p:nvPr>
            <p:ph type="sldImg"/>
          </p:nvPr>
        </p:nvSpPr>
        <p:spPr>
          <a:xfrm>
            <a:off x="987425" y="696913"/>
            <a:ext cx="5035550" cy="3486150"/>
          </a:xfrm>
        </p:spPr>
      </p:sp>
      <p:sp>
        <p:nvSpPr>
          <p:cNvPr id="102402" name="文本占位符 1064962"/>
          <p:cNvSpPr>
            <a:spLocks noGrp="1"/>
          </p:cNvSpPr>
          <p:nvPr>
            <p:ph type="body"/>
          </p:nvPr>
        </p:nvSpPr>
        <p:spPr>
          <a:xfrm>
            <a:off x="914400" y="4343400"/>
            <a:ext cx="5029200" cy="4114800"/>
          </a:xfrm>
        </p:spPr>
        <p:txBody>
          <a:bodyPr anchor="t"/>
          <a:lstStyle/>
          <a:p>
            <a:pPr lvl="0" indent="0"/>
            <a:endParaRPr lang="zh-CN" altLang="en-US" dirty="0"/>
          </a:p>
        </p:txBody>
      </p:sp>
      <p:sp>
        <p:nvSpPr>
          <p:cNvPr id="10240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61</a:t>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067009"/>
          <p:cNvSpPr>
            <a:spLocks noGrp="1" noRot="1" noChangeAspect="1" noTextEdit="1"/>
          </p:cNvSpPr>
          <p:nvPr>
            <p:ph type="sldImg"/>
          </p:nvPr>
        </p:nvSpPr>
        <p:spPr>
          <a:xfrm>
            <a:off x="987425" y="696913"/>
            <a:ext cx="5035550" cy="3486150"/>
          </a:xfrm>
        </p:spPr>
      </p:sp>
      <p:sp>
        <p:nvSpPr>
          <p:cNvPr id="104450" name="文本占位符 1067010"/>
          <p:cNvSpPr>
            <a:spLocks noGrp="1"/>
          </p:cNvSpPr>
          <p:nvPr>
            <p:ph type="body"/>
          </p:nvPr>
        </p:nvSpPr>
        <p:spPr>
          <a:xfrm>
            <a:off x="914400" y="4343400"/>
            <a:ext cx="5029200" cy="4114800"/>
          </a:xfrm>
        </p:spPr>
        <p:txBody>
          <a:bodyPr anchor="t"/>
          <a:lstStyle/>
          <a:p>
            <a:pPr lvl="0" indent="0"/>
            <a:endParaRPr lang="zh-CN" altLang="en-US" dirty="0"/>
          </a:p>
        </p:txBody>
      </p:sp>
      <p:sp>
        <p:nvSpPr>
          <p:cNvPr id="10445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62</a:t>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069057"/>
          <p:cNvSpPr>
            <a:spLocks noGrp="1" noRot="1" noChangeAspect="1" noTextEdit="1"/>
          </p:cNvSpPr>
          <p:nvPr>
            <p:ph type="sldImg"/>
          </p:nvPr>
        </p:nvSpPr>
        <p:spPr>
          <a:xfrm>
            <a:off x="987425" y="696913"/>
            <a:ext cx="5035550" cy="3486150"/>
          </a:xfrm>
        </p:spPr>
      </p:sp>
      <p:sp>
        <p:nvSpPr>
          <p:cNvPr id="106498" name="文本占位符 1069058"/>
          <p:cNvSpPr>
            <a:spLocks noGrp="1"/>
          </p:cNvSpPr>
          <p:nvPr>
            <p:ph type="body"/>
          </p:nvPr>
        </p:nvSpPr>
        <p:spPr>
          <a:xfrm>
            <a:off x="914400" y="4343400"/>
            <a:ext cx="5029200" cy="4114800"/>
          </a:xfrm>
        </p:spPr>
        <p:txBody>
          <a:bodyPr anchor="t"/>
          <a:lstStyle/>
          <a:p>
            <a:pPr lvl="0" indent="0"/>
            <a:endParaRPr lang="zh-CN" altLang="en-US" dirty="0"/>
          </a:p>
        </p:txBody>
      </p:sp>
      <p:sp>
        <p:nvSpPr>
          <p:cNvPr id="10649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63</a:t>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071105"/>
          <p:cNvSpPr>
            <a:spLocks noGrp="1" noRot="1" noChangeAspect="1" noTextEdit="1"/>
          </p:cNvSpPr>
          <p:nvPr>
            <p:ph type="sldImg"/>
          </p:nvPr>
        </p:nvSpPr>
        <p:spPr>
          <a:xfrm>
            <a:off x="987425" y="696913"/>
            <a:ext cx="5035550" cy="3486150"/>
          </a:xfrm>
        </p:spPr>
      </p:sp>
      <p:sp>
        <p:nvSpPr>
          <p:cNvPr id="108546" name="文本占位符 1071106"/>
          <p:cNvSpPr>
            <a:spLocks noGrp="1"/>
          </p:cNvSpPr>
          <p:nvPr>
            <p:ph type="body"/>
          </p:nvPr>
        </p:nvSpPr>
        <p:spPr>
          <a:xfrm>
            <a:off x="914400" y="4343400"/>
            <a:ext cx="5029200" cy="4114800"/>
          </a:xfrm>
        </p:spPr>
        <p:txBody>
          <a:bodyPr anchor="t"/>
          <a:lstStyle/>
          <a:p>
            <a:pPr lvl="0" indent="0"/>
            <a:endParaRPr lang="zh-CN" altLang="en-US" dirty="0"/>
          </a:p>
        </p:txBody>
      </p:sp>
      <p:sp>
        <p:nvSpPr>
          <p:cNvPr id="10854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64</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073153"/>
          <p:cNvSpPr>
            <a:spLocks noGrp="1" noRot="1" noChangeAspect="1" noTextEdit="1"/>
          </p:cNvSpPr>
          <p:nvPr>
            <p:ph type="sldImg"/>
          </p:nvPr>
        </p:nvSpPr>
        <p:spPr>
          <a:xfrm>
            <a:off x="987425" y="696913"/>
            <a:ext cx="5035550" cy="3486150"/>
          </a:xfrm>
        </p:spPr>
      </p:sp>
      <p:sp>
        <p:nvSpPr>
          <p:cNvPr id="110594" name="文本占位符 1073154"/>
          <p:cNvSpPr>
            <a:spLocks noGrp="1"/>
          </p:cNvSpPr>
          <p:nvPr>
            <p:ph type="body"/>
          </p:nvPr>
        </p:nvSpPr>
        <p:spPr>
          <a:xfrm>
            <a:off x="914400" y="4343400"/>
            <a:ext cx="5029200" cy="4114800"/>
          </a:xfrm>
        </p:spPr>
        <p:txBody>
          <a:bodyPr anchor="t"/>
          <a:lstStyle/>
          <a:p>
            <a:pPr lvl="0" indent="0"/>
            <a:endParaRPr lang="zh-CN" altLang="en-US" dirty="0"/>
          </a:p>
        </p:txBody>
      </p:sp>
      <p:sp>
        <p:nvSpPr>
          <p:cNvPr id="11059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pPr lvl="0" indent="0" algn="r"/>
              <a:t>65</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pPr/>
              <a:t>66</a:t>
            </a:fld>
            <a:endParaRPr lang="en-US" altLang="zh-CN"/>
          </a:p>
        </p:txBody>
      </p:sp>
      <p:sp>
        <p:nvSpPr>
          <p:cNvPr id="718850" name="Rectangle 2"/>
          <p:cNvSpPr>
            <a:spLocks noGrp="1" noRot="1" noChangeAspect="1" noChangeArrowheads="1" noTextEdit="1"/>
          </p:cNvSpPr>
          <p:nvPr>
            <p:ph type="sldImg"/>
          </p:nvPr>
        </p:nvSpPr>
        <p:spPr>
          <a:xfrm>
            <a:off x="987425" y="696913"/>
            <a:ext cx="5035550" cy="3486150"/>
          </a:xfrm>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71A663-6E23-4A95-A949-16377AD56FCB}" type="slidenum">
              <a:rPr lang="en-US" altLang="zh-CN"/>
              <a:pPr/>
              <a:t>67</a:t>
            </a:fld>
            <a:endParaRPr lang="en-US" altLang="zh-CN"/>
          </a:p>
        </p:txBody>
      </p:sp>
      <p:sp>
        <p:nvSpPr>
          <p:cNvPr id="719874" name="Rectangle 2"/>
          <p:cNvSpPr>
            <a:spLocks noGrp="1" noRot="1" noChangeAspect="1" noChangeArrowheads="1" noTextEdit="1"/>
          </p:cNvSpPr>
          <p:nvPr>
            <p:ph type="sldImg"/>
          </p:nvPr>
        </p:nvSpPr>
        <p:spPr>
          <a:xfrm>
            <a:off x="987425" y="696913"/>
            <a:ext cx="5035550" cy="3486150"/>
          </a:xfrm>
        </p:spPr>
      </p:sp>
      <p:sp>
        <p:nvSpPr>
          <p:cNvPr id="719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7119DD-5ADD-487A-8C2A-9D71D3664BD0}" type="slidenum">
              <a:rPr lang="en-US" altLang="zh-CN"/>
              <a:pPr/>
              <a:t>6</a:t>
            </a:fld>
            <a:endParaRPr lang="en-US" altLang="zh-CN"/>
          </a:p>
        </p:txBody>
      </p:sp>
      <p:sp>
        <p:nvSpPr>
          <p:cNvPr id="941058" name="Rectangle 2"/>
          <p:cNvSpPr>
            <a:spLocks noGrp="1" noRot="1" noChangeAspect="1" noChangeArrowheads="1" noTextEdit="1"/>
          </p:cNvSpPr>
          <p:nvPr>
            <p:ph type="sldImg"/>
          </p:nvPr>
        </p:nvSpPr>
        <p:spPr>
          <a:xfrm>
            <a:off x="987425" y="696913"/>
            <a:ext cx="5035550" cy="3486150"/>
          </a:xfrm>
        </p:spPr>
      </p:sp>
      <p:sp>
        <p:nvSpPr>
          <p:cNvPr id="941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9973D2-888E-4B29-B31F-601590F8F7CD}" type="slidenum">
              <a:rPr lang="en-US" altLang="zh-CN"/>
              <a:pPr/>
              <a:t>68</a:t>
            </a:fld>
            <a:endParaRPr lang="en-US" altLang="zh-CN"/>
          </a:p>
        </p:txBody>
      </p:sp>
      <p:sp>
        <p:nvSpPr>
          <p:cNvPr id="720898" name="Rectangle 2"/>
          <p:cNvSpPr>
            <a:spLocks noGrp="1" noRot="1" noChangeAspect="1" noChangeArrowheads="1" noTextEdit="1"/>
          </p:cNvSpPr>
          <p:nvPr>
            <p:ph type="sldImg"/>
          </p:nvPr>
        </p:nvSpPr>
        <p:spPr>
          <a:xfrm>
            <a:off x="987425" y="696913"/>
            <a:ext cx="5035550" cy="3486150"/>
          </a:xfrm>
        </p:spPr>
      </p:sp>
      <p:sp>
        <p:nvSpPr>
          <p:cNvPr id="720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2C025A-004F-4177-A9EC-2B3AE2E1744C}" type="slidenum">
              <a:rPr lang="en-US" altLang="zh-CN"/>
              <a:pPr/>
              <a:t>69</a:t>
            </a:fld>
            <a:endParaRPr lang="en-US" altLang="zh-CN"/>
          </a:p>
        </p:txBody>
      </p:sp>
      <p:sp>
        <p:nvSpPr>
          <p:cNvPr id="721922" name="Rectangle 2"/>
          <p:cNvSpPr>
            <a:spLocks noGrp="1" noRot="1" noChangeAspect="1" noChangeArrowheads="1" noTextEdit="1"/>
          </p:cNvSpPr>
          <p:nvPr>
            <p:ph type="sldImg"/>
          </p:nvPr>
        </p:nvSpPr>
        <p:spPr>
          <a:xfrm>
            <a:off x="987425" y="696913"/>
            <a:ext cx="5035550" cy="3486150"/>
          </a:xfrm>
        </p:spPr>
      </p:sp>
      <p:sp>
        <p:nvSpPr>
          <p:cNvPr id="721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pPr/>
              <a:t>70</a:t>
            </a:fld>
            <a:endParaRPr lang="en-US" altLang="zh-CN"/>
          </a:p>
        </p:txBody>
      </p:sp>
      <p:sp>
        <p:nvSpPr>
          <p:cNvPr id="723970" name="Rectangle 2"/>
          <p:cNvSpPr>
            <a:spLocks noGrp="1" noRot="1" noChangeAspect="1" noChangeArrowheads="1" noTextEdit="1"/>
          </p:cNvSpPr>
          <p:nvPr>
            <p:ph type="sldImg"/>
          </p:nvPr>
        </p:nvSpPr>
        <p:spPr>
          <a:xfrm>
            <a:off x="987425" y="696913"/>
            <a:ext cx="5035550" cy="3486150"/>
          </a:xfrm>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pPr/>
              <a:t>71</a:t>
            </a:fld>
            <a:endParaRPr lang="en-US" altLang="zh-CN"/>
          </a:p>
        </p:txBody>
      </p:sp>
      <p:sp>
        <p:nvSpPr>
          <p:cNvPr id="723970" name="Rectangle 2"/>
          <p:cNvSpPr>
            <a:spLocks noGrp="1" noRot="1" noChangeAspect="1" noChangeArrowheads="1" noTextEdit="1"/>
          </p:cNvSpPr>
          <p:nvPr>
            <p:ph type="sldImg"/>
          </p:nvPr>
        </p:nvSpPr>
        <p:spPr>
          <a:xfrm>
            <a:off x="987425" y="696913"/>
            <a:ext cx="5035550" cy="3486150"/>
          </a:xfrm>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pPr/>
              <a:t>72</a:t>
            </a:fld>
            <a:endParaRPr lang="en-US" altLang="zh-CN"/>
          </a:p>
        </p:txBody>
      </p:sp>
      <p:sp>
        <p:nvSpPr>
          <p:cNvPr id="723970" name="Rectangle 2"/>
          <p:cNvSpPr>
            <a:spLocks noGrp="1" noRot="1" noChangeAspect="1" noChangeArrowheads="1" noTextEdit="1"/>
          </p:cNvSpPr>
          <p:nvPr>
            <p:ph type="sldImg"/>
          </p:nvPr>
        </p:nvSpPr>
        <p:spPr>
          <a:xfrm>
            <a:off x="987425" y="696913"/>
            <a:ext cx="5035550" cy="3486150"/>
          </a:xfrm>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74</a:t>
            </a:fld>
            <a:endParaRPr lang="en-US" altLang="zh-CN"/>
          </a:p>
        </p:txBody>
      </p:sp>
      <p:sp>
        <p:nvSpPr>
          <p:cNvPr id="728066" name="Rectangle 2"/>
          <p:cNvSpPr>
            <a:spLocks noGrp="1" noRot="1" noChangeAspect="1" noChangeArrowheads="1" noTextEdit="1"/>
          </p:cNvSpPr>
          <p:nvPr>
            <p:ph type="sldImg"/>
          </p:nvPr>
        </p:nvSpPr>
        <p:spPr>
          <a:xfrm>
            <a:off x="987425" y="696913"/>
            <a:ext cx="5035550" cy="3486150"/>
          </a:xfrm>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75</a:t>
            </a:fld>
            <a:endParaRPr lang="en-US" altLang="zh-CN"/>
          </a:p>
        </p:txBody>
      </p:sp>
      <p:sp>
        <p:nvSpPr>
          <p:cNvPr id="728066" name="Rectangle 2"/>
          <p:cNvSpPr>
            <a:spLocks noGrp="1" noRot="1" noChangeAspect="1" noChangeArrowheads="1" noTextEdit="1"/>
          </p:cNvSpPr>
          <p:nvPr>
            <p:ph type="sldImg"/>
          </p:nvPr>
        </p:nvSpPr>
        <p:spPr>
          <a:xfrm>
            <a:off x="987425" y="696913"/>
            <a:ext cx="5035550" cy="3486150"/>
          </a:xfrm>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pPr/>
              <a:t>76</a:t>
            </a:fld>
            <a:endParaRPr lang="en-US" altLang="zh-CN"/>
          </a:p>
        </p:txBody>
      </p:sp>
      <p:sp>
        <p:nvSpPr>
          <p:cNvPr id="975874" name="Rectangle 2"/>
          <p:cNvSpPr>
            <a:spLocks noGrp="1" noRot="1" noChangeAspect="1" noChangeArrowheads="1" noTextEdit="1"/>
          </p:cNvSpPr>
          <p:nvPr>
            <p:ph type="sldImg"/>
          </p:nvPr>
        </p:nvSpPr>
        <p:spPr>
          <a:xfrm>
            <a:off x="987425" y="696913"/>
            <a:ext cx="5035550" cy="3486150"/>
          </a:xfrm>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pPr/>
              <a:t>77</a:t>
            </a:fld>
            <a:endParaRPr lang="en-US" altLang="zh-CN"/>
          </a:p>
        </p:txBody>
      </p:sp>
      <p:sp>
        <p:nvSpPr>
          <p:cNvPr id="975874" name="Rectangle 2"/>
          <p:cNvSpPr>
            <a:spLocks noGrp="1" noRot="1" noChangeAspect="1" noChangeArrowheads="1" noTextEdit="1"/>
          </p:cNvSpPr>
          <p:nvPr>
            <p:ph type="sldImg"/>
          </p:nvPr>
        </p:nvSpPr>
        <p:spPr>
          <a:xfrm>
            <a:off x="987425" y="696913"/>
            <a:ext cx="5035550" cy="3486150"/>
          </a:xfrm>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D8214-CD35-446E-89B0-9B03985C7EFD}" type="slidenum">
              <a:rPr lang="en-US" altLang="zh-CN"/>
              <a:pPr/>
              <a:t>78</a:t>
            </a:fld>
            <a:endParaRPr lang="en-US" altLang="zh-CN"/>
          </a:p>
        </p:txBody>
      </p:sp>
      <p:sp>
        <p:nvSpPr>
          <p:cNvPr id="729090" name="Rectangle 2"/>
          <p:cNvSpPr>
            <a:spLocks noGrp="1" noRot="1" noChangeAspect="1" noChangeArrowheads="1" noTextEdit="1"/>
          </p:cNvSpPr>
          <p:nvPr>
            <p:ph type="sldImg"/>
          </p:nvPr>
        </p:nvSpPr>
        <p:spPr>
          <a:xfrm>
            <a:off x="987425" y="696913"/>
            <a:ext cx="5035550" cy="3486150"/>
          </a:xfrm>
        </p:spPr>
      </p:sp>
      <p:sp>
        <p:nvSpPr>
          <p:cNvPr id="729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7CFD8B-AAA5-42B2-8F60-674FF82D1440}" type="slidenum">
              <a:rPr lang="en-US" altLang="zh-CN"/>
              <a:pPr/>
              <a:t>7</a:t>
            </a:fld>
            <a:endParaRPr lang="en-US" altLang="zh-CN"/>
          </a:p>
        </p:txBody>
      </p:sp>
      <p:sp>
        <p:nvSpPr>
          <p:cNvPr id="942082" name="Rectangle 2"/>
          <p:cNvSpPr>
            <a:spLocks noGrp="1" noRot="1" noChangeAspect="1" noChangeArrowheads="1" noTextEdit="1"/>
          </p:cNvSpPr>
          <p:nvPr>
            <p:ph type="sldImg"/>
          </p:nvPr>
        </p:nvSpPr>
        <p:spPr>
          <a:xfrm>
            <a:off x="987425" y="696913"/>
            <a:ext cx="5035550" cy="3486150"/>
          </a:xfrm>
        </p:spPr>
      </p:sp>
      <p:sp>
        <p:nvSpPr>
          <p:cNvPr id="94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87425" y="696913"/>
            <a:ext cx="5035550" cy="3486150"/>
          </a:xfrm>
        </p:spPr>
      </p:sp>
      <p:sp>
        <p:nvSpPr>
          <p:cNvPr id="3" name="文本占位符 2"/>
          <p:cNvSpPr>
            <a:spLocks noGrp="1"/>
          </p:cNvSpPr>
          <p:nvPr>
            <p:ph type="body" idx="3"/>
          </p:nvPr>
        </p:nvSpPr>
        <p:spPr/>
        <p:txBody>
          <a:bodyPr/>
          <a:lstStyle/>
          <a:p>
            <a:r>
              <a:rPr lang="en-US" altLang="zh-CN" dirty="0" smtClean="0">
                <a:solidFill>
                  <a:srgbClr val="FF0000"/>
                </a:solidFill>
                <a:sym typeface="+mn-ea"/>
              </a:rPr>
              <a:t>ARP </a:t>
            </a:r>
            <a:r>
              <a:rPr lang="zh-CN" altLang="en-US" dirty="0" smtClean="0">
                <a:solidFill>
                  <a:srgbClr val="FF0000"/>
                </a:solidFill>
                <a:sym typeface="+mn-ea"/>
              </a:rPr>
              <a:t>分组</a:t>
            </a:r>
            <a:r>
              <a:rPr lang="zh-CN" altLang="en-US" dirty="0">
                <a:solidFill>
                  <a:srgbClr val="FF0000"/>
                </a:solidFill>
                <a:sym typeface="+mn-ea"/>
              </a:rPr>
              <a:t>封装在物理网络的帧中</a:t>
            </a:r>
            <a:r>
              <a:rPr lang="zh-CN" altLang="en-US" dirty="0" smtClean="0">
                <a:solidFill>
                  <a:srgbClr val="FF0000"/>
                </a:solidFill>
                <a:sym typeface="+mn-ea"/>
              </a:rPr>
              <a:t>传输。</a:t>
            </a:r>
            <a:endParaRPr lang="zh-CN" altLang="en-US" dirty="0">
              <a:solidFill>
                <a:srgbClr val="FF0000"/>
              </a:solidFill>
            </a:endParaRPr>
          </a:p>
          <a:p>
            <a:pPr marL="342900" lvl="1" indent="-342900">
              <a:buClr>
                <a:srgbClr val="333399"/>
              </a:buClr>
              <a:buSzPct val="75000"/>
            </a:pPr>
            <a:r>
              <a:rPr lang="zh-CN" altLang="en-US" dirty="0">
                <a:solidFill>
                  <a:srgbClr val="FF0000"/>
                </a:solidFill>
                <a:sym typeface="+mn-ea"/>
              </a:rPr>
              <a:t>存放最近获得</a:t>
            </a:r>
            <a:r>
              <a:rPr lang="zh-CN" altLang="en-US" dirty="0" smtClean="0">
                <a:solidFill>
                  <a:srgbClr val="FF0000"/>
                </a:solidFill>
                <a:sym typeface="+mn-ea"/>
              </a:rPr>
              <a:t>的 </a:t>
            </a:r>
            <a:r>
              <a:rPr lang="en-US" altLang="zh-CN" dirty="0" smtClean="0">
                <a:solidFill>
                  <a:srgbClr val="FF0000"/>
                </a:solidFill>
                <a:sym typeface="+mn-ea"/>
              </a:rPr>
              <a:t>IP </a:t>
            </a:r>
            <a:r>
              <a:rPr lang="zh-CN" altLang="en-US" dirty="0" smtClean="0">
                <a:solidFill>
                  <a:srgbClr val="FF0000"/>
                </a:solidFill>
                <a:sym typeface="+mn-ea"/>
              </a:rPr>
              <a:t>地址到 </a:t>
            </a:r>
            <a:r>
              <a:rPr lang="en-US" altLang="zh-CN" dirty="0" smtClean="0">
                <a:solidFill>
                  <a:srgbClr val="FF0000"/>
                </a:solidFill>
                <a:sym typeface="+mn-ea"/>
              </a:rPr>
              <a:t>MAC </a:t>
            </a:r>
            <a:r>
              <a:rPr lang="zh-CN" altLang="en-US" dirty="0" smtClean="0">
                <a:solidFill>
                  <a:srgbClr val="FF0000"/>
                </a:solidFill>
                <a:sym typeface="+mn-ea"/>
              </a:rPr>
              <a:t>地址</a:t>
            </a:r>
            <a:r>
              <a:rPr lang="zh-CN" altLang="en-US" dirty="0">
                <a:solidFill>
                  <a:srgbClr val="FF0000"/>
                </a:solidFill>
                <a:sym typeface="+mn-ea"/>
              </a:rPr>
              <a:t>的绑定，以</a:t>
            </a:r>
            <a:r>
              <a:rPr lang="zh-CN" altLang="en-US" dirty="0" smtClean="0">
                <a:solidFill>
                  <a:srgbClr val="FF0000"/>
                </a:solidFill>
                <a:sym typeface="+mn-ea"/>
              </a:rPr>
              <a:t>减少 </a:t>
            </a:r>
            <a:r>
              <a:rPr lang="en-US" altLang="zh-CN" dirty="0" smtClean="0">
                <a:solidFill>
                  <a:srgbClr val="FF0000"/>
                </a:solidFill>
                <a:sym typeface="+mn-ea"/>
              </a:rPr>
              <a:t>ARP </a:t>
            </a:r>
            <a:r>
              <a:rPr lang="zh-CN" altLang="en-US" dirty="0" smtClean="0">
                <a:solidFill>
                  <a:srgbClr val="FF0000"/>
                </a:solidFill>
                <a:sym typeface="+mn-ea"/>
              </a:rPr>
              <a:t>广播</a:t>
            </a:r>
            <a:r>
              <a:rPr lang="zh-CN" altLang="en-US" dirty="0">
                <a:solidFill>
                  <a:srgbClr val="FF0000"/>
                </a:solidFill>
                <a:sym typeface="+mn-ea"/>
              </a:rPr>
              <a:t>的</a:t>
            </a:r>
            <a:r>
              <a:rPr lang="zh-CN" altLang="en-US" dirty="0" smtClean="0">
                <a:solidFill>
                  <a:srgbClr val="FF0000"/>
                </a:solidFill>
                <a:sym typeface="+mn-ea"/>
              </a:rPr>
              <a:t>数量。</a:t>
            </a:r>
            <a:endParaRPr lang="zh-CN" altLang="en-US" dirty="0">
              <a:solidFill>
                <a:srgbClr val="FF0000"/>
              </a:solidFill>
            </a:endParaRPr>
          </a:p>
          <a:p>
            <a:r>
              <a:rPr lang="zh-CN" altLang="en-US" dirty="0" smtClean="0">
                <a:sym typeface="+mn-ea"/>
              </a:rPr>
              <a:t>为了</a:t>
            </a:r>
            <a:r>
              <a:rPr lang="zh-CN" altLang="en-US" dirty="0">
                <a:sym typeface="+mn-ea"/>
              </a:rPr>
              <a:t>减少网络上的通信量，主机 </a:t>
            </a:r>
            <a:r>
              <a:rPr lang="en-US" altLang="zh-CN" dirty="0">
                <a:sym typeface="+mn-ea"/>
              </a:rPr>
              <a:t>A </a:t>
            </a:r>
            <a:r>
              <a:rPr lang="zh-CN" altLang="en-US" dirty="0">
                <a:sym typeface="+mn-ea"/>
              </a:rPr>
              <a:t>在发送其 </a:t>
            </a:r>
            <a:r>
              <a:rPr lang="en-US" altLang="zh-CN" dirty="0">
                <a:sym typeface="+mn-ea"/>
              </a:rPr>
              <a:t>ARP </a:t>
            </a:r>
            <a:r>
              <a:rPr lang="zh-CN" altLang="en-US" dirty="0">
                <a:sym typeface="+mn-ea"/>
              </a:rPr>
              <a:t>请求分组时，就将自己的 </a:t>
            </a:r>
            <a:r>
              <a:rPr lang="en-US" altLang="zh-CN" dirty="0">
                <a:sym typeface="+mn-ea"/>
              </a:rPr>
              <a:t>IP </a:t>
            </a:r>
            <a:r>
              <a:rPr lang="zh-CN" altLang="en-US" dirty="0">
                <a:sym typeface="+mn-ea"/>
              </a:rPr>
              <a:t>地址到硬件地址的映射写入 </a:t>
            </a:r>
            <a:r>
              <a:rPr lang="en-US" altLang="zh-CN" dirty="0">
                <a:sym typeface="+mn-ea"/>
              </a:rPr>
              <a:t>ARP </a:t>
            </a:r>
            <a:r>
              <a:rPr lang="zh-CN" altLang="en-US" dirty="0">
                <a:sym typeface="+mn-ea"/>
              </a:rPr>
              <a:t>请求分组。</a:t>
            </a:r>
            <a:endParaRPr lang="zh-CN" altLang="en-US" dirty="0"/>
          </a:p>
          <a:p>
            <a:r>
              <a:rPr lang="zh-CN" altLang="en-US" dirty="0">
                <a:sym typeface="+mn-ea"/>
              </a:rPr>
              <a:t>当主机 </a:t>
            </a:r>
            <a:r>
              <a:rPr lang="en-US" altLang="zh-CN" dirty="0">
                <a:sym typeface="+mn-ea"/>
              </a:rPr>
              <a:t>B </a:t>
            </a:r>
            <a:r>
              <a:rPr lang="zh-CN" altLang="en-US" dirty="0">
                <a:sym typeface="+mn-ea"/>
              </a:rPr>
              <a:t>收到 </a:t>
            </a:r>
            <a:r>
              <a:rPr lang="en-US" altLang="zh-CN" dirty="0">
                <a:sym typeface="+mn-ea"/>
              </a:rPr>
              <a:t>A </a:t>
            </a:r>
            <a:r>
              <a:rPr lang="zh-CN" altLang="en-US" dirty="0">
                <a:sym typeface="+mn-ea"/>
              </a:rPr>
              <a:t>的 </a:t>
            </a:r>
            <a:r>
              <a:rPr lang="en-US" altLang="zh-CN" dirty="0">
                <a:sym typeface="+mn-ea"/>
              </a:rPr>
              <a:t>ARP </a:t>
            </a:r>
            <a:r>
              <a:rPr lang="zh-CN" altLang="en-US" dirty="0">
                <a:sym typeface="+mn-ea"/>
              </a:rPr>
              <a:t>请求分组时，就将主机 </a:t>
            </a:r>
            <a:r>
              <a:rPr lang="en-US" altLang="zh-CN" dirty="0">
                <a:sym typeface="+mn-ea"/>
              </a:rPr>
              <a:t>A </a:t>
            </a:r>
            <a:r>
              <a:rPr lang="zh-CN" altLang="en-US" dirty="0">
                <a:sym typeface="+mn-ea"/>
              </a:rPr>
              <a:t>的这一地址映射写入主机 </a:t>
            </a:r>
            <a:r>
              <a:rPr lang="en-US" altLang="zh-CN" dirty="0">
                <a:sym typeface="+mn-ea"/>
              </a:rPr>
              <a:t>B </a:t>
            </a:r>
            <a:r>
              <a:rPr lang="zh-CN" altLang="en-US" dirty="0">
                <a:sym typeface="+mn-ea"/>
              </a:rPr>
              <a:t>自己的 </a:t>
            </a:r>
            <a:r>
              <a:rPr lang="en-US" altLang="zh-CN" dirty="0">
                <a:sym typeface="+mn-ea"/>
              </a:rPr>
              <a:t>ARP </a:t>
            </a:r>
            <a:r>
              <a:rPr lang="zh-CN" altLang="en-US" dirty="0">
                <a:sym typeface="+mn-ea"/>
              </a:rPr>
              <a:t>高速缓存中。这对主机 </a:t>
            </a:r>
            <a:r>
              <a:rPr lang="en-US" altLang="zh-CN" dirty="0">
                <a:sym typeface="+mn-ea"/>
              </a:rPr>
              <a:t>B </a:t>
            </a:r>
            <a:r>
              <a:rPr lang="zh-CN" altLang="en-US" dirty="0">
                <a:sym typeface="+mn-ea"/>
              </a:rPr>
              <a:t>以后向 </a:t>
            </a:r>
            <a:r>
              <a:rPr lang="en-US" altLang="zh-CN" dirty="0">
                <a:sym typeface="+mn-ea"/>
              </a:rPr>
              <a:t>A </a:t>
            </a:r>
            <a:r>
              <a:rPr lang="zh-CN" altLang="en-US" dirty="0">
                <a:sym typeface="+mn-ea"/>
              </a:rPr>
              <a:t>发送数据报时就更方便了。</a:t>
            </a:r>
            <a:endParaRPr lang="zh-CN" altLang="zh-CN"/>
          </a:p>
          <a:p>
            <a:r>
              <a:rPr lang="zh-CN" altLang="en-US" dirty="0" smtClean="0">
                <a:sym typeface="+mn-ea"/>
              </a:rPr>
              <a:t>从 </a:t>
            </a:r>
            <a:r>
              <a:rPr lang="en-US" altLang="zh-CN" dirty="0" smtClean="0">
                <a:sym typeface="+mn-ea"/>
              </a:rPr>
              <a:t>IP </a:t>
            </a:r>
            <a:r>
              <a:rPr lang="zh-CN" altLang="en-US" dirty="0" smtClean="0">
                <a:sym typeface="+mn-ea"/>
              </a:rPr>
              <a:t>地址</a:t>
            </a:r>
            <a:r>
              <a:rPr lang="zh-CN" altLang="en-US" dirty="0">
                <a:sym typeface="+mn-ea"/>
              </a:rPr>
              <a:t>到硬件地址的</a:t>
            </a:r>
            <a:r>
              <a:rPr lang="zh-CN" altLang="en-US" dirty="0">
                <a:solidFill>
                  <a:srgbClr val="FF0000"/>
                </a:solidFill>
                <a:sym typeface="+mn-ea"/>
              </a:rPr>
              <a:t>解析是自动进行</a:t>
            </a:r>
            <a:r>
              <a:rPr lang="zh-CN" altLang="en-US" dirty="0">
                <a:sym typeface="+mn-ea"/>
              </a:rPr>
              <a:t>的</a:t>
            </a:r>
            <a:endParaRPr lang="zh-CN" altLang="en-US" dirty="0">
              <a:solidFill>
                <a:srgbClr val="0000FF"/>
              </a:solidFill>
            </a:endParaRPr>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1A2FB1-E858-427E-A5C2-3DD5B048B49C}" type="slidenum">
              <a:rPr lang="en-US" altLang="zh-CN"/>
              <a:pPr/>
              <a:t>83</a:t>
            </a:fld>
            <a:endParaRPr lang="en-US" altLang="zh-CN"/>
          </a:p>
        </p:txBody>
      </p:sp>
      <p:sp>
        <p:nvSpPr>
          <p:cNvPr id="730114" name="Rectangle 2"/>
          <p:cNvSpPr>
            <a:spLocks noGrp="1" noRot="1" noChangeAspect="1" noChangeArrowheads="1" noTextEdit="1"/>
          </p:cNvSpPr>
          <p:nvPr>
            <p:ph type="sldImg"/>
          </p:nvPr>
        </p:nvSpPr>
        <p:spPr>
          <a:xfrm>
            <a:off x="987425" y="696913"/>
            <a:ext cx="5035550" cy="3486150"/>
          </a:xfrm>
        </p:spPr>
      </p:sp>
      <p:sp>
        <p:nvSpPr>
          <p:cNvPr id="730115" name="Rectangle 3"/>
          <p:cNvSpPr>
            <a:spLocks noGrp="1" noChangeArrowheads="1"/>
          </p:cNvSpPr>
          <p:nvPr>
            <p:ph type="body" idx="1"/>
          </p:nvPr>
        </p:nvSpPr>
        <p:spPr/>
        <p:txBody>
          <a:bodyPr/>
          <a:lstStyle/>
          <a:p>
            <a:pPr marL="342900" lvl="1" indent="-342900">
              <a:buClr>
                <a:srgbClr val="333399"/>
              </a:buClr>
              <a:buSzPct val="75000"/>
            </a:pPr>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2644A8-C28B-4C50-9B9F-785F9A4FB994}" type="slidenum">
              <a:rPr lang="en-US" altLang="zh-CN"/>
              <a:pPr/>
              <a:t>84</a:t>
            </a:fld>
            <a:endParaRPr lang="en-US" altLang="zh-CN"/>
          </a:p>
        </p:txBody>
      </p:sp>
      <p:sp>
        <p:nvSpPr>
          <p:cNvPr id="731138" name="Rectangle 2"/>
          <p:cNvSpPr>
            <a:spLocks noGrp="1" noRot="1" noChangeAspect="1" noChangeArrowheads="1" noTextEdit="1"/>
          </p:cNvSpPr>
          <p:nvPr>
            <p:ph type="sldImg"/>
          </p:nvPr>
        </p:nvSpPr>
        <p:spPr>
          <a:xfrm>
            <a:off x="987425" y="696913"/>
            <a:ext cx="5035550" cy="3486150"/>
          </a:xfrm>
        </p:spPr>
      </p:sp>
      <p:sp>
        <p:nvSpPr>
          <p:cNvPr id="731139" name="Rectangle 3"/>
          <p:cNvSpPr>
            <a:spLocks noGrp="1" noChangeArrowheads="1"/>
          </p:cNvSpPr>
          <p:nvPr>
            <p:ph type="body" idx="1"/>
          </p:nvPr>
        </p:nvSpPr>
        <p:spPr/>
        <p:txBody>
          <a:bodyPr/>
          <a:lstStyle/>
          <a:p>
            <a:r>
              <a:rPr lang="zh-CN" altLang="en-US" dirty="0" smtClean="0">
                <a:sym typeface="+mn-ea"/>
              </a:rPr>
              <a:t>从 </a:t>
            </a:r>
            <a:r>
              <a:rPr lang="en-US" altLang="zh-CN" dirty="0" smtClean="0">
                <a:sym typeface="+mn-ea"/>
              </a:rPr>
              <a:t>IP </a:t>
            </a:r>
            <a:r>
              <a:rPr lang="zh-CN" altLang="en-US" dirty="0" smtClean="0">
                <a:sym typeface="+mn-ea"/>
              </a:rPr>
              <a:t>地址</a:t>
            </a:r>
            <a:r>
              <a:rPr lang="zh-CN" altLang="en-US" dirty="0">
                <a:sym typeface="+mn-ea"/>
              </a:rPr>
              <a:t>到硬件地址的</a:t>
            </a:r>
            <a:r>
              <a:rPr lang="zh-CN" altLang="en-US" dirty="0">
                <a:solidFill>
                  <a:srgbClr val="FF0000"/>
                </a:solidFill>
                <a:sym typeface="+mn-ea"/>
              </a:rPr>
              <a:t>解析是自动进行</a:t>
            </a:r>
            <a:r>
              <a:rPr lang="zh-CN" altLang="en-US" dirty="0">
                <a:sym typeface="+mn-ea"/>
              </a:rPr>
              <a:t>的，主机的用户对这种地址解析过程是不知道的。</a:t>
            </a:r>
            <a:endParaRPr lang="zh-CN" altLang="en-US" dirty="0"/>
          </a:p>
          <a:p>
            <a:r>
              <a:rPr lang="zh-CN" altLang="en-US" dirty="0">
                <a:sym typeface="+mn-ea"/>
              </a:rPr>
              <a:t>只要主机或路由器要和本网络上的另一个已知 </a:t>
            </a:r>
            <a:r>
              <a:rPr lang="en-US" altLang="zh-CN" dirty="0">
                <a:sym typeface="+mn-ea"/>
              </a:rPr>
              <a:t>IP </a:t>
            </a:r>
            <a:r>
              <a:rPr lang="zh-CN" altLang="en-US" dirty="0">
                <a:sym typeface="+mn-ea"/>
              </a:rPr>
              <a:t>地址的主机或路由器进行通信，</a:t>
            </a:r>
            <a:r>
              <a:rPr lang="en-US" altLang="zh-CN" dirty="0">
                <a:sym typeface="+mn-ea"/>
              </a:rPr>
              <a:t>ARP </a:t>
            </a:r>
            <a:r>
              <a:rPr lang="zh-CN" altLang="en-US" dirty="0">
                <a:sym typeface="+mn-ea"/>
              </a:rPr>
              <a:t>协议就会自动地将该 </a:t>
            </a:r>
            <a:r>
              <a:rPr lang="en-US" altLang="zh-CN" dirty="0">
                <a:sym typeface="+mn-ea"/>
              </a:rPr>
              <a:t>IP </a:t>
            </a:r>
            <a:r>
              <a:rPr lang="zh-CN" altLang="en-US" dirty="0">
                <a:sym typeface="+mn-ea"/>
              </a:rPr>
              <a:t>地址解析为链路层所需要的硬件地址。  </a:t>
            </a:r>
            <a:endParaRPr lang="zh-CN" altLang="en-US" dirty="0"/>
          </a:p>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pPr/>
              <a:t>85</a:t>
            </a:fld>
            <a:endParaRPr lang="en-US" altLang="zh-CN"/>
          </a:p>
        </p:txBody>
      </p:sp>
      <p:sp>
        <p:nvSpPr>
          <p:cNvPr id="977922" name="Rectangle 2"/>
          <p:cNvSpPr>
            <a:spLocks noGrp="1" noRot="1" noChangeAspect="1" noChangeArrowheads="1" noTextEdit="1"/>
          </p:cNvSpPr>
          <p:nvPr>
            <p:ph type="sldImg"/>
          </p:nvPr>
        </p:nvSpPr>
        <p:spPr>
          <a:xfrm>
            <a:off x="987425" y="696913"/>
            <a:ext cx="5035550" cy="3486150"/>
          </a:xfrm>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EA6B5A-A5E0-4945-9E1A-57D325D78178}" type="slidenum">
              <a:rPr lang="en-US" altLang="zh-CN"/>
              <a:pPr/>
              <a:t>87</a:t>
            </a:fld>
            <a:endParaRPr lang="en-US" altLang="zh-CN"/>
          </a:p>
        </p:txBody>
      </p:sp>
      <p:sp>
        <p:nvSpPr>
          <p:cNvPr id="735234" name="Rectangle 2"/>
          <p:cNvSpPr>
            <a:spLocks noGrp="1" noRot="1" noChangeAspect="1" noChangeArrowheads="1" noTextEdit="1"/>
          </p:cNvSpPr>
          <p:nvPr>
            <p:ph type="sldImg"/>
          </p:nvPr>
        </p:nvSpPr>
        <p:spPr>
          <a:xfrm>
            <a:off x="987425" y="696913"/>
            <a:ext cx="5035550" cy="3486150"/>
          </a:xfrm>
        </p:spPr>
      </p:sp>
      <p:sp>
        <p:nvSpPr>
          <p:cNvPr id="735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88</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89</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90</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91</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92</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77F4EA-EB7D-450E-9B34-952ABA84ABAA}" type="slidenum">
              <a:rPr lang="en-US" altLang="zh-CN"/>
              <a:pPr/>
              <a:t>8</a:t>
            </a:fld>
            <a:endParaRPr lang="en-US" altLang="zh-CN"/>
          </a:p>
        </p:txBody>
      </p:sp>
      <p:sp>
        <p:nvSpPr>
          <p:cNvPr id="946178" name="Rectangle 2"/>
          <p:cNvSpPr>
            <a:spLocks noGrp="1" noRot="1" noChangeAspect="1" noChangeArrowheads="1" noTextEdit="1"/>
          </p:cNvSpPr>
          <p:nvPr>
            <p:ph type="sldImg"/>
          </p:nvPr>
        </p:nvSpPr>
        <p:spPr>
          <a:xfrm>
            <a:off x="987425" y="696913"/>
            <a:ext cx="5035550" cy="3486150"/>
          </a:xfrm>
        </p:spPr>
      </p:sp>
      <p:sp>
        <p:nvSpPr>
          <p:cNvPr id="946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93</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94</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95</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96</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97</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87425" y="696913"/>
            <a:ext cx="5035550" cy="3486150"/>
          </a:xfrm>
        </p:spPr>
      </p:sp>
      <p:sp>
        <p:nvSpPr>
          <p:cNvPr id="3" name="文本占位符 2"/>
          <p:cNvSpPr>
            <a:spLocks noGrp="1"/>
          </p:cNvSpPr>
          <p:nvPr>
            <p:ph type="body" idx="3"/>
          </p:nvPr>
        </p:nvSpPr>
        <p:spPr/>
        <p:txBody>
          <a:bodyPr/>
          <a:lstStyle/>
          <a:p>
            <a:pPr>
              <a:lnSpc>
                <a:spcPct val="100000"/>
              </a:lnSpc>
            </a:pPr>
            <a:r>
              <a:rPr lang="zh-CN" altLang="zh-CN" dirty="0" smtClean="0">
                <a:sym typeface="+mn-ea"/>
              </a:rPr>
              <a:t>于是分为</a:t>
            </a:r>
            <a:r>
              <a:rPr lang="en-US" altLang="zh-CN" dirty="0" smtClean="0">
                <a:sym typeface="+mn-ea"/>
              </a:rPr>
              <a:t> 3 </a:t>
            </a:r>
            <a:r>
              <a:rPr lang="zh-CN" altLang="zh-CN" dirty="0" smtClean="0">
                <a:sym typeface="+mn-ea"/>
              </a:rPr>
              <a:t>个</a:t>
            </a:r>
            <a:r>
              <a:rPr lang="zh-CN" altLang="zh-CN" dirty="0">
                <a:sym typeface="+mn-ea"/>
              </a:rPr>
              <a:t>数据报片，其数据部分的长度分别</a:t>
            </a:r>
            <a:r>
              <a:rPr lang="zh-CN" altLang="zh-CN" dirty="0" smtClean="0">
                <a:sym typeface="+mn-ea"/>
              </a:rPr>
              <a:t>为</a:t>
            </a:r>
            <a:r>
              <a:rPr lang="en-US" altLang="zh-CN" dirty="0" smtClean="0">
                <a:sym typeface="+mn-ea"/>
              </a:rPr>
              <a:t> 1400</a:t>
            </a:r>
            <a:r>
              <a:rPr lang="zh-CN" altLang="en-US" dirty="0" smtClean="0">
                <a:sym typeface="+mn-ea"/>
              </a:rPr>
              <a:t>、</a:t>
            </a:r>
            <a:r>
              <a:rPr lang="en-US" altLang="zh-CN" dirty="0" smtClean="0">
                <a:sym typeface="+mn-ea"/>
              </a:rPr>
              <a:t>1400 </a:t>
            </a:r>
            <a:r>
              <a:rPr lang="zh-CN" altLang="zh-CN" dirty="0" smtClean="0">
                <a:sym typeface="+mn-ea"/>
              </a:rPr>
              <a:t>和</a:t>
            </a:r>
            <a:r>
              <a:rPr lang="en-US" altLang="zh-CN" dirty="0" smtClean="0">
                <a:sym typeface="+mn-ea"/>
              </a:rPr>
              <a:t> 1000 </a:t>
            </a:r>
            <a:r>
              <a:rPr lang="zh-CN" altLang="zh-CN" dirty="0" smtClean="0">
                <a:sym typeface="+mn-ea"/>
              </a:rPr>
              <a:t>字节。</a:t>
            </a:r>
            <a:endParaRPr lang="en-US" altLang="zh-CN" dirty="0" smtClean="0"/>
          </a:p>
          <a:p>
            <a:pPr>
              <a:lnSpc>
                <a:spcPct val="100000"/>
              </a:lnSpc>
            </a:pPr>
            <a:r>
              <a:rPr lang="zh-CN" altLang="zh-CN" dirty="0" smtClean="0">
                <a:solidFill>
                  <a:srgbClr val="0000FF"/>
                </a:solidFill>
                <a:sym typeface="+mn-ea"/>
              </a:rPr>
              <a:t>原始数据</a:t>
            </a:r>
            <a:r>
              <a:rPr lang="zh-CN" altLang="zh-CN" dirty="0">
                <a:solidFill>
                  <a:srgbClr val="0000FF"/>
                </a:solidFill>
                <a:sym typeface="+mn-ea"/>
              </a:rPr>
              <a:t>报首部被复制为各数据报片的首部，但</a:t>
            </a:r>
            <a:r>
              <a:rPr lang="zh-CN" altLang="zh-CN" dirty="0">
                <a:solidFill>
                  <a:srgbClr val="FF0000"/>
                </a:solidFill>
                <a:sym typeface="+mn-ea"/>
              </a:rPr>
              <a:t>必须修改有关字段的值。</a:t>
            </a:r>
            <a:endParaRPr lang="zh-CN" altLang="en-US" dirty="0">
              <a:solidFill>
                <a:srgbClr val="FF0000"/>
              </a:solidFill>
            </a:endParaRPr>
          </a:p>
          <a:p>
            <a:endParaRPr lang="zh-CN" altLang="en-US"/>
          </a:p>
          <a:p>
            <a:r>
              <a:rPr lang="zh-CN" altLang="zh-CN" dirty="0" smtClean="0">
                <a:sym typeface="+mn-ea"/>
              </a:rPr>
              <a:t>因</a:t>
            </a:r>
            <a:r>
              <a:rPr lang="zh-CN" altLang="zh-CN" dirty="0">
                <a:sym typeface="+mn-ea"/>
              </a:rPr>
              <a:t>固定首部长度</a:t>
            </a:r>
            <a:r>
              <a:rPr lang="zh-CN" altLang="zh-CN" dirty="0" smtClean="0">
                <a:sym typeface="+mn-ea"/>
              </a:rPr>
              <a:t>为</a:t>
            </a:r>
            <a:r>
              <a:rPr lang="en-US" altLang="zh-CN" dirty="0" smtClean="0">
                <a:sym typeface="+mn-ea"/>
              </a:rPr>
              <a:t> 20 </a:t>
            </a:r>
            <a:r>
              <a:rPr lang="zh-CN" altLang="zh-CN" dirty="0" smtClean="0">
                <a:sym typeface="+mn-ea"/>
              </a:rPr>
              <a:t>字节</a:t>
            </a:r>
            <a:r>
              <a:rPr lang="zh-CN" altLang="zh-CN" dirty="0">
                <a:sym typeface="+mn-ea"/>
              </a:rPr>
              <a:t>，因此每个数据报片的数据部分长度不能</a:t>
            </a:r>
            <a:r>
              <a:rPr lang="zh-CN" altLang="zh-CN" dirty="0" smtClean="0">
                <a:sym typeface="+mn-ea"/>
              </a:rPr>
              <a:t>超过</a:t>
            </a:r>
            <a:r>
              <a:rPr lang="en-US" altLang="zh-CN" dirty="0" smtClean="0">
                <a:sym typeface="+mn-ea"/>
              </a:rPr>
              <a:t> 1400 </a:t>
            </a:r>
            <a:r>
              <a:rPr lang="zh-CN" altLang="zh-CN" dirty="0" smtClean="0">
                <a:sym typeface="+mn-ea"/>
              </a:rPr>
              <a:t>字节。</a:t>
            </a: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73EBA8-8C44-41A7-AFF5-405B0AFD672E}" type="slidenum">
              <a:rPr lang="en-US" altLang="zh-CN"/>
              <a:pPr/>
              <a:t>99</a:t>
            </a:fld>
            <a:endParaRPr lang="en-US" altLang="zh-CN"/>
          </a:p>
        </p:txBody>
      </p:sp>
      <p:sp>
        <p:nvSpPr>
          <p:cNvPr id="746498" name="Rectangle 2"/>
          <p:cNvSpPr>
            <a:spLocks noGrp="1" noRot="1" noChangeAspect="1" noChangeArrowheads="1" noTextEdit="1"/>
          </p:cNvSpPr>
          <p:nvPr>
            <p:ph type="sldImg"/>
          </p:nvPr>
        </p:nvSpPr>
        <p:spPr>
          <a:xfrm>
            <a:off x="987425" y="696913"/>
            <a:ext cx="5035550" cy="3486150"/>
          </a:xfrm>
        </p:spPr>
      </p:sp>
      <p:sp>
        <p:nvSpPr>
          <p:cNvPr id="746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101</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102</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1E4B0A-F1C6-4E8B-8159-F356B6BD0310}" type="slidenum">
              <a:rPr lang="en-US" altLang="zh-CN"/>
              <a:pPr/>
              <a:t>103</a:t>
            </a:fld>
            <a:endParaRPr lang="en-US" altLang="zh-CN"/>
          </a:p>
        </p:txBody>
      </p:sp>
      <p:sp>
        <p:nvSpPr>
          <p:cNvPr id="749570" name="Rectangle 2"/>
          <p:cNvSpPr>
            <a:spLocks noGrp="1" noRot="1" noChangeAspect="1" noChangeArrowheads="1" noTextEdit="1"/>
          </p:cNvSpPr>
          <p:nvPr>
            <p:ph type="sldImg"/>
          </p:nvPr>
        </p:nvSpPr>
        <p:spPr>
          <a:xfrm>
            <a:off x="987425" y="696913"/>
            <a:ext cx="5035550" cy="3486150"/>
          </a:xfrm>
        </p:spPr>
      </p:sp>
      <p:sp>
        <p:nvSpPr>
          <p:cNvPr id="749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2EEAAF-9746-4A21-AFDB-8EDB16962191}" type="slidenum">
              <a:rPr lang="en-US" altLang="zh-CN"/>
              <a:pPr/>
              <a:t>9</a:t>
            </a:fld>
            <a:endParaRPr lang="en-US" altLang="zh-CN"/>
          </a:p>
        </p:txBody>
      </p:sp>
      <p:sp>
        <p:nvSpPr>
          <p:cNvPr id="944130" name="Rectangle 2"/>
          <p:cNvSpPr>
            <a:spLocks noGrp="1" noRot="1" noChangeAspect="1" noChangeArrowheads="1" noTextEdit="1"/>
          </p:cNvSpPr>
          <p:nvPr>
            <p:ph type="sldImg"/>
          </p:nvPr>
        </p:nvSpPr>
        <p:spPr>
          <a:xfrm>
            <a:off x="987425" y="696913"/>
            <a:ext cx="5035550" cy="3486150"/>
          </a:xfrm>
        </p:spPr>
      </p:sp>
      <p:sp>
        <p:nvSpPr>
          <p:cNvPr id="944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104</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这里不采用 </a:t>
            </a:r>
            <a:r>
              <a:rPr lang="en-US" altLang="zh-CN" dirty="0" smtClean="0"/>
              <a:t>CRC </a:t>
            </a:r>
            <a:r>
              <a:rPr lang="zh-CN" altLang="en-US" dirty="0" smtClean="0"/>
              <a:t>检验码而采用简单的计算方法。 </a:t>
            </a:r>
          </a:p>
          <a:p>
            <a:endParaRPr lang="zh-CN"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0A8311-8C5A-4209-AA51-28B973F18E5D}" type="slidenum">
              <a:rPr lang="en-US" altLang="zh-CN"/>
              <a:pPr/>
              <a:t>105</a:t>
            </a:fld>
            <a:endParaRPr lang="en-US" altLang="zh-CN"/>
          </a:p>
        </p:txBody>
      </p:sp>
      <p:sp>
        <p:nvSpPr>
          <p:cNvPr id="751618" name="Rectangle 2"/>
          <p:cNvSpPr>
            <a:spLocks noGrp="1" noRot="1" noChangeAspect="1" noChangeArrowheads="1" noTextEdit="1"/>
          </p:cNvSpPr>
          <p:nvPr>
            <p:ph type="sldImg"/>
          </p:nvPr>
        </p:nvSpPr>
        <p:spPr>
          <a:xfrm>
            <a:off x="987425" y="696913"/>
            <a:ext cx="5035550" cy="3486150"/>
          </a:xfrm>
        </p:spPr>
      </p:sp>
      <p:sp>
        <p:nvSpPr>
          <p:cNvPr id="751619" name="Rectangle 3"/>
          <p:cNvSpPr>
            <a:spLocks noGrp="1" noChangeArrowheads="1"/>
          </p:cNvSpPr>
          <p:nvPr>
            <p:ph type="body" idx="1"/>
          </p:nvPr>
        </p:nvSpPr>
        <p:spPr/>
        <p:txBody>
          <a:bodyPr/>
          <a:lstStyle/>
          <a:p>
            <a:pPr lvl="0" indent="0"/>
            <a:r>
              <a:rPr lang="zh-CN" altLang="en-US" b="1" dirty="0">
                <a:sym typeface="+mn-ea"/>
              </a:rPr>
              <a:t>反码加法运算</a:t>
            </a:r>
            <a:r>
              <a:rPr lang="en-US" altLang="zh-CN" b="1" dirty="0">
                <a:sym typeface="+mn-ea"/>
              </a:rPr>
              <a:t>(</a:t>
            </a:r>
            <a:r>
              <a:rPr lang="zh-CN" altLang="en-US" b="1" dirty="0">
                <a:sym typeface="+mn-ea"/>
              </a:rPr>
              <a:t>即高位溢出位会加到低位</a:t>
            </a:r>
            <a:r>
              <a:rPr lang="en-US" altLang="zh-CN" b="1" dirty="0">
                <a:sym typeface="+mn-ea"/>
              </a:rPr>
              <a:t>,</a:t>
            </a:r>
            <a:r>
              <a:rPr lang="zh-CN" altLang="en-US" b="1" dirty="0">
                <a:sym typeface="+mn-ea"/>
              </a:rPr>
              <a:t>通常的补码运算是直接丢掉溢出的高位</a:t>
            </a:r>
            <a:r>
              <a:rPr lang="en-US" altLang="zh-CN" b="1" dirty="0">
                <a:sym typeface="+mn-ea"/>
              </a:rPr>
              <a:t>),</a:t>
            </a:r>
            <a:r>
              <a:rPr lang="zh-CN" altLang="en-US" b="1" dirty="0">
                <a:sym typeface="+mn-ea"/>
              </a:rPr>
              <a:t>将得到的和的反码填入校验和字段</a:t>
            </a:r>
            <a:endParaRPr lang="zh-CN" altLang="en-US" b="1" dirty="0"/>
          </a:p>
          <a:p>
            <a:pPr lvl="0" indent="0"/>
            <a:r>
              <a:rPr lang="zh-CN" altLang="en-US" b="1" dirty="0">
                <a:sym typeface="+mn-ea"/>
              </a:rPr>
              <a:t>对各个单元采用反码加法运算，检查得到的和是否符合是全</a:t>
            </a:r>
            <a:r>
              <a:rPr lang="en-US" altLang="zh-CN" b="1" dirty="0">
                <a:sym typeface="+mn-ea"/>
              </a:rPr>
              <a:t>1(</a:t>
            </a:r>
            <a:r>
              <a:rPr lang="zh-CN" altLang="en-US" b="1" dirty="0">
                <a:sym typeface="+mn-ea"/>
              </a:rPr>
              <a:t>有的实现可能对得到的和会取反码，然后判断最终值是不是全</a:t>
            </a:r>
            <a:r>
              <a:rPr lang="en-US" altLang="zh-CN" b="1" dirty="0">
                <a:sym typeface="+mn-ea"/>
              </a:rPr>
              <a:t>0)</a:t>
            </a:r>
            <a:endParaRPr lang="en-US" altLang="zh-CN" b="1" dirty="0"/>
          </a:p>
          <a:p>
            <a:endParaRPr lang="zh-CN"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pPr/>
              <a:t>109</a:t>
            </a:fld>
            <a:endParaRPr lang="en-US" altLang="zh-CN"/>
          </a:p>
        </p:txBody>
      </p:sp>
      <p:sp>
        <p:nvSpPr>
          <p:cNvPr id="736258" name="Rectangle 2"/>
          <p:cNvSpPr>
            <a:spLocks noGrp="1" noRot="1" noChangeAspect="1" noChangeArrowheads="1" noTextEdit="1"/>
          </p:cNvSpPr>
          <p:nvPr>
            <p:ph type="sldImg"/>
          </p:nvPr>
        </p:nvSpPr>
        <p:spPr>
          <a:xfrm>
            <a:off x="987425" y="696913"/>
            <a:ext cx="5035550" cy="3486150"/>
          </a:xfrm>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A6220B0-AB1A-4B03-AA78-731B9F6ADD0C}" type="slidenum">
              <a:rPr lang="en-US" altLang="zh-CN"/>
              <a:pPr/>
              <a:t>110</a:t>
            </a:fld>
            <a:endParaRPr lang="en-US" altLang="zh-CN"/>
          </a:p>
        </p:txBody>
      </p:sp>
      <p:sp>
        <p:nvSpPr>
          <p:cNvPr id="753666" name="Rectangle 2"/>
          <p:cNvSpPr>
            <a:spLocks noGrp="1" noRot="1" noChangeAspect="1" noChangeArrowheads="1" noTextEdit="1"/>
          </p:cNvSpPr>
          <p:nvPr>
            <p:ph type="sldImg"/>
          </p:nvPr>
        </p:nvSpPr>
        <p:spPr>
          <a:xfrm>
            <a:off x="987425" y="696913"/>
            <a:ext cx="5035550" cy="3486150"/>
          </a:xfrm>
        </p:spPr>
      </p:sp>
      <p:sp>
        <p:nvSpPr>
          <p:cNvPr id="753667"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首部的可变部分：增加 </a:t>
            </a:r>
            <a:r>
              <a:rPr lang="en-US" altLang="zh-CN" dirty="0" smtClean="0"/>
              <a:t>IP </a:t>
            </a:r>
            <a:r>
              <a:rPr lang="zh-CN" altLang="en-US" dirty="0" smtClean="0"/>
              <a:t>数据报的功能，但同时也使得 </a:t>
            </a:r>
            <a:r>
              <a:rPr lang="en-US" altLang="zh-CN" dirty="0" smtClean="0"/>
              <a:t>IP </a:t>
            </a:r>
            <a:r>
              <a:rPr lang="zh-CN" altLang="en-US" dirty="0" smtClean="0"/>
              <a:t>数据报的首部长度成为可变的。增加了路由器处理数据报的开销。</a:t>
            </a:r>
          </a:p>
          <a:p>
            <a:endParaRPr lang="zh-CN"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5C6FC3-905D-4DD9-84C7-5604EE75BE63}" type="slidenum">
              <a:rPr lang="en-US" altLang="zh-CN"/>
              <a:pPr/>
              <a:t>111</a:t>
            </a:fld>
            <a:endParaRPr lang="en-US" altLang="zh-CN"/>
          </a:p>
        </p:txBody>
      </p:sp>
      <p:sp>
        <p:nvSpPr>
          <p:cNvPr id="754690" name="Rectangle 2"/>
          <p:cNvSpPr>
            <a:spLocks noGrp="1" noRot="1" noChangeAspect="1" noChangeArrowheads="1" noTextEdit="1"/>
          </p:cNvSpPr>
          <p:nvPr>
            <p:ph type="sldImg"/>
          </p:nvPr>
        </p:nvSpPr>
        <p:spPr>
          <a:xfrm>
            <a:off x="987425" y="696913"/>
            <a:ext cx="5035550" cy="3486150"/>
          </a:xfrm>
        </p:spPr>
      </p:sp>
      <p:sp>
        <p:nvSpPr>
          <p:cNvPr id="754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CBF2AB-50C1-4198-BCAC-BCB46C010BA9}" type="slidenum">
              <a:rPr lang="en-US" altLang="zh-CN"/>
              <a:pPr/>
              <a:t>112</a:t>
            </a:fld>
            <a:endParaRPr lang="en-US" altLang="zh-CN"/>
          </a:p>
        </p:txBody>
      </p:sp>
      <p:sp>
        <p:nvSpPr>
          <p:cNvPr id="755714" name="Rectangle 2"/>
          <p:cNvSpPr>
            <a:spLocks noGrp="1" noRot="1" noChangeAspect="1" noChangeArrowheads="1" noTextEdit="1"/>
          </p:cNvSpPr>
          <p:nvPr>
            <p:ph type="sldImg"/>
          </p:nvPr>
        </p:nvSpPr>
        <p:spPr>
          <a:xfrm>
            <a:off x="987425" y="696913"/>
            <a:ext cx="5035550" cy="3486150"/>
          </a:xfrm>
        </p:spPr>
      </p:sp>
      <p:sp>
        <p:nvSpPr>
          <p:cNvPr id="755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4D4B62-D429-4479-A0EF-943F3B8B52E6}" type="slidenum">
              <a:rPr lang="en-US" altLang="zh-CN"/>
              <a:pPr/>
              <a:t>113</a:t>
            </a:fld>
            <a:endParaRPr lang="en-US" altLang="zh-CN"/>
          </a:p>
        </p:txBody>
      </p:sp>
      <p:sp>
        <p:nvSpPr>
          <p:cNvPr id="979970" name="Rectangle 2"/>
          <p:cNvSpPr>
            <a:spLocks noGrp="1" noRot="1" noChangeAspect="1" noChangeArrowheads="1" noTextEdit="1"/>
          </p:cNvSpPr>
          <p:nvPr>
            <p:ph type="sldImg"/>
          </p:nvPr>
        </p:nvSpPr>
        <p:spPr>
          <a:xfrm>
            <a:off x="987425" y="696913"/>
            <a:ext cx="5035550" cy="3486150"/>
          </a:xfrm>
        </p:spPr>
      </p:sp>
      <p:sp>
        <p:nvSpPr>
          <p:cNvPr id="979971" name="Rectangle 3"/>
          <p:cNvSpPr>
            <a:spLocks noGrp="1" noChangeArrowheads="1"/>
          </p:cNvSpPr>
          <p:nvPr>
            <p:ph type="body" idx="1"/>
          </p:nvPr>
        </p:nvSpPr>
        <p:spPr/>
        <p:txBody>
          <a:bodyPr/>
          <a:lstStyle/>
          <a:p>
            <a:pPr>
              <a:buFont typeface="Wingdings" panose="05000000000000000000" pitchFamily="2" charset="2"/>
              <a:buNone/>
            </a:pPr>
            <a:r>
              <a:rPr lang="en-US" altLang="zh-CN" dirty="0" smtClean="0"/>
              <a:t>	</a:t>
            </a:r>
            <a:endParaRPr lang="zh-CN" altLang="en-US" dirty="0" smtClean="0"/>
          </a:p>
          <a:p>
            <a:r>
              <a:rPr lang="zh-CN" altLang="en-US" dirty="0" smtClean="0">
                <a:sym typeface="+mn-ea"/>
              </a:rPr>
              <a:t>转发和选路</a:t>
            </a:r>
            <a:r>
              <a:rPr lang="zh-CN" altLang="en-US" dirty="0" smtClean="0">
                <a:solidFill>
                  <a:srgbClr val="0000CC"/>
                </a:solidFill>
              </a:rPr>
              <a:t> </a:t>
            </a:r>
            <a:endParaRPr lang="en-US" altLang="zh-CN" dirty="0" smtClean="0"/>
          </a:p>
          <a:p>
            <a:endParaRPr lang="zh-CN"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233D14-F62F-4D6A-9794-D79ADF694C57}" type="slidenum">
              <a:rPr lang="en-US" altLang="zh-CN"/>
              <a:pPr/>
              <a:t>114</a:t>
            </a:fld>
            <a:endParaRPr lang="en-US" altLang="zh-CN"/>
          </a:p>
        </p:txBody>
      </p:sp>
      <p:sp>
        <p:nvSpPr>
          <p:cNvPr id="982018" name="Rectangle 2"/>
          <p:cNvSpPr>
            <a:spLocks noGrp="1" noRot="1" noChangeAspect="1" noChangeArrowheads="1" noTextEdit="1"/>
          </p:cNvSpPr>
          <p:nvPr>
            <p:ph type="sldImg"/>
          </p:nvPr>
        </p:nvSpPr>
        <p:spPr>
          <a:xfrm>
            <a:off x="987425" y="696913"/>
            <a:ext cx="5035550" cy="3486150"/>
          </a:xfrm>
        </p:spPr>
      </p:sp>
      <p:sp>
        <p:nvSpPr>
          <p:cNvPr id="98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A4FD96-FFEB-450B-9C34-A82CBDCB5B3C}" type="slidenum">
              <a:rPr lang="en-US" altLang="zh-CN"/>
              <a:pPr/>
              <a:t>115</a:t>
            </a:fld>
            <a:endParaRPr lang="en-US" altLang="zh-CN"/>
          </a:p>
        </p:txBody>
      </p:sp>
      <p:sp>
        <p:nvSpPr>
          <p:cNvPr id="984066" name="Rectangle 2"/>
          <p:cNvSpPr>
            <a:spLocks noGrp="1" noRot="1" noChangeAspect="1" noChangeArrowheads="1" noTextEdit="1"/>
          </p:cNvSpPr>
          <p:nvPr>
            <p:ph type="sldImg"/>
          </p:nvPr>
        </p:nvSpPr>
        <p:spPr>
          <a:xfrm>
            <a:off x="987425" y="696913"/>
            <a:ext cx="5035550" cy="3486150"/>
          </a:xfrm>
        </p:spPr>
      </p:sp>
      <p:sp>
        <p:nvSpPr>
          <p:cNvPr id="984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7EF9AF-84F7-470E-86D6-7BE7742424EA}" type="slidenum">
              <a:rPr lang="en-US" altLang="zh-CN"/>
              <a:pPr/>
              <a:t>116</a:t>
            </a:fld>
            <a:endParaRPr lang="en-US" altLang="zh-CN"/>
          </a:p>
        </p:txBody>
      </p:sp>
      <p:sp>
        <p:nvSpPr>
          <p:cNvPr id="757762" name="Rectangle 2"/>
          <p:cNvSpPr>
            <a:spLocks noGrp="1" noRot="1" noChangeAspect="1" noChangeArrowheads="1" noTextEdit="1"/>
          </p:cNvSpPr>
          <p:nvPr>
            <p:ph type="sldImg"/>
          </p:nvPr>
        </p:nvSpPr>
        <p:spPr>
          <a:xfrm>
            <a:off x="987425" y="696913"/>
            <a:ext cx="5035550" cy="3486150"/>
          </a:xfrm>
        </p:spPr>
      </p:sp>
      <p:sp>
        <p:nvSpPr>
          <p:cNvPr id="757763" name="Rectangle 3"/>
          <p:cNvSpPr>
            <a:spLocks noGrp="1" noChangeArrowheads="1"/>
          </p:cNvSpPr>
          <p:nvPr>
            <p:ph type="body" idx="1"/>
          </p:nvPr>
        </p:nvSpPr>
        <p:spPr/>
        <p:txBody>
          <a:bodyPr/>
          <a:lstStyle/>
          <a:p>
            <a:pPr algn="just"/>
            <a:r>
              <a:rPr lang="en-US" altLang="zh-CN" dirty="0" smtClean="0"/>
              <a:t>IP</a:t>
            </a:r>
            <a:r>
              <a:rPr lang="en-US" altLang="zh-CN" sz="1000" dirty="0" smtClean="0"/>
              <a:t> </a:t>
            </a:r>
            <a:r>
              <a:rPr lang="zh-CN" altLang="en-US" dirty="0" smtClean="0"/>
              <a:t>数据报的首部中</a:t>
            </a:r>
            <a:r>
              <a:rPr lang="zh-CN" altLang="en-US" dirty="0" smtClean="0">
                <a:solidFill>
                  <a:srgbClr val="FF0000"/>
                </a:solidFill>
              </a:rPr>
              <a:t>没有</a:t>
            </a:r>
            <a:r>
              <a:rPr lang="zh-CN" altLang="en-US" dirty="0" smtClean="0"/>
              <a:t>地方可以用来指明“下一跳路由器的 </a:t>
            </a:r>
            <a:r>
              <a:rPr lang="en-US" altLang="zh-CN" dirty="0" smtClean="0"/>
              <a:t>IP </a:t>
            </a:r>
            <a:r>
              <a:rPr lang="zh-CN" altLang="en-US" dirty="0" smtClean="0"/>
              <a:t>地址”。</a:t>
            </a:r>
          </a:p>
          <a:p>
            <a:pPr algn="just"/>
            <a:r>
              <a:rPr lang="zh-CN" altLang="en-US" dirty="0" smtClean="0">
                <a:solidFill>
                  <a:srgbClr val="FF0000"/>
                </a:solidFill>
              </a:rPr>
              <a:t>下层</a:t>
            </a:r>
            <a:r>
              <a:rPr lang="zh-CN" altLang="en-US" dirty="0" smtClean="0"/>
              <a:t>的网络接口软件</a:t>
            </a:r>
            <a:r>
              <a:rPr lang="zh-CN" altLang="en-US" dirty="0" smtClean="0">
                <a:solidFill>
                  <a:srgbClr val="FF0000"/>
                </a:solidFill>
              </a:rPr>
              <a:t>使用</a:t>
            </a:r>
            <a:r>
              <a:rPr lang="zh-CN" altLang="en-US" sz="900" dirty="0" smtClean="0">
                <a:solidFill>
                  <a:srgbClr val="FF0000"/>
                </a:solidFill>
              </a:rPr>
              <a:t> </a:t>
            </a:r>
            <a:r>
              <a:rPr lang="en-US" altLang="zh-CN" dirty="0" smtClean="0">
                <a:solidFill>
                  <a:srgbClr val="FF0000"/>
                </a:solidFill>
              </a:rPr>
              <a:t>ARP</a:t>
            </a:r>
            <a:r>
              <a:rPr lang="en-US" altLang="zh-CN" sz="900" dirty="0" smtClean="0">
                <a:solidFill>
                  <a:srgbClr val="FF0000"/>
                </a:solidFill>
              </a:rPr>
              <a:t> </a:t>
            </a:r>
            <a:r>
              <a:rPr lang="zh-CN" altLang="en-US" dirty="0" smtClean="0"/>
              <a:t>负责将下一跳路由器的 </a:t>
            </a:r>
            <a:r>
              <a:rPr lang="en-US" altLang="zh-CN" dirty="0" smtClean="0"/>
              <a:t>IP</a:t>
            </a:r>
            <a:r>
              <a:rPr lang="en-US" altLang="zh-CN" sz="1000" dirty="0" smtClean="0"/>
              <a:t> </a:t>
            </a:r>
            <a:r>
              <a:rPr lang="zh-CN" altLang="en-US" dirty="0" smtClean="0"/>
              <a:t>地址转换成硬件地址，并将此硬件地址封装在链路层的</a:t>
            </a:r>
            <a:r>
              <a:rPr lang="zh-CN" altLang="en-US" sz="1000" dirty="0" smtClean="0"/>
              <a:t> </a:t>
            </a:r>
            <a:r>
              <a:rPr lang="en-US" altLang="zh-CN" dirty="0" smtClean="0"/>
              <a:t>MAC</a:t>
            </a:r>
            <a:r>
              <a:rPr lang="en-US" altLang="zh-CN" sz="900" dirty="0" smtClean="0"/>
              <a:t> </a:t>
            </a:r>
            <a:r>
              <a:rPr lang="zh-CN" altLang="en-US" dirty="0" smtClean="0"/>
              <a:t>帧的首部，然后根据这个硬件地址找到下一跳路由器。  </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当路由器收到待转发的数据报，不是将下一跳路由器的</a:t>
            </a:r>
            <a:r>
              <a:rPr lang="zh-CN" altLang="en-US" sz="900" dirty="0" smtClean="0"/>
              <a:t> </a:t>
            </a:r>
            <a:r>
              <a:rPr lang="en-US" altLang="zh-CN" dirty="0" smtClean="0"/>
              <a:t>IP</a:t>
            </a:r>
            <a:r>
              <a:rPr lang="en-US" altLang="zh-CN" sz="1000" dirty="0" smtClean="0"/>
              <a:t> </a:t>
            </a:r>
            <a:r>
              <a:rPr lang="zh-CN" altLang="en-US" dirty="0" smtClean="0"/>
              <a:t>地址填入 </a:t>
            </a:r>
            <a:r>
              <a:rPr lang="en-US" altLang="zh-CN" dirty="0" smtClean="0"/>
              <a:t>IP </a:t>
            </a:r>
            <a:r>
              <a:rPr lang="zh-CN" altLang="en-US" dirty="0" smtClean="0"/>
              <a:t>数据报，而是</a:t>
            </a:r>
            <a:r>
              <a:rPr lang="zh-CN" altLang="en-US" dirty="0" smtClean="0">
                <a:solidFill>
                  <a:srgbClr val="FF0000"/>
                </a:solidFill>
              </a:rPr>
              <a:t>送交下层</a:t>
            </a:r>
            <a:r>
              <a:rPr lang="zh-CN" altLang="en-US" dirty="0" smtClean="0"/>
              <a:t>的网络接口软件。</a:t>
            </a:r>
          </a:p>
          <a:p>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A7CE71-09BB-4E35-9255-5CB971AC7444}" type="slidenum">
              <a:rPr lang="en-US" altLang="zh-CN"/>
              <a:pPr/>
              <a:t>10</a:t>
            </a:fld>
            <a:endParaRPr lang="en-US" altLang="zh-CN"/>
          </a:p>
        </p:txBody>
      </p:sp>
      <p:sp>
        <p:nvSpPr>
          <p:cNvPr id="948226" name="Rectangle 2"/>
          <p:cNvSpPr>
            <a:spLocks noGrp="1" noRot="1" noChangeAspect="1" noChangeArrowheads="1" noTextEdit="1"/>
          </p:cNvSpPr>
          <p:nvPr>
            <p:ph type="sldImg"/>
          </p:nvPr>
        </p:nvSpPr>
        <p:spPr>
          <a:xfrm>
            <a:off x="987425" y="696913"/>
            <a:ext cx="5035550" cy="3486150"/>
          </a:xfrm>
        </p:spPr>
      </p:sp>
      <p:sp>
        <p:nvSpPr>
          <p:cNvPr id="948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ECBC36-E9A5-4B5E-A8C7-F23A2DC79DBD}" type="slidenum">
              <a:rPr lang="en-US" altLang="zh-CN"/>
              <a:pPr/>
              <a:t>119</a:t>
            </a:fld>
            <a:endParaRPr lang="en-US" altLang="zh-CN"/>
          </a:p>
        </p:txBody>
      </p:sp>
      <p:sp>
        <p:nvSpPr>
          <p:cNvPr id="759810" name="Rectangle 2"/>
          <p:cNvSpPr>
            <a:spLocks noGrp="1" noRot="1" noChangeAspect="1" noChangeArrowheads="1" noTextEdit="1"/>
          </p:cNvSpPr>
          <p:nvPr>
            <p:ph type="sldImg"/>
          </p:nvPr>
        </p:nvSpPr>
        <p:spPr>
          <a:xfrm>
            <a:off x="987425" y="696913"/>
            <a:ext cx="5035550" cy="3486150"/>
          </a:xfrm>
        </p:spPr>
      </p:sp>
      <p:sp>
        <p:nvSpPr>
          <p:cNvPr id="759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3316A4-3F47-4041-AB7C-2A2EDDCC02A8}" type="slidenum">
              <a:rPr lang="en-US" altLang="zh-CN"/>
              <a:pPr/>
              <a:t>120</a:t>
            </a:fld>
            <a:endParaRPr lang="en-US" altLang="zh-CN"/>
          </a:p>
        </p:txBody>
      </p:sp>
      <p:sp>
        <p:nvSpPr>
          <p:cNvPr id="760834" name="Rectangle 2"/>
          <p:cNvSpPr>
            <a:spLocks noGrp="1" noRot="1" noChangeAspect="1" noChangeArrowheads="1" noTextEdit="1"/>
          </p:cNvSpPr>
          <p:nvPr>
            <p:ph type="sldImg"/>
          </p:nvPr>
        </p:nvSpPr>
        <p:spPr>
          <a:xfrm>
            <a:off x="987425" y="696913"/>
            <a:ext cx="5035550" cy="3486150"/>
          </a:xfrm>
        </p:spPr>
      </p:sp>
      <p:sp>
        <p:nvSpPr>
          <p:cNvPr id="760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pPr/>
              <a:t>121</a:t>
            </a:fld>
            <a:endParaRPr lang="en-US" altLang="zh-CN"/>
          </a:p>
        </p:txBody>
      </p:sp>
      <p:sp>
        <p:nvSpPr>
          <p:cNvPr id="761858" name="Rectangle 2"/>
          <p:cNvSpPr>
            <a:spLocks noGrp="1" noRot="1" noChangeAspect="1" noChangeArrowheads="1" noTextEdit="1"/>
          </p:cNvSpPr>
          <p:nvPr>
            <p:ph type="sldImg"/>
          </p:nvPr>
        </p:nvSpPr>
        <p:spPr>
          <a:xfrm>
            <a:off x="987425" y="696913"/>
            <a:ext cx="5035550" cy="3486150"/>
          </a:xfrm>
        </p:spPr>
      </p:sp>
      <p:sp>
        <p:nvSpPr>
          <p:cNvPr id="761859" name="Rectangle 3"/>
          <p:cNvSpPr>
            <a:spLocks noGrp="1" noChangeArrowheads="1"/>
          </p:cNvSpPr>
          <p:nvPr>
            <p:ph type="body" idx="1"/>
          </p:nvPr>
        </p:nvSpPr>
        <p:spPr/>
        <p:txBody>
          <a:bodyPr/>
          <a:lstStyle/>
          <a:p>
            <a:pPr algn="just">
              <a:spcAft>
                <a:spcPct val="30000"/>
              </a:spcAft>
            </a:pPr>
            <a:r>
              <a:rPr lang="zh-CN" altLang="en-US" sz="1200" dirty="0" smtClean="0"/>
              <a:t>凡是从其他网络发送给本单位某个主机的 </a:t>
            </a:r>
            <a:r>
              <a:rPr lang="en-US" altLang="zh-CN" sz="1200" dirty="0" smtClean="0"/>
              <a:t>IP </a:t>
            </a:r>
            <a:r>
              <a:rPr lang="zh-CN" altLang="en-US" sz="1200" dirty="0" smtClean="0"/>
              <a:t>数据报，仍然是根据 </a:t>
            </a:r>
            <a:r>
              <a:rPr lang="en-US" altLang="zh-CN" sz="1200" dirty="0" smtClean="0"/>
              <a:t>IP </a:t>
            </a:r>
            <a:r>
              <a:rPr lang="zh-CN" altLang="en-US" sz="1200" dirty="0" smtClean="0"/>
              <a:t>数据报的</a:t>
            </a:r>
            <a:r>
              <a:rPr lang="zh-CN" altLang="en-US" sz="1200" dirty="0" smtClean="0">
                <a:solidFill>
                  <a:srgbClr val="FF0000"/>
                </a:solidFill>
              </a:rPr>
              <a:t>目的网络号 </a:t>
            </a:r>
            <a:r>
              <a:rPr lang="en-US" altLang="zh-CN" sz="1200" dirty="0" smtClean="0"/>
              <a:t>net-id</a:t>
            </a:r>
            <a:r>
              <a:rPr lang="zh-CN" altLang="en-US" sz="1200" dirty="0" smtClean="0"/>
              <a:t>，先找到连接在</a:t>
            </a:r>
            <a:r>
              <a:rPr lang="zh-CN" altLang="en-US" sz="1200" dirty="0" smtClean="0">
                <a:solidFill>
                  <a:srgbClr val="FF0000"/>
                </a:solidFill>
              </a:rPr>
              <a:t>本单位网络上的路由器。</a:t>
            </a:r>
          </a:p>
          <a:p>
            <a:pPr algn="just">
              <a:spcAft>
                <a:spcPct val="30000"/>
              </a:spcAft>
            </a:pPr>
            <a:r>
              <a:rPr lang="zh-CN" altLang="en-US" sz="1200" dirty="0" smtClean="0"/>
              <a:t>然后</a:t>
            </a:r>
            <a:r>
              <a:rPr lang="zh-CN" altLang="en-US" sz="1200" dirty="0" smtClean="0">
                <a:solidFill>
                  <a:srgbClr val="FF0000"/>
                </a:solidFill>
              </a:rPr>
              <a:t>此路由器</a:t>
            </a:r>
            <a:r>
              <a:rPr lang="zh-CN" altLang="en-US" sz="1200" dirty="0" smtClean="0"/>
              <a:t>在收到 </a:t>
            </a:r>
            <a:r>
              <a:rPr lang="en-US" altLang="zh-CN" sz="1200" dirty="0" smtClean="0"/>
              <a:t>IP </a:t>
            </a:r>
            <a:r>
              <a:rPr lang="zh-CN" altLang="en-US" sz="1200" dirty="0" smtClean="0"/>
              <a:t>数据报后，再按</a:t>
            </a:r>
            <a:r>
              <a:rPr lang="zh-CN" altLang="en-US" sz="1200" dirty="0" smtClean="0">
                <a:solidFill>
                  <a:srgbClr val="FF0000"/>
                </a:solidFill>
              </a:rPr>
              <a:t>目的网络号</a:t>
            </a:r>
            <a:r>
              <a:rPr lang="zh-CN" altLang="en-US" sz="1200" dirty="0" smtClean="0"/>
              <a:t> </a:t>
            </a:r>
            <a:r>
              <a:rPr lang="en-US" altLang="zh-CN" sz="1200" dirty="0" smtClean="0"/>
              <a:t>net-id </a:t>
            </a:r>
            <a:r>
              <a:rPr lang="zh-CN" altLang="en-US" sz="1200" dirty="0" smtClean="0"/>
              <a:t>和</a:t>
            </a:r>
            <a:r>
              <a:rPr lang="zh-CN" altLang="en-US" sz="1200" dirty="0" smtClean="0">
                <a:solidFill>
                  <a:srgbClr val="FF0000"/>
                </a:solidFill>
              </a:rPr>
              <a:t>子网号</a:t>
            </a:r>
            <a:r>
              <a:rPr lang="zh-CN" altLang="en-US" sz="1200" dirty="0" smtClean="0"/>
              <a:t> </a:t>
            </a:r>
            <a:r>
              <a:rPr lang="en-US" altLang="zh-CN" sz="1200" dirty="0" smtClean="0"/>
              <a:t>subnet-id </a:t>
            </a:r>
            <a:r>
              <a:rPr lang="zh-CN" altLang="en-US" sz="1200" dirty="0" smtClean="0"/>
              <a:t>找到目的子网。</a:t>
            </a:r>
          </a:p>
          <a:p>
            <a:pPr algn="just">
              <a:spcAft>
                <a:spcPct val="30000"/>
              </a:spcAft>
            </a:pPr>
            <a:r>
              <a:rPr lang="zh-CN" altLang="en-US" sz="1200" dirty="0" smtClean="0"/>
              <a:t>最后就将 </a:t>
            </a:r>
            <a:r>
              <a:rPr lang="en-US" altLang="zh-CN" sz="1200" dirty="0" smtClean="0"/>
              <a:t>IP </a:t>
            </a:r>
            <a:r>
              <a:rPr lang="zh-CN" altLang="en-US" sz="1200" dirty="0" smtClean="0"/>
              <a:t>数据报直接交付目的主机。 </a:t>
            </a:r>
          </a:p>
          <a:p>
            <a:endParaRPr lang="zh-CN" altLang="zh-CN"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DE3723-F1D7-46C4-96B0-BDB7BFCDBAE7}" type="slidenum">
              <a:rPr lang="en-US" altLang="zh-CN"/>
              <a:pPr/>
              <a:t>122</a:t>
            </a:fld>
            <a:endParaRPr lang="en-US" altLang="zh-CN"/>
          </a:p>
        </p:txBody>
      </p:sp>
      <p:sp>
        <p:nvSpPr>
          <p:cNvPr id="763906" name="Rectangle 2"/>
          <p:cNvSpPr>
            <a:spLocks noGrp="1" noRot="1" noChangeAspect="1" noChangeArrowheads="1" noTextEdit="1"/>
          </p:cNvSpPr>
          <p:nvPr>
            <p:ph type="sldImg"/>
          </p:nvPr>
        </p:nvSpPr>
        <p:spPr>
          <a:xfrm>
            <a:off x="987425" y="696913"/>
            <a:ext cx="5035550" cy="3486150"/>
          </a:xfrm>
        </p:spPr>
      </p:sp>
      <p:sp>
        <p:nvSpPr>
          <p:cNvPr id="763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B342BC-AB0F-415A-A0BA-509EE28B8790}" type="slidenum">
              <a:rPr lang="en-US" altLang="zh-CN"/>
              <a:pPr/>
              <a:t>123</a:t>
            </a:fld>
            <a:endParaRPr lang="en-US" altLang="zh-CN"/>
          </a:p>
        </p:txBody>
      </p:sp>
      <p:sp>
        <p:nvSpPr>
          <p:cNvPr id="764930" name="Rectangle 2"/>
          <p:cNvSpPr>
            <a:spLocks noGrp="1" noRot="1" noChangeAspect="1" noChangeArrowheads="1" noTextEdit="1"/>
          </p:cNvSpPr>
          <p:nvPr>
            <p:ph type="sldImg"/>
          </p:nvPr>
        </p:nvSpPr>
        <p:spPr>
          <a:xfrm>
            <a:off x="987425" y="696913"/>
            <a:ext cx="5035550" cy="3486150"/>
          </a:xfrm>
        </p:spPr>
      </p:sp>
      <p:sp>
        <p:nvSpPr>
          <p:cNvPr id="764931" name="Rectangle 3"/>
          <p:cNvSpPr>
            <a:spLocks noGrp="1" noChangeArrowheads="1"/>
          </p:cNvSpPr>
          <p:nvPr>
            <p:ph type="body" idx="1"/>
          </p:nvPr>
        </p:nvSpPr>
        <p:spPr/>
        <p:txBody>
          <a:bodyPr/>
          <a:lstStyle/>
          <a:p>
            <a:r>
              <a:rPr lang="zh-CN" altLang="en-US" dirty="0" smtClean="0">
                <a:solidFill>
                  <a:srgbClr val="FF0000"/>
                </a:solidFill>
              </a:rPr>
              <a:t>优点</a:t>
            </a:r>
          </a:p>
          <a:p>
            <a:pPr lvl="1"/>
            <a:r>
              <a:rPr lang="zh-CN" altLang="en-US" dirty="0" smtClean="0"/>
              <a:t>减少了 </a:t>
            </a:r>
            <a:r>
              <a:rPr lang="en-US" altLang="zh-CN" dirty="0" smtClean="0"/>
              <a:t>IP </a:t>
            </a:r>
            <a:r>
              <a:rPr lang="zh-CN" altLang="en-US" dirty="0" smtClean="0"/>
              <a:t>地址的浪费</a:t>
            </a:r>
          </a:p>
          <a:p>
            <a:pPr lvl="1"/>
            <a:r>
              <a:rPr lang="zh-CN" altLang="en-US" dirty="0" smtClean="0"/>
              <a:t>使网络的组织更加灵活</a:t>
            </a:r>
          </a:p>
          <a:p>
            <a:pPr lvl="1"/>
            <a:r>
              <a:rPr lang="zh-CN" altLang="en-US" dirty="0" smtClean="0"/>
              <a:t>更便于维护和管理</a:t>
            </a:r>
          </a:p>
          <a:p>
            <a:r>
              <a:rPr lang="zh-CN" altLang="en-US" dirty="0" smtClean="0">
                <a:solidFill>
                  <a:srgbClr val="0000FF"/>
                </a:solidFill>
              </a:rPr>
              <a:t>划分子网纯属一个单位内部的事情，对外部网络透明，</a:t>
            </a:r>
            <a:r>
              <a:rPr lang="zh-CN" altLang="en-US" dirty="0" smtClean="0"/>
              <a:t>对外仍然表现为没有划分子网的一个网络。</a:t>
            </a:r>
          </a:p>
          <a:p>
            <a:endParaRPr lang="zh-CN" altLang="zh-CN"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9FAC91-1C29-4F50-A8B3-5A76002797C2}" type="slidenum">
              <a:rPr lang="en-US" altLang="zh-CN"/>
              <a:pPr/>
              <a:t>124</a:t>
            </a:fld>
            <a:endParaRPr lang="en-US" altLang="zh-CN"/>
          </a:p>
        </p:txBody>
      </p:sp>
      <p:sp>
        <p:nvSpPr>
          <p:cNvPr id="766978" name="Rectangle 2"/>
          <p:cNvSpPr>
            <a:spLocks noGrp="1" noRot="1" noChangeAspect="1" noChangeArrowheads="1" noTextEdit="1"/>
          </p:cNvSpPr>
          <p:nvPr>
            <p:ph type="sldImg"/>
          </p:nvPr>
        </p:nvSpPr>
        <p:spPr>
          <a:xfrm>
            <a:off x="987425" y="696913"/>
            <a:ext cx="5035550" cy="3486150"/>
          </a:xfrm>
        </p:spPr>
      </p:sp>
      <p:sp>
        <p:nvSpPr>
          <p:cNvPr id="76697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使用</a:t>
            </a:r>
            <a:r>
              <a:rPr lang="zh-CN" altLang="en-US" dirty="0" smtClean="0">
                <a:solidFill>
                  <a:srgbClr val="FF0000"/>
                </a:solidFill>
              </a:rPr>
              <a:t>子网掩码</a:t>
            </a:r>
            <a:r>
              <a:rPr lang="en-US" altLang="zh-CN" dirty="0" smtClean="0"/>
              <a:t>(subnet mask)</a:t>
            </a:r>
            <a:r>
              <a:rPr lang="zh-CN" altLang="en-US" dirty="0" smtClean="0"/>
              <a:t>可以找出 </a:t>
            </a:r>
            <a:r>
              <a:rPr lang="en-US" altLang="zh-CN" dirty="0" smtClean="0"/>
              <a:t>IP </a:t>
            </a:r>
            <a:r>
              <a:rPr lang="zh-CN" altLang="en-US" dirty="0" smtClean="0"/>
              <a:t>地址中的子网部分。  </a:t>
            </a:r>
            <a:endParaRPr lang="en-US" altLang="zh-CN" dirty="0" smtClean="0"/>
          </a:p>
          <a:p>
            <a:endParaRPr lang="zh-CN" altLang="zh-CN"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70DB3FF-38D7-4F7A-813C-8A5E11986C5D}" type="slidenum">
              <a:rPr lang="en-US" altLang="zh-CN"/>
              <a:pPr/>
              <a:t>125</a:t>
            </a:fld>
            <a:endParaRPr lang="en-US" altLang="zh-CN"/>
          </a:p>
        </p:txBody>
      </p:sp>
      <p:sp>
        <p:nvSpPr>
          <p:cNvPr id="768002" name="Rectangle 2"/>
          <p:cNvSpPr>
            <a:spLocks noGrp="1" noRot="1" noChangeAspect="1" noChangeArrowheads="1" noTextEdit="1"/>
          </p:cNvSpPr>
          <p:nvPr>
            <p:ph type="sldImg"/>
          </p:nvPr>
        </p:nvSpPr>
        <p:spPr>
          <a:xfrm>
            <a:off x="987425" y="696913"/>
            <a:ext cx="5035550" cy="3486150"/>
          </a:xfrm>
        </p:spPr>
      </p:sp>
      <p:sp>
        <p:nvSpPr>
          <p:cNvPr id="768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BD22E6-81C7-4348-9A64-6985BF195515}" type="slidenum">
              <a:rPr lang="en-US" altLang="zh-CN"/>
              <a:pPr/>
              <a:t>126</a:t>
            </a:fld>
            <a:endParaRPr lang="en-US" altLang="zh-CN"/>
          </a:p>
        </p:txBody>
      </p:sp>
      <p:sp>
        <p:nvSpPr>
          <p:cNvPr id="770050" name="Rectangle 2"/>
          <p:cNvSpPr>
            <a:spLocks noGrp="1" noRot="1" noChangeAspect="1" noChangeArrowheads="1" noTextEdit="1"/>
          </p:cNvSpPr>
          <p:nvPr>
            <p:ph type="sldImg"/>
          </p:nvPr>
        </p:nvSpPr>
        <p:spPr>
          <a:xfrm>
            <a:off x="987425" y="696913"/>
            <a:ext cx="5035550" cy="3486150"/>
          </a:xfrm>
        </p:spPr>
      </p:sp>
      <p:sp>
        <p:nvSpPr>
          <p:cNvPr id="770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1FF732-88D8-48A8-BF09-B04731ECD67A}" type="slidenum">
              <a:rPr lang="en-US" altLang="zh-CN"/>
              <a:pPr/>
              <a:t>127</a:t>
            </a:fld>
            <a:endParaRPr lang="en-US" altLang="zh-CN"/>
          </a:p>
        </p:txBody>
      </p:sp>
      <p:sp>
        <p:nvSpPr>
          <p:cNvPr id="988162" name="Rectangle 2"/>
          <p:cNvSpPr>
            <a:spLocks noGrp="1" noRot="1" noChangeAspect="1" noChangeArrowheads="1" noTextEdit="1"/>
          </p:cNvSpPr>
          <p:nvPr>
            <p:ph type="sldImg"/>
          </p:nvPr>
        </p:nvSpPr>
        <p:spPr>
          <a:xfrm>
            <a:off x="987425" y="696913"/>
            <a:ext cx="5035550" cy="3486150"/>
          </a:xfrm>
        </p:spPr>
      </p:sp>
      <p:sp>
        <p:nvSpPr>
          <p:cNvPr id="98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0EAD94-2641-432B-BAD0-13B9DA09B7F9}" type="slidenum">
              <a:rPr lang="en-US" altLang="zh-CN"/>
              <a:pPr/>
              <a:t>128</a:t>
            </a:fld>
            <a:endParaRPr lang="en-US" altLang="zh-CN"/>
          </a:p>
        </p:txBody>
      </p:sp>
      <p:sp>
        <p:nvSpPr>
          <p:cNvPr id="990210" name="Rectangle 2"/>
          <p:cNvSpPr>
            <a:spLocks noGrp="1" noRot="1" noChangeAspect="1" noChangeArrowheads="1" noTextEdit="1"/>
          </p:cNvSpPr>
          <p:nvPr>
            <p:ph type="sldImg"/>
          </p:nvPr>
        </p:nvSpPr>
        <p:spPr>
          <a:xfrm>
            <a:off x="987425" y="696913"/>
            <a:ext cx="5035550" cy="3486150"/>
          </a:xfrm>
        </p:spPr>
      </p:sp>
      <p:sp>
        <p:nvSpPr>
          <p:cNvPr id="990211" name="Rectangle 3"/>
          <p:cNvSpPr>
            <a:spLocks noGrp="1" noChangeArrowheads="1"/>
          </p:cNvSpPr>
          <p:nvPr>
            <p:ph type="body" idx="1"/>
          </p:nvPr>
        </p:nvSpPr>
        <p:spPr/>
        <p:txBody>
          <a:bodyPr/>
          <a:lstStyle/>
          <a:p>
            <a:pPr algn="l">
              <a:lnSpc>
                <a:spcPct val="110000"/>
              </a:lnSpc>
            </a:pPr>
            <a:r>
              <a:rPr lang="zh-CN" altLang="en-US" sz="1200" b="1" kern="1200" dirty="0" smtClean="0">
                <a:solidFill>
                  <a:srgbClr val="000099"/>
                </a:solidFill>
                <a:latin typeface="宋体" panose="02010600030101010101" pitchFamily="2" charset="-122"/>
                <a:ea typeface="黑体" panose="02010609060101010101" pitchFamily="2" charset="-122"/>
                <a:cs typeface="+mn-cs"/>
              </a:rPr>
              <a:t>不同的子网掩码得出</a:t>
            </a:r>
            <a:r>
              <a:rPr lang="zh-CN" altLang="en-US" sz="1200" b="1" kern="1200" dirty="0" smtClean="0">
                <a:solidFill>
                  <a:srgbClr val="FF0000"/>
                </a:solidFill>
                <a:latin typeface="宋体" panose="02010600030101010101" pitchFamily="2" charset="-122"/>
                <a:ea typeface="黑体" panose="02010609060101010101" pitchFamily="2" charset="-122"/>
                <a:cs typeface="+mn-cs"/>
              </a:rPr>
              <a:t>相同</a:t>
            </a:r>
            <a:r>
              <a:rPr lang="zh-CN" altLang="en-US" sz="1200" b="1" kern="1200" dirty="0" smtClean="0">
                <a:solidFill>
                  <a:srgbClr val="000099"/>
                </a:solidFill>
                <a:latin typeface="宋体" panose="02010600030101010101" pitchFamily="2" charset="-122"/>
                <a:ea typeface="黑体" panose="02010609060101010101" pitchFamily="2" charset="-122"/>
                <a:cs typeface="+mn-cs"/>
              </a:rPr>
              <a:t>的网络地址。</a:t>
            </a:r>
          </a:p>
          <a:p>
            <a:pPr algn="l">
              <a:lnSpc>
                <a:spcPct val="110000"/>
              </a:lnSpc>
            </a:pPr>
            <a:r>
              <a:rPr lang="zh-CN" altLang="en-US" sz="1200" b="1" kern="1200" dirty="0" smtClean="0">
                <a:solidFill>
                  <a:srgbClr val="000099"/>
                </a:solidFill>
                <a:latin typeface="宋体" panose="02010600030101010101" pitchFamily="2" charset="-122"/>
                <a:ea typeface="黑体" panose="02010609060101010101" pitchFamily="2" charset="-122"/>
                <a:cs typeface="+mn-cs"/>
              </a:rPr>
              <a:t>但不同的掩码的效果是不同的。 </a:t>
            </a:r>
          </a:p>
          <a:p>
            <a:pPr algn="l"/>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1" y="2889252"/>
            <a:ext cx="3109913" cy="201613"/>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4" y="2889252"/>
            <a:ext cx="3108325" cy="201613"/>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2"/>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
        <p:nvSpPr>
          <p:cNvPr id="7"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1"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4"/>
            <a:ext cx="4381501"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quarter" idx="2"/>
          </p:nvPr>
        </p:nvSpPr>
        <p:spPr>
          <a:xfrm>
            <a:off x="5029199" y="1196754"/>
            <a:ext cx="4381501" cy="23765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3"/>
          </p:nvPr>
        </p:nvSpPr>
        <p:spPr>
          <a:xfrm>
            <a:off x="5029199" y="3754339"/>
            <a:ext cx="4381501" cy="23765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3"/>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4"/>
            <a:ext cx="4381501"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剪贴画占位符 3"/>
          <p:cNvSpPr>
            <a:spLocks noGrp="1"/>
          </p:cNvSpPr>
          <p:nvPr>
            <p:ph type="clipArt" sz="half" idx="2" hasCustomPrompt="1"/>
          </p:nvPr>
        </p:nvSpPr>
        <p:spPr>
          <a:xfrm>
            <a:off x="5029199" y="1196754"/>
            <a:ext cx="4381501"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一二级目录">
    <p:spTree>
      <p:nvGrpSpPr>
        <p:cNvPr id="1" name=""/>
        <p:cNvGrpSpPr/>
        <p:nvPr/>
      </p:nvGrpSpPr>
      <p:grpSpPr>
        <a:xfrm>
          <a:off x="0" y="0"/>
          <a:ext cx="0" cy="0"/>
          <a:chOff x="0" y="0"/>
          <a:chExt cx="0" cy="0"/>
        </a:xfrm>
      </p:grpSpPr>
      <p:sp>
        <p:nvSpPr>
          <p:cNvPr id="60" name="矩形 59">
            <a:extLst>
              <a:ext uri="{FF2B5EF4-FFF2-40B4-BE49-F238E27FC236}">
                <a16:creationId xmlns="" xmlns:a16="http://schemas.microsoft.com/office/drawing/2014/main" id="{F6A649A3-D3B3-41A8-AF0C-3B7FE55297F5}"/>
              </a:ext>
            </a:extLst>
          </p:cNvPr>
          <p:cNvSpPr/>
          <p:nvPr userDrawn="1"/>
        </p:nvSpPr>
        <p:spPr>
          <a:xfrm>
            <a:off x="0" y="18445"/>
            <a:ext cx="9881632" cy="908882"/>
          </a:xfrm>
          <a:prstGeom prst="rect">
            <a:avLst/>
          </a:prstGeom>
          <a:solidFill>
            <a:srgbClr val="0055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000" b="1" dirty="0">
              <a:solidFill>
                <a:schemeClr val="tx1"/>
              </a:solidFill>
            </a:endParaRPr>
          </a:p>
        </p:txBody>
      </p:sp>
      <p:sp>
        <p:nvSpPr>
          <p:cNvPr id="17" name="标题 16">
            <a:extLst>
              <a:ext uri="{FF2B5EF4-FFF2-40B4-BE49-F238E27FC236}">
                <a16:creationId xmlns="" xmlns:a16="http://schemas.microsoft.com/office/drawing/2014/main" id="{D89F37DC-F726-4D28-9F42-E377AA8E42EA}"/>
              </a:ext>
            </a:extLst>
          </p:cNvPr>
          <p:cNvSpPr>
            <a:spLocks noGrp="1"/>
          </p:cNvSpPr>
          <p:nvPr>
            <p:ph type="title"/>
          </p:nvPr>
        </p:nvSpPr>
        <p:spPr>
          <a:xfrm>
            <a:off x="770576" y="134573"/>
            <a:ext cx="6611235" cy="711578"/>
          </a:xfrm>
          <a:prstGeom prst="rect">
            <a:avLst/>
          </a:prstGeom>
        </p:spPr>
        <p:txBody>
          <a:bodyPr>
            <a:normAutofit/>
          </a:bodyPr>
          <a:lstStyle>
            <a:lvl1pPr algn="l">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1" name="文本占位符 20">
            <a:extLst>
              <a:ext uri="{FF2B5EF4-FFF2-40B4-BE49-F238E27FC236}">
                <a16:creationId xmlns="" xmlns:a16="http://schemas.microsoft.com/office/drawing/2014/main" id="{F1BF8DE8-45AE-4887-9AF6-7F0D6384980B}"/>
              </a:ext>
            </a:extLst>
          </p:cNvPr>
          <p:cNvSpPr>
            <a:spLocks noGrp="1"/>
          </p:cNvSpPr>
          <p:nvPr>
            <p:ph type="body" sz="quarter" idx="10"/>
          </p:nvPr>
        </p:nvSpPr>
        <p:spPr>
          <a:xfrm>
            <a:off x="389533" y="1268413"/>
            <a:ext cx="9194006" cy="4897437"/>
          </a:xfrm>
        </p:spPr>
        <p:txBody>
          <a:bodyPr/>
          <a:lstStyle>
            <a:lvl1pPr marL="228600" indent="-252000">
              <a:buFont typeface="Wingdings" panose="05000000000000000000" pitchFamily="2" charset="2"/>
              <a:buChar char="n"/>
              <a:defRPr b="1">
                <a:solidFill>
                  <a:srgbClr val="004472"/>
                </a:solidFill>
              </a:defRPr>
            </a:lvl1pPr>
            <a:lvl2pPr marL="914400" indent="-457200">
              <a:buClr>
                <a:schemeClr val="accent1">
                  <a:lumMod val="75000"/>
                </a:schemeClr>
              </a:buClr>
              <a:buFont typeface="Wingdings" panose="05000000000000000000" pitchFamily="2" charset="2"/>
              <a:buChar char="l"/>
              <a:defRPr b="1">
                <a:solidFill>
                  <a:schemeClr val="accent5">
                    <a:lumMod val="50000"/>
                  </a:schemeClr>
                </a:solidFill>
              </a:defRPr>
            </a:lvl2pPr>
          </a:lstStyle>
          <a:p>
            <a:pPr lvl="0"/>
            <a:r>
              <a:rPr lang="zh-CN" altLang="en-US" dirty="0"/>
              <a:t>编辑母版文本样式</a:t>
            </a:r>
          </a:p>
          <a:p>
            <a:pPr lvl="1"/>
            <a:r>
              <a:rPr lang="zh-CN" altLang="en-US" dirty="0"/>
              <a:t>第二级</a:t>
            </a:r>
          </a:p>
        </p:txBody>
      </p:sp>
      <p:sp>
        <p:nvSpPr>
          <p:cNvPr id="61" name="矩形 60">
            <a:extLst>
              <a:ext uri="{FF2B5EF4-FFF2-40B4-BE49-F238E27FC236}">
                <a16:creationId xmlns="" xmlns:a16="http://schemas.microsoft.com/office/drawing/2014/main" id="{41A2FCC5-DBC3-4AC0-91C0-5ADFE6BABBDB}"/>
              </a:ext>
            </a:extLst>
          </p:cNvPr>
          <p:cNvSpPr/>
          <p:nvPr userDrawn="1"/>
        </p:nvSpPr>
        <p:spPr>
          <a:xfrm>
            <a:off x="11864" y="6543790"/>
            <a:ext cx="9894137" cy="314211"/>
          </a:xfrm>
          <a:prstGeom prst="rect">
            <a:avLst/>
          </a:prstGeom>
          <a:solidFill>
            <a:srgbClr val="0055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000" b="1" dirty="0">
              <a:solidFill>
                <a:schemeClr val="tx1"/>
              </a:solidFill>
            </a:endParaRPr>
          </a:p>
        </p:txBody>
      </p:sp>
    </p:spTree>
    <p:extLst>
      <p:ext uri="{BB962C8B-B14F-4D97-AF65-F5344CB8AC3E}">
        <p14:creationId xmlns="" xmlns:p14="http://schemas.microsoft.com/office/powerpoint/2010/main" val="3910943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组合 25601"/>
          <p:cNvGrpSpPr/>
          <p:nvPr/>
        </p:nvGrpSpPr>
        <p:grpSpPr>
          <a:xfrm>
            <a:off x="1" y="2438402"/>
            <a:ext cx="9759818" cy="1052513"/>
            <a:chOff x="0" y="1536"/>
            <a:chExt cx="5675" cy="663"/>
          </a:xfrm>
        </p:grpSpPr>
        <p:grpSp>
          <p:nvGrpSpPr>
            <p:cNvPr id="2051" name="组合 25602"/>
            <p:cNvGrpSpPr/>
            <p:nvPr/>
          </p:nvGrpSpPr>
          <p:grpSpPr>
            <a:xfrm>
              <a:off x="183" y="1604"/>
              <a:ext cx="448" cy="299"/>
              <a:chOff x="720" y="336"/>
              <a:chExt cx="624" cy="432"/>
            </a:xfrm>
          </p:grpSpPr>
          <p:sp>
            <p:nvSpPr>
              <p:cNvPr id="2052" name="矩形 25603"/>
              <p:cNvSpPr/>
              <p:nvPr/>
            </p:nvSpPr>
            <p:spPr>
              <a:xfrm>
                <a:off x="720" y="336"/>
                <a:ext cx="384" cy="432"/>
              </a:xfrm>
              <a:prstGeom prst="rect">
                <a:avLst/>
              </a:prstGeom>
              <a:solidFill>
                <a:schemeClr val="folHlink"/>
              </a:soli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sp>
            <p:nvSpPr>
              <p:cNvPr id="2053" name="矩形 25604"/>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grpSp>
        <p:grpSp>
          <p:nvGrpSpPr>
            <p:cNvPr id="2054" name="组合 25605"/>
            <p:cNvGrpSpPr/>
            <p:nvPr/>
          </p:nvGrpSpPr>
          <p:grpSpPr>
            <a:xfrm>
              <a:off x="261" y="1870"/>
              <a:ext cx="465" cy="299"/>
              <a:chOff x="912" y="2640"/>
              <a:chExt cx="672" cy="432"/>
            </a:xfrm>
          </p:grpSpPr>
          <p:sp>
            <p:nvSpPr>
              <p:cNvPr id="2055" name="矩形 25606"/>
              <p:cNvSpPr/>
              <p:nvPr/>
            </p:nvSpPr>
            <p:spPr>
              <a:xfrm>
                <a:off x="912" y="2640"/>
                <a:ext cx="384" cy="432"/>
              </a:xfrm>
              <a:prstGeom prst="rect">
                <a:avLst/>
              </a:prstGeom>
              <a:solidFill>
                <a:schemeClr val="accent2"/>
              </a:soli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sp>
            <p:nvSpPr>
              <p:cNvPr id="2056" name="矩形 25607"/>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grpSp>
        <p:sp>
          <p:nvSpPr>
            <p:cNvPr id="2057" name="矩形 25608"/>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sp>
          <p:nvSpPr>
            <p:cNvPr id="2058" name="矩形 25609"/>
            <p:cNvSpPr/>
            <p:nvPr/>
          </p:nvSpPr>
          <p:spPr>
            <a:xfrm>
              <a:off x="400" y="1536"/>
              <a:ext cx="20" cy="663"/>
            </a:xfrm>
            <a:prstGeom prst="rect">
              <a:avLst/>
            </a:prstGeom>
            <a:solidFill>
              <a:schemeClr val="bg2"/>
            </a:soli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sp>
          <p:nvSpPr>
            <p:cNvPr id="2059" name="矩形 25610"/>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lstStyle/>
            <a:p>
              <a:pPr lvl="0" indent="0"/>
              <a:endParaRPr lang="zh-CN" altLang="en-US" sz="2800">
                <a:latin typeface="Arial" panose="020B0604020202020204" pitchFamily="34" charset="0"/>
                <a:ea typeface="宋体" panose="02010600030101010101" pitchFamily="2" charset="-122"/>
              </a:endParaRPr>
            </a:p>
          </p:txBody>
        </p:sp>
      </p:grpSp>
      <p:sp>
        <p:nvSpPr>
          <p:cNvPr id="25612" name="标题 25611"/>
          <p:cNvSpPr>
            <a:spLocks noGrp="1"/>
          </p:cNvSpPr>
          <p:nvPr>
            <p:ph type="ctrTitle"/>
          </p:nvPr>
        </p:nvSpPr>
        <p:spPr>
          <a:xfrm>
            <a:off x="1073150" y="1676400"/>
            <a:ext cx="8420100" cy="1462088"/>
          </a:xfrm>
          <a:prstGeom prst="rect">
            <a:avLst/>
          </a:prstGeom>
          <a:noFill/>
          <a:ln w="9525">
            <a:noFill/>
          </a:ln>
        </p:spPr>
        <p:txBody>
          <a:bodyPr anchor="b"/>
          <a:lstStyle>
            <a:lvl1pPr lvl="0">
              <a:defRPr/>
            </a:lvl1pPr>
          </a:lstStyle>
          <a:p>
            <a:pPr lvl="0" fontAlgn="base"/>
            <a:r>
              <a:rPr lang="zh-CN" altLang="en-US" strike="noStrike" noProof="1"/>
              <a:t>单击此处编辑母版标题样式</a:t>
            </a:r>
          </a:p>
        </p:txBody>
      </p:sp>
      <p:sp>
        <p:nvSpPr>
          <p:cNvPr id="25613" name="副标题 25612"/>
          <p:cNvSpPr>
            <a:spLocks noGrp="1"/>
          </p:cNvSpPr>
          <p:nvPr>
            <p:ph type="subTitle" idx="1"/>
          </p:nvPr>
        </p:nvSpPr>
        <p:spPr>
          <a:xfrm>
            <a:off x="1485900" y="3886200"/>
            <a:ext cx="69342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a:t>单击此处编辑母版副标题样式</a:t>
            </a:r>
          </a:p>
        </p:txBody>
      </p:sp>
      <p:sp>
        <p:nvSpPr>
          <p:cNvPr id="25614" name="日期占位符 25613"/>
          <p:cNvSpPr>
            <a:spLocks noGrp="1"/>
          </p:cNvSpPr>
          <p:nvPr>
            <p:ph type="dt" sz="half" idx="2"/>
          </p:nvPr>
        </p:nvSpPr>
        <p:spPr>
          <a:xfrm>
            <a:off x="1073150" y="6248400"/>
            <a:ext cx="2063750" cy="457200"/>
          </a:xfrm>
          <a:prstGeom prst="rect">
            <a:avLst/>
          </a:prstGeom>
          <a:noFill/>
          <a:ln w="9525">
            <a:noFill/>
          </a:ln>
        </p:spPr>
        <p:txBody>
          <a:bodyPr anchor="b"/>
          <a:lstStyle/>
          <a:p>
            <a:pPr fontAlgn="base">
              <a:buClrTx/>
            </a:pPr>
            <a:fld id="{BB962C8B-B14F-4D97-AF65-F5344CB8AC3E}" type="datetime1">
              <a:rPr lang="zh-CN" altLang="en-US" strike="noStrike" noProof="1" dirty="0">
                <a:solidFill>
                  <a:schemeClr val="bg2"/>
                </a:solidFill>
                <a:latin typeface="Tahoma" panose="020B0604030504040204" pitchFamily="34" charset="0"/>
                <a:ea typeface="宋体" panose="02010600030101010101" pitchFamily="2" charset="-122"/>
                <a:cs typeface="+mn-ea"/>
              </a:rPr>
              <a:pPr fontAlgn="base">
                <a:buClrTx/>
              </a:pPr>
              <a:t>2019/6/7</a:t>
            </a:fld>
            <a:endParaRPr lang="zh-CN" altLang="en-US" strike="noStrike" noProof="1">
              <a:solidFill>
                <a:schemeClr val="bg2"/>
              </a:solidFill>
              <a:latin typeface="Tahoma" panose="020B0604030504040204" pitchFamily="34" charset="0"/>
            </a:endParaRPr>
          </a:p>
        </p:txBody>
      </p:sp>
      <p:sp>
        <p:nvSpPr>
          <p:cNvPr id="25616" name="灯片编号占位符 25615"/>
          <p:cNvSpPr>
            <a:spLocks noGrp="1"/>
          </p:cNvSpPr>
          <p:nvPr>
            <p:ph type="sldNum" sz="quarter" idx="4"/>
          </p:nvPr>
        </p:nvSpPr>
        <p:spPr>
          <a:xfrm>
            <a:off x="7429500" y="6248400"/>
            <a:ext cx="2063750" cy="457200"/>
          </a:xfrm>
          <a:prstGeom prst="rect">
            <a:avLst/>
          </a:prstGeom>
          <a:noFill/>
          <a:ln w="9525">
            <a:noFill/>
          </a:ln>
        </p:spPr>
        <p:txBody>
          <a:bodyPr anchor="b"/>
          <a:lstStyle/>
          <a:p>
            <a:pPr fontAlgn="base">
              <a:buClrTx/>
            </a:pPr>
            <a:fld id="{9A0DB2DC-4C9A-4742-B13C-FB6460FD3503}" type="slidenum">
              <a:rPr lang="en-US" altLang="zh-CN" strike="noStrike" noProof="1" dirty="0">
                <a:solidFill>
                  <a:schemeClr val="bg2"/>
                </a:solidFill>
                <a:latin typeface="Tahoma" panose="020B0604030504040204" pitchFamily="34" charset="0"/>
                <a:ea typeface="宋体" panose="02010600030101010101" pitchFamily="2" charset="-122"/>
                <a:cs typeface="+mn-ea"/>
              </a:rPr>
              <a:pPr fontAlgn="base">
                <a:buClrTx/>
              </a:pPr>
              <a:t>‹#›</a:t>
            </a:fld>
            <a:endParaRPr lang="zh-CN" strike="noStrike" noProof="1">
              <a:solidFill>
                <a:schemeClr val="bg2"/>
              </a:solidFill>
              <a:latin typeface="Tahoma" panose="020B0604030504040204" pitchFamily="34" charset="0"/>
            </a:endParaRPr>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buClrTx/>
            </a:pPr>
            <a:endParaRPr lang="zh-CN" altLang="en-US" strike="noStrike" noProof="1"/>
          </a:p>
        </p:txBody>
      </p:sp>
      <p:sp>
        <p:nvSpPr>
          <p:cNvPr id="5" name="灯片编号占位符 4"/>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75880" y="1709740"/>
            <a:ext cx="8543925"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75880" y="4589465"/>
            <a:ext cx="854392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lvl="0" fontAlgn="base">
              <a:buClrTx/>
            </a:pPr>
            <a:endParaRPr lang="zh-CN" altLang="en-US" strike="noStrike" noProof="1"/>
          </a:p>
        </p:txBody>
      </p:sp>
      <p:sp>
        <p:nvSpPr>
          <p:cNvPr id="5" name="灯片编号占位符 4"/>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29905" y="1773238"/>
            <a:ext cx="4125849" cy="4114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424156" y="1773238"/>
            <a:ext cx="4125849" cy="4114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buClrTx/>
            </a:pPr>
            <a:endParaRPr lang="zh-CN" altLang="en-US" strike="noStrike" noProof="1"/>
          </a:p>
        </p:txBody>
      </p:sp>
      <p:sp>
        <p:nvSpPr>
          <p:cNvPr id="6" name="灯片编号占位符 5"/>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2329" y="365127"/>
            <a:ext cx="8543925"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4255" y="1778438"/>
            <a:ext cx="3959779"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964255" y="2665379"/>
            <a:ext cx="3959779"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5083762" y="1778438"/>
            <a:ext cx="39792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5083762" y="2665379"/>
            <a:ext cx="39792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buClrTx/>
            </a:pPr>
            <a:endParaRPr lang="zh-CN" altLang="en-US" strike="noStrike" noProof="1"/>
          </a:p>
        </p:txBody>
      </p:sp>
      <p:sp>
        <p:nvSpPr>
          <p:cNvPr id="8" name="灯片编号占位符 7"/>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1"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1" y="1196754"/>
            <a:ext cx="9066212" cy="4934173"/>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buClrTx/>
            </a:pPr>
            <a:endParaRPr lang="zh-CN" altLang="en-US" strike="noStrike" noProof="1"/>
          </a:p>
        </p:txBody>
      </p:sp>
      <p:sp>
        <p:nvSpPr>
          <p:cNvPr id="4" name="灯片编号占位符 3"/>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buClrTx/>
            </a:pPr>
            <a:endParaRPr lang="zh-CN" altLang="en-US" strike="noStrike" noProof="1"/>
          </a:p>
        </p:txBody>
      </p:sp>
      <p:sp>
        <p:nvSpPr>
          <p:cNvPr id="3" name="灯片编号占位符 2"/>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2329" y="457200"/>
            <a:ext cx="3194943"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211340" y="987427"/>
            <a:ext cx="501491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82329" y="2057400"/>
            <a:ext cx="3194943"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buClrTx/>
            </a:pPr>
            <a:endParaRPr lang="zh-CN" altLang="en-US" strike="noStrike" noProof="1"/>
          </a:p>
        </p:txBody>
      </p:sp>
      <p:sp>
        <p:nvSpPr>
          <p:cNvPr id="6" name="灯片编号占位符 5"/>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2328" y="457200"/>
            <a:ext cx="3384346"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4211340" y="457201"/>
            <a:ext cx="5014913"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82328" y="2057400"/>
            <a:ext cx="3384346"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buClrTx/>
            </a:pPr>
            <a:endParaRPr lang="zh-CN" altLang="en-US" strike="noStrike" noProof="1"/>
          </a:p>
        </p:txBody>
      </p:sp>
      <p:sp>
        <p:nvSpPr>
          <p:cNvPr id="6" name="灯片编号占位符 5"/>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buClrTx/>
            </a:pPr>
            <a:endParaRPr lang="zh-CN" altLang="en-US" strike="noStrike" noProof="1"/>
          </a:p>
        </p:txBody>
      </p:sp>
      <p:sp>
        <p:nvSpPr>
          <p:cNvPr id="5" name="灯片编号占位符 4"/>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49456" y="214315"/>
            <a:ext cx="2139851" cy="5673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29904" y="214315"/>
            <a:ext cx="6295502" cy="56737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buClrTx/>
            </a:pPr>
            <a:endParaRPr lang="zh-CN" altLang="en-US" strike="noStrike" noProof="1"/>
          </a:p>
        </p:txBody>
      </p:sp>
      <p:sp>
        <p:nvSpPr>
          <p:cNvPr id="5" name="灯片编号占位符 4"/>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81038" y="1825625"/>
            <a:ext cx="421005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014913" y="1825625"/>
            <a:ext cx="421005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buClrTx/>
            </a:pPr>
            <a:endParaRPr lang="zh-CN" altLang="en-US" strike="noStrike" noProof="1"/>
          </a:p>
        </p:txBody>
      </p:sp>
      <p:sp>
        <p:nvSpPr>
          <p:cNvPr id="6" name="灯片编号占位符 5"/>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buClrTx/>
            </a:pPr>
            <a:endParaRPr lang="zh-CN" altLang="en-US" strike="noStrike" noProof="1"/>
          </a:p>
        </p:txBody>
      </p:sp>
      <p:sp>
        <p:nvSpPr>
          <p:cNvPr id="5" name="灯片编号占位符 4"/>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1038" y="1825625"/>
            <a:ext cx="421005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014913" y="1825627"/>
            <a:ext cx="421005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014913" y="4076702"/>
            <a:ext cx="421005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lstStyle/>
          <a:p>
            <a:pPr lvl="0" fontAlgn="base">
              <a:buClrTx/>
            </a:pPr>
            <a:endParaRPr lang="zh-CN" altLang="en-US" strike="noStrike" noProof="1"/>
          </a:p>
        </p:txBody>
      </p:sp>
      <p:sp>
        <p:nvSpPr>
          <p:cNvPr id="7" name="灯片编号占位符 6"/>
          <p:cNvSpPr>
            <a:spLocks noGrp="1"/>
          </p:cNvSpPr>
          <p:nvPr>
            <p:ph type="sldNum" sz="quarter" idx="11"/>
          </p:nvPr>
        </p:nvSpPr>
        <p:spPr/>
        <p:txBody>
          <a:body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2"/>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1"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4"/>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5101208" y="1196754"/>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1"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300" y="1207874"/>
            <a:ext cx="44555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1872534"/>
            <a:ext cx="4455513"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5104385" y="1207874"/>
            <a:ext cx="4457129"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104385" y="1872534"/>
            <a:ext cx="4457129"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1" y="1052736"/>
            <a:ext cx="906621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1"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2"/>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95301" y="1435102"/>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1" y="188640"/>
            <a:ext cx="9066212" cy="79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1" y="1196754"/>
            <a:ext cx="9066212" cy="4934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1" name="Picture 2" descr="computer networking 的图像结果"/>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8769424" y="188642"/>
            <a:ext cx="1124936" cy="812453"/>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7" r:id="rId14"/>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24577"/>
          <p:cNvSpPr/>
          <p:nvPr/>
        </p:nvSpPr>
        <p:spPr>
          <a:xfrm>
            <a:off x="452306" y="1098552"/>
            <a:ext cx="474663" cy="474663"/>
          </a:xfrm>
          <a:prstGeom prst="rect">
            <a:avLst/>
          </a:prstGeom>
          <a:solidFill>
            <a:schemeClr val="accent2"/>
          </a:soli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27" name="矩形 24578"/>
          <p:cNvSpPr/>
          <p:nvPr/>
        </p:nvSpPr>
        <p:spPr>
          <a:xfrm>
            <a:off x="866776" y="1098552"/>
            <a:ext cx="355997"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28" name="矩形 24579"/>
          <p:cNvSpPr/>
          <p:nvPr/>
        </p:nvSpPr>
        <p:spPr>
          <a:xfrm>
            <a:off x="586451" y="1520827"/>
            <a:ext cx="457465" cy="474663"/>
          </a:xfrm>
          <a:prstGeom prst="rect">
            <a:avLst/>
          </a:prstGeom>
          <a:solidFill>
            <a:schemeClr val="folHlink"/>
          </a:soli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29" name="矩形 24580"/>
          <p:cNvSpPr/>
          <p:nvPr/>
        </p:nvSpPr>
        <p:spPr>
          <a:xfrm>
            <a:off x="987160" y="1520827"/>
            <a:ext cx="398992"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30" name="矩形 24581"/>
          <p:cNvSpPr/>
          <p:nvPr/>
        </p:nvSpPr>
        <p:spPr>
          <a:xfrm>
            <a:off x="137583" y="1447802"/>
            <a:ext cx="607087"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31" name="矩形 24582"/>
          <p:cNvSpPr/>
          <p:nvPr/>
        </p:nvSpPr>
        <p:spPr>
          <a:xfrm>
            <a:off x="825500" y="990602"/>
            <a:ext cx="34396" cy="1052513"/>
          </a:xfrm>
          <a:prstGeom prst="rect">
            <a:avLst/>
          </a:prstGeom>
          <a:solidFill>
            <a:schemeClr val="bg2"/>
          </a:soli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32" name="矩形 24583"/>
          <p:cNvSpPr/>
          <p:nvPr/>
        </p:nvSpPr>
        <p:spPr>
          <a:xfrm>
            <a:off x="479822" y="1781175"/>
            <a:ext cx="8911960" cy="31750"/>
          </a:xfrm>
          <a:prstGeom prst="rect">
            <a:avLst/>
          </a:prstGeom>
          <a:gradFill rotWithShape="0">
            <a:gsLst>
              <a:gs pos="0">
                <a:schemeClr val="bg2"/>
              </a:gs>
              <a:gs pos="100000">
                <a:schemeClr val="bg1"/>
              </a:gs>
            </a:gsLst>
            <a:lin ang="0" scaled="1"/>
            <a:tileRect/>
          </a:gradFill>
          <a:ln w="9525">
            <a:noFill/>
          </a:ln>
        </p:spPr>
        <p:txBody>
          <a:bodyPr wrap="none" anchor="ctr"/>
          <a:lstStyle/>
          <a:p>
            <a:pPr lvl="0" indent="0" algn="ctr"/>
            <a:endParaRPr lang="zh-CN" altLang="en-US" sz="2400" dirty="0">
              <a:latin typeface="Tahoma" panose="020B0604030504040204" pitchFamily="34" charset="0"/>
              <a:ea typeface="宋体" panose="02010600030101010101" pitchFamily="2" charset="-122"/>
            </a:endParaRPr>
          </a:p>
        </p:txBody>
      </p:sp>
      <p:sp>
        <p:nvSpPr>
          <p:cNvPr id="1033" name="标题 24584"/>
          <p:cNvSpPr>
            <a:spLocks noGrp="1"/>
          </p:cNvSpPr>
          <p:nvPr>
            <p:ph type="title"/>
          </p:nvPr>
        </p:nvSpPr>
        <p:spPr>
          <a:xfrm>
            <a:off x="1246851" y="214314"/>
            <a:ext cx="8442457" cy="1462087"/>
          </a:xfrm>
          <a:prstGeom prst="rect">
            <a:avLst/>
          </a:prstGeom>
          <a:noFill/>
          <a:ln w="9525">
            <a:noFill/>
          </a:ln>
        </p:spPr>
        <p:txBody>
          <a:bodyPr anchor="b"/>
          <a:lstStyle/>
          <a:p>
            <a:pPr lvl="0" indent="0"/>
            <a:r>
              <a:rPr lang="zh-CN" altLang="en-US" dirty="0"/>
              <a:t>单击此处编辑母版标题样式</a:t>
            </a:r>
          </a:p>
        </p:txBody>
      </p:sp>
      <p:sp>
        <p:nvSpPr>
          <p:cNvPr id="1034" name="文本占位符 24585"/>
          <p:cNvSpPr>
            <a:spLocks noGrp="1"/>
          </p:cNvSpPr>
          <p:nvPr>
            <p:ph type="body"/>
          </p:nvPr>
        </p:nvSpPr>
        <p:spPr>
          <a:xfrm>
            <a:off x="1129904" y="1773238"/>
            <a:ext cx="8420100" cy="4114800"/>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24587" name="日期占位符 24586"/>
          <p:cNvSpPr>
            <a:spLocks noGrp="1"/>
          </p:cNvSpPr>
          <p:nvPr>
            <p:ph type="dt" sz="half" idx="2"/>
          </p:nvPr>
        </p:nvSpPr>
        <p:spPr>
          <a:xfrm>
            <a:off x="1258888" y="6243638"/>
            <a:ext cx="2063750" cy="457200"/>
          </a:xfrm>
          <a:prstGeom prst="rect">
            <a:avLst/>
          </a:prstGeom>
          <a:noFill/>
          <a:ln w="9525">
            <a:noFill/>
          </a:ln>
        </p:spPr>
        <p:txBody>
          <a:bodyPr anchor="b"/>
          <a:lstStyle>
            <a:lvl1pPr>
              <a:defRPr sz="1400">
                <a:latin typeface="Tahoma" panose="020B0604030504040204" pitchFamily="34" charset="0"/>
              </a:defRPr>
            </a:lvl1pPr>
          </a:lstStyle>
          <a:p>
            <a:pPr lvl="0" fontAlgn="base">
              <a:buClrTx/>
            </a:pPr>
            <a:endParaRPr lang="zh-CN" altLang="en-US" strike="noStrike" noProof="1"/>
          </a:p>
        </p:txBody>
      </p:sp>
      <p:sp>
        <p:nvSpPr>
          <p:cNvPr id="24589" name="灯片编号占位符 24588"/>
          <p:cNvSpPr>
            <a:spLocks noGrp="1"/>
          </p:cNvSpPr>
          <p:nvPr>
            <p:ph type="sldNum" sz="quarter" idx="4"/>
          </p:nvPr>
        </p:nvSpPr>
        <p:spPr>
          <a:xfrm>
            <a:off x="7628996" y="6243638"/>
            <a:ext cx="2063750" cy="457200"/>
          </a:xfrm>
          <a:prstGeom prst="rect">
            <a:avLst/>
          </a:prstGeom>
          <a:noFill/>
          <a:ln w="9525">
            <a:noFill/>
          </a:ln>
        </p:spPr>
        <p:txBody>
          <a:bodyPr anchor="b"/>
          <a:lstStyle>
            <a:lvl1pPr algn="r">
              <a:defRPr sz="1400">
                <a:latin typeface="Tahoma" panose="020B0604030504040204" pitchFamily="34" charset="0"/>
              </a:defRPr>
            </a:lvl1pPr>
          </a:lstStyle>
          <a:p>
            <a:pPr lvl="0" fontAlgn="base">
              <a:buClrTx/>
            </a:pPr>
            <a:fld id="{9A0DB2DC-4C9A-4742-B13C-FB6460FD3503}" type="slidenum">
              <a:rPr lang="en-US" altLang="zh-CN" strike="noStrike" noProof="1" dirty="0">
                <a:latin typeface="Tahoma" panose="020B0604030504040204" pitchFamily="34" charset="0"/>
                <a:ea typeface="宋体" panose="02010600030101010101" pitchFamily="2" charset="-122"/>
                <a:cs typeface="+mn-ea"/>
              </a:rPr>
              <a:pPr lvl="0" fontAlgn="base">
                <a:buClrTx/>
              </a:p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marL="0" lvl="0" indent="0" algn="l" defTabSz="914400" eaLnBrk="1" fontAlgn="base" latinLnBrk="0" hangingPunct="1">
        <a:lnSpc>
          <a:spcPct val="100000"/>
        </a:lnSpc>
        <a:spcBef>
          <a:spcPct val="0"/>
        </a:spcBef>
        <a:spcAft>
          <a:spcPct val="0"/>
        </a:spcAft>
        <a:buNone/>
        <a:defRPr sz="4400" b="0" i="0" u="none" kern="1200" baseline="0">
          <a:solidFill>
            <a:srgbClr val="333399"/>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rgbClr val="333399"/>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2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2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3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3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7.xml"/><Relationship Id="rId6" Type="http://schemas.openxmlformats.org/officeDocument/2006/relationships/image" Target="../media/image2.wmf"/><Relationship Id="rId5" Type="http://schemas.openxmlformats.org/officeDocument/2006/relationships/image" Target="../media/image6.png"/><Relationship Id="rId4" Type="http://schemas.openxmlformats.org/officeDocument/2006/relationships/image" Target="../media/image5.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11.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12.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image" Target="../media/image2.wmf"/></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image" Target="../media/image2.wmf"/></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new.51cto.com/files/uploadimg/20090417/114812716.jp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new.51cto.com/files/uploadimg/20090417/114827618.jpg"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http://new.51cto.com/files/uploadimg/20090417/114841258.jpg" TargetMode="External"/><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6.xml"/><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0.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50.wmf"/><Relationship Id="rId5" Type="http://schemas.openxmlformats.org/officeDocument/2006/relationships/image" Target="../media/image3.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3.wmf"/><Relationship Id="rId5" Type="http://schemas.openxmlformats.org/officeDocument/2006/relationships/oleObject" Target="../embeddings/oleObject5.bin"/><Relationship Id="rId4" Type="http://schemas.openxmlformats.org/officeDocument/2006/relationships/image" Target="../media/image2.wmf"/></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wmf"/><Relationship Id="rId5" Type="http://schemas.openxmlformats.org/officeDocument/2006/relationships/oleObject" Target="../embeddings/oleObject6.bin"/><Relationship Id="rId4" Type="http://schemas.openxmlformats.org/officeDocument/2006/relationships/image" Target="../media/image2.wmf"/></Relationships>
</file>

<file path=ppt/slides/_rels/slide31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2.wmf"/><Relationship Id="rId5" Type="http://schemas.openxmlformats.org/officeDocument/2006/relationships/image" Target="../media/image32.wmf"/><Relationship Id="rId4" Type="http://schemas.openxmlformats.org/officeDocument/2006/relationships/oleObject" Target="../embeddings/oleObject7.bin"/></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oleObject" Target="../embeddings/Document11111.doc"/><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oleObject" Target="../embeddings/Document33333.doc"/><Relationship Id="rId4" Type="http://schemas.openxmlformats.org/officeDocument/2006/relationships/oleObject" Target="../embeddings/Document22222.doc"/></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wmf"/><Relationship Id="rId1" Type="http://schemas.openxmlformats.org/officeDocument/2006/relationships/slideLayout" Target="../slideLayouts/slideLayout6.xml"/><Relationship Id="rId4" Type="http://schemas.openxmlformats.org/officeDocument/2006/relationships/image" Target="../media/image51.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wmf"/><Relationship Id="rId1" Type="http://schemas.openxmlformats.org/officeDocument/2006/relationships/slideLayout" Target="../slideLayouts/slideLayout6.xml"/><Relationship Id="rId4" Type="http://schemas.openxmlformats.org/officeDocument/2006/relationships/image" Target="../media/image51.wmf"/></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6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6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4 </a:t>
            </a:r>
            <a:r>
              <a:rPr lang="zh-CN" altLang="en-US" dirty="0">
                <a:latin typeface="+mn-lt"/>
              </a:rPr>
              <a:t>章 </a:t>
            </a:r>
            <a:r>
              <a:rPr lang="zh-CN" altLang="en-US" dirty="0" smtClean="0">
                <a:latin typeface="+mn-lt"/>
              </a:rPr>
              <a:t> 网络层</a:t>
            </a:r>
            <a:endParaRPr lang="zh-CN" altLang="en-US" dirty="0">
              <a:latin typeface="+mn-lt"/>
            </a:endParaRPr>
          </a:p>
        </p:txBody>
      </p:sp>
      <p:sp>
        <p:nvSpPr>
          <p:cNvPr id="2051" name="Rectangle 3"/>
          <p:cNvSpPr>
            <a:spLocks noGrp="1" noChangeArrowheads="1"/>
          </p:cNvSpPr>
          <p:nvPr>
            <p:ph type="subTitle" idx="1"/>
          </p:nvPr>
        </p:nvSpPr>
        <p:spPr/>
        <p:txBody>
          <a:body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7371" name="Group 171"/>
          <p:cNvGraphicFramePr>
            <a:graphicFrameLocks noGrp="1"/>
          </p:cNvGraphicFramePr>
          <p:nvPr/>
        </p:nvGraphicFramePr>
        <p:xfrm>
          <a:off x="488504" y="1290155"/>
          <a:ext cx="9217025" cy="4803141"/>
        </p:xfrm>
        <a:graphic>
          <a:graphicData uri="http://schemas.openxmlformats.org/drawingml/2006/table">
            <a:tbl>
              <a:tblPr firstRow="1" bandRow="1">
                <a:tableStyleId>{073A0DAA-6AF3-43AB-8588-CEC1D06C72B9}</a:tableStyleId>
              </a:tblPr>
              <a:tblGrid>
                <a:gridCol w="2016225"/>
                <a:gridCol w="3312368"/>
                <a:gridCol w="3888432"/>
              </a:tblGrid>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对比的方面</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虚电路服务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数据报服务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思路</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可靠通信应当由网络来保证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可靠通信应当由用户主机来保证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连接的建立</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必须有</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不需要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终点地址</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仅在连接建立阶段使用，每个分组使用短的虚电路号</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每个分组都有终点的完整地址</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分组的转发</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属于同一条虚电路的分组均按照同一路由进行转发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每个分组独立选择路由进行转发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当结点出故障时</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所有通过出故障的结点的虚电路均不能工作</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出故障的结点可能会丢失分组，一些路由可能会发生变化</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分组的顺序</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总是按发送顺序到达终点</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到达终点时不一定按发送顺序</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874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端到端的差错处理和流量控制</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可以由网络负责，也可以由用户主机负责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标题 2"/>
          <p:cNvSpPr>
            <a:spLocks noGrp="1"/>
          </p:cNvSpPr>
          <p:nvPr>
            <p:ph type="title"/>
          </p:nvPr>
        </p:nvSpPr>
        <p:spPr/>
        <p:txBody>
          <a:bodyPr/>
          <a:lstStyle/>
          <a:p>
            <a:pPr lvl="0" algn="ctr"/>
            <a:r>
              <a:rPr lang="zh-CN" altLang="en-US" sz="4000" dirty="0">
                <a:latin typeface="黑体" panose="02010609060101010101" pitchFamily="2" charset="-122"/>
                <a:cs typeface="Times New Roman" panose="02020603050405020304" pitchFamily="18" charset="0"/>
              </a:rPr>
              <a:t>虚电路服务与数据报服务的</a:t>
            </a:r>
            <a:r>
              <a:rPr lang="zh-CN" altLang="en-US" sz="4000" dirty="0" smtClean="0">
                <a:latin typeface="黑体" panose="02010609060101010101" pitchFamily="2" charset="-122"/>
                <a:cs typeface="Times New Roman" panose="02020603050405020304" pitchFamily="18" charset="0"/>
              </a:rPr>
              <a:t>对比</a:t>
            </a:r>
            <a:endParaRPr lang="zh-CN" altLang="en-US" sz="40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a:t>】</a:t>
            </a:r>
            <a:r>
              <a:rPr lang="en-US" altLang="zh-CN" dirty="0"/>
              <a:t> IP </a:t>
            </a:r>
            <a:r>
              <a:rPr lang="zh-CN" altLang="en-US" dirty="0"/>
              <a:t>数据报分片</a:t>
            </a:r>
          </a:p>
        </p:txBody>
      </p:sp>
      <p:graphicFrame>
        <p:nvGraphicFramePr>
          <p:cNvPr id="3" name="表格 2"/>
          <p:cNvGraphicFramePr>
            <a:graphicFrameLocks noGrp="1"/>
          </p:cNvGraphicFramePr>
          <p:nvPr/>
        </p:nvGraphicFramePr>
        <p:xfrm>
          <a:off x="488504" y="1988840"/>
          <a:ext cx="9217022" cy="3168350"/>
        </p:xfrm>
        <a:graphic>
          <a:graphicData uri="http://schemas.openxmlformats.org/drawingml/2006/table">
            <a:tbl>
              <a:tblPr>
                <a:tableStyleId>{5C22544A-7EE6-4342-B048-85BDC9FD1C3A}</a:tableStyleId>
              </a:tblPr>
              <a:tblGrid>
                <a:gridCol w="1944072"/>
                <a:gridCol w="1454590"/>
                <a:gridCol w="1454590"/>
                <a:gridCol w="1454590"/>
                <a:gridCol w="1454590"/>
                <a:gridCol w="1454590"/>
              </a:tblGrid>
              <a:tr h="633670">
                <a:tc>
                  <a:txBody>
                    <a:bodyPr/>
                    <a:lstStyle/>
                    <a:p>
                      <a:pPr algn="just">
                        <a:lnSpc>
                          <a:spcPct val="100000"/>
                        </a:lnSpc>
                        <a:spcAft>
                          <a:spcPts val="0"/>
                        </a:spcAft>
                      </a:pPr>
                      <a:r>
                        <a:rPr lang="en-US" sz="2800" b="1" dirty="0">
                          <a:solidFill>
                            <a:schemeClr val="tx1"/>
                          </a:solidFill>
                          <a:effectLst/>
                          <a:latin typeface="+mn-lt"/>
                          <a:ea typeface="黑体" panose="02010609060101010101" pitchFamily="2" charset="-122"/>
                        </a:rPr>
                        <a:t> </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总长度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标识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MF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DF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片偏移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原始数据报</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800" b="1">
                          <a:solidFill>
                            <a:schemeClr val="tx1"/>
                          </a:solidFill>
                          <a:effectLst/>
                          <a:latin typeface="+mn-lt"/>
                          <a:ea typeface="黑体" panose="02010609060101010101" pitchFamily="2" charset="-122"/>
                        </a:rPr>
                        <a:t>3820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a:solidFill>
                            <a:srgbClr val="C00000"/>
                          </a:solidFill>
                          <a:effectLst/>
                          <a:latin typeface="+mn-lt"/>
                          <a:ea typeface="黑体" panose="02010609060101010101" pitchFamily="2" charset="-122"/>
                        </a:rPr>
                        <a:t>数据报片</a:t>
                      </a:r>
                      <a:r>
                        <a:rPr lang="en-US" sz="2800" b="1">
                          <a:solidFill>
                            <a:srgbClr val="C00000"/>
                          </a:solidFill>
                          <a:effectLst/>
                          <a:latin typeface="+mn-lt"/>
                          <a:ea typeface="黑体" panose="02010609060101010101" pitchFamily="2" charset="-122"/>
                        </a:rPr>
                        <a:t>1</a:t>
                      </a:r>
                      <a:endParaRPr lang="zh-CN" sz="2800" b="1">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dirty="0">
                          <a:solidFill>
                            <a:srgbClr val="C00000"/>
                          </a:solidFill>
                          <a:effectLst/>
                          <a:latin typeface="+mn-lt"/>
                          <a:ea typeface="黑体" panose="02010609060101010101" pitchFamily="2" charset="-122"/>
                        </a:rPr>
                        <a:t>数据报片</a:t>
                      </a:r>
                      <a:r>
                        <a:rPr lang="en-US" sz="2800" b="1" dirty="0">
                          <a:solidFill>
                            <a:srgbClr val="C00000"/>
                          </a:solidFill>
                          <a:effectLst/>
                          <a:latin typeface="+mn-lt"/>
                          <a:ea typeface="黑体" panose="02010609060101010101" pitchFamily="2" charset="-122"/>
                        </a:rPr>
                        <a:t>2</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175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数据报片</a:t>
                      </a:r>
                      <a:r>
                        <a:rPr lang="en-US" sz="2800" b="1" dirty="0" smtClean="0">
                          <a:solidFill>
                            <a:srgbClr val="C00000"/>
                          </a:solidFill>
                          <a:effectLst/>
                          <a:latin typeface="+mn-lt"/>
                          <a:ea typeface="黑体" panose="02010609060101010101" pitchFamily="2" charset="-122"/>
                        </a:rPr>
                        <a:t>3</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kern="1200" dirty="0">
                          <a:solidFill>
                            <a:schemeClr val="tx1"/>
                          </a:solidFill>
                          <a:effectLst/>
                          <a:latin typeface="+mn-lt"/>
                          <a:ea typeface="黑体" panose="02010609060101010101" pitchFamily="2" charset="-122"/>
                          <a:cs typeface="+mn-cs"/>
                        </a:rPr>
                        <a:t>1020</a:t>
                      </a:r>
                      <a:endParaRPr lang="zh-CN" sz="28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12345</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350</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Rectangle 1"/>
          <p:cNvSpPr>
            <a:spLocks noChangeArrowheads="1"/>
          </p:cNvSpPr>
          <p:nvPr/>
        </p:nvSpPr>
        <p:spPr bwMode="auto">
          <a:xfrm>
            <a:off x="1354065" y="1455169"/>
            <a:ext cx="7560840" cy="46166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altLang="zh-CN" sz="2400" b="1" dirty="0" smtClean="0">
                <a:latin typeface="+mn-lt"/>
                <a:ea typeface="黑体" panose="02010609060101010101" pitchFamily="2" charset="-122"/>
              </a:rPr>
              <a:t>IP </a:t>
            </a:r>
            <a:r>
              <a:rPr lang="zh-CN" altLang="en-US" sz="2400" b="1" dirty="0" smtClean="0">
                <a:latin typeface="+mn-lt"/>
                <a:ea typeface="黑体" panose="02010609060101010101" pitchFamily="2" charset="-122"/>
              </a:rPr>
              <a:t>数据报</a:t>
            </a:r>
            <a:r>
              <a:rPr lang="zh-CN" altLang="en-US" sz="2400" b="1" dirty="0">
                <a:latin typeface="+mn-lt"/>
                <a:ea typeface="黑体" panose="02010609060101010101" pitchFamily="2" charset="-122"/>
              </a:rPr>
              <a:t>首部中与分片有关的字段中的数值</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737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599979"/>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4"/>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537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0162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644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0644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0162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537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2537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0162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3517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0644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6522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06553"/>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35178"/>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675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06329"/>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8599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6981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115229" y="2466753"/>
            <a:ext cx="6991016" cy="3494880"/>
            <a:chOff x="1115229" y="2238376"/>
            <a:chExt cx="6991016" cy="3494880"/>
          </a:xfrm>
        </p:grpSpPr>
        <p:sp>
          <p:nvSpPr>
            <p:cNvPr id="58" name="Text Box 74"/>
            <p:cNvSpPr txBox="1">
              <a:spLocks noChangeArrowheads="1"/>
            </p:cNvSpPr>
            <p:nvPr/>
          </p:nvSpPr>
          <p:spPr bwMode="auto">
            <a:xfrm>
              <a:off x="1115229" y="4902259"/>
              <a:ext cx="6991016"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生存时</a:t>
              </a:r>
              <a:r>
                <a:rPr lang="zh-CN" altLang="en-US" dirty="0" smtClean="0"/>
                <a:t>间</a:t>
              </a:r>
              <a:r>
                <a:rPr lang="en-US" altLang="zh-CN" dirty="0" smtClean="0"/>
                <a:t>——</a:t>
              </a:r>
              <a:r>
                <a:rPr lang="zh-CN" altLang="en-US" dirty="0" smtClean="0"/>
                <a:t>占</a:t>
              </a:r>
              <a:r>
                <a:rPr lang="en-US" altLang="zh-CN" dirty="0" smtClean="0"/>
                <a:t>8 </a:t>
              </a:r>
              <a:r>
                <a:rPr lang="zh-CN" altLang="en-US" dirty="0" smtClean="0"/>
                <a:t>位，记</a:t>
              </a:r>
              <a:r>
                <a:rPr lang="zh-CN" altLang="en-US" dirty="0"/>
                <a:t>为 </a:t>
              </a:r>
              <a:r>
                <a:rPr lang="en-US" altLang="zh-CN" dirty="0"/>
                <a:t>TTL (Time To Live</a:t>
              </a:r>
              <a:r>
                <a:rPr lang="en-US" altLang="zh-CN" dirty="0" smtClean="0"/>
                <a:t>)</a:t>
              </a:r>
              <a:r>
                <a:rPr lang="zh-CN" altLang="en-US" dirty="0" smtClean="0"/>
                <a:t>，</a:t>
              </a:r>
              <a:endParaRPr lang="en-US" altLang="zh-CN" dirty="0"/>
            </a:p>
            <a:p>
              <a:r>
                <a:rPr lang="zh-CN" altLang="en-US" dirty="0" smtClean="0"/>
                <a:t>指示数据报</a:t>
              </a:r>
              <a:r>
                <a:rPr lang="zh-CN" altLang="en-US" dirty="0"/>
                <a:t>在网络中可通过的路由器数的最大值。</a:t>
              </a:r>
            </a:p>
          </p:txBody>
        </p:sp>
        <p:sp>
          <p:nvSpPr>
            <p:cNvPr id="59" name="Rectangle 75"/>
            <p:cNvSpPr>
              <a:spLocks noChangeArrowheads="1"/>
            </p:cNvSpPr>
            <p:nvPr/>
          </p:nvSpPr>
          <p:spPr bwMode="auto">
            <a:xfrm>
              <a:off x="1209014" y="2238376"/>
              <a:ext cx="2117063" cy="481013"/>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 name="标题 4"/>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11909"/>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1837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1355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3730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135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4710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1837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771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18484"/>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47109"/>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18259"/>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97923"/>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332840" y="2478682"/>
            <a:ext cx="8267039" cy="3830638"/>
            <a:chOff x="775" y="1410"/>
            <a:chExt cx="4807" cy="2413"/>
          </a:xfrm>
        </p:grpSpPr>
        <p:sp>
          <p:nvSpPr>
            <p:cNvPr id="61" name="Text Box 74"/>
            <p:cNvSpPr txBox="1">
              <a:spLocks noChangeArrowheads="1"/>
            </p:cNvSpPr>
            <p:nvPr/>
          </p:nvSpPr>
          <p:spPr bwMode="auto">
            <a:xfrm>
              <a:off x="775" y="3067"/>
              <a:ext cx="4807" cy="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smtClean="0"/>
                <a:t>协议</a:t>
              </a:r>
              <a:r>
                <a:rPr lang="en-US" altLang="zh-CN" dirty="0" smtClean="0"/>
                <a:t>——</a:t>
              </a:r>
              <a:r>
                <a:rPr lang="zh-CN" altLang="en-US" dirty="0" smtClean="0"/>
                <a:t>占</a:t>
              </a:r>
              <a:r>
                <a:rPr lang="en-US" altLang="zh-CN" dirty="0" smtClean="0"/>
                <a:t>8 </a:t>
              </a:r>
              <a:r>
                <a:rPr lang="zh-CN" altLang="en-US" dirty="0" smtClean="0"/>
                <a:t>位，指出</a:t>
              </a:r>
              <a:r>
                <a:rPr lang="zh-CN" altLang="en-US" dirty="0"/>
                <a:t>此数据报携带的数据使用何种</a:t>
              </a:r>
              <a:r>
                <a:rPr lang="zh-CN" altLang="en-US" dirty="0" smtClean="0"/>
                <a:t>协议，</a:t>
              </a:r>
              <a:endParaRPr lang="en-US" altLang="zh-CN" dirty="0" smtClean="0"/>
            </a:p>
            <a:p>
              <a:r>
                <a:rPr lang="zh-CN" altLang="en-US" dirty="0" smtClean="0"/>
                <a:t>以便</a:t>
              </a:r>
              <a:r>
                <a:rPr lang="zh-CN" altLang="en-US" dirty="0"/>
                <a:t>目的主机的 </a:t>
              </a:r>
              <a:r>
                <a:rPr lang="en-US" altLang="zh-CN" dirty="0"/>
                <a:t>IP </a:t>
              </a:r>
              <a:r>
                <a:rPr lang="zh-CN" altLang="en-US" dirty="0"/>
                <a:t>层将</a:t>
              </a:r>
              <a:r>
                <a:rPr lang="zh-CN" altLang="en-US" dirty="0" smtClean="0"/>
                <a:t>数据部分</a:t>
              </a:r>
              <a:endParaRPr lang="en-US" altLang="zh-CN" dirty="0" smtClean="0"/>
            </a:p>
            <a:p>
              <a:r>
                <a:rPr lang="zh-CN" altLang="en-US" dirty="0" smtClean="0"/>
                <a:t>上交给那个</a:t>
              </a:r>
              <a:r>
                <a:rPr lang="zh-CN" altLang="en-US" dirty="0"/>
                <a:t>处理过程</a:t>
              </a:r>
            </a:p>
          </p:txBody>
        </p:sp>
        <p:sp>
          <p:nvSpPr>
            <p:cNvPr id="62" name="Rectangle 75"/>
            <p:cNvSpPr>
              <a:spLocks noChangeArrowheads="1"/>
            </p:cNvSpPr>
            <p:nvPr/>
          </p:nvSpPr>
          <p:spPr bwMode="auto">
            <a:xfrm>
              <a:off x="1971" y="1410"/>
              <a:ext cx="1227" cy="30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342982" y="2133600"/>
            <a:ext cx="9362546"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3200" b="1">
              <a:solidFill>
                <a:srgbClr val="000099"/>
              </a:solidFill>
              <a:latin typeface="+mn-lt"/>
              <a:ea typeface="黑体" panose="02010609060101010101" pitchFamily="2" charset="-122"/>
            </a:endParaRPr>
          </a:p>
        </p:txBody>
      </p:sp>
      <p:sp>
        <p:nvSpPr>
          <p:cNvPr id="478213" name="Rectangle 5"/>
          <p:cNvSpPr>
            <a:spLocks noChangeArrowheads="1"/>
          </p:cNvSpPr>
          <p:nvPr/>
        </p:nvSpPr>
        <p:spPr bwMode="auto">
          <a:xfrm>
            <a:off x="342982" y="2762253"/>
            <a:ext cx="9362546"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8219" name="Rectangle 11"/>
          <p:cNvSpPr>
            <a:spLocks noChangeArrowheads="1"/>
          </p:cNvSpPr>
          <p:nvPr/>
        </p:nvSpPr>
        <p:spPr bwMode="auto">
          <a:xfrm>
            <a:off x="1920032" y="3390903"/>
            <a:ext cx="6208448" cy="487363"/>
          </a:xfrm>
          <a:prstGeom prst="rect">
            <a:avLst/>
          </a:prstGeom>
          <a:solidFill>
            <a:srgbClr val="FFCCFF"/>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4" name="Rectangle 6"/>
          <p:cNvSpPr>
            <a:spLocks noChangeArrowheads="1"/>
          </p:cNvSpPr>
          <p:nvPr/>
        </p:nvSpPr>
        <p:spPr bwMode="auto">
          <a:xfrm>
            <a:off x="1959586" y="3425825"/>
            <a:ext cx="1350037" cy="446088"/>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5" name="Text Box 7"/>
          <p:cNvSpPr txBox="1">
            <a:spLocks noChangeArrowheads="1"/>
          </p:cNvSpPr>
          <p:nvPr/>
        </p:nvSpPr>
        <p:spPr bwMode="auto">
          <a:xfrm>
            <a:off x="560513" y="2215557"/>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运输层</a:t>
            </a:r>
          </a:p>
        </p:txBody>
      </p:sp>
      <p:sp>
        <p:nvSpPr>
          <p:cNvPr id="478216" name="Text Box 8"/>
          <p:cNvSpPr txBox="1">
            <a:spLocks noChangeArrowheads="1"/>
          </p:cNvSpPr>
          <p:nvPr/>
        </p:nvSpPr>
        <p:spPr bwMode="auto">
          <a:xfrm>
            <a:off x="560513" y="3255367"/>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网络层</a:t>
            </a:r>
          </a:p>
        </p:txBody>
      </p:sp>
      <p:sp>
        <p:nvSpPr>
          <p:cNvPr id="478217" name="Line 9"/>
          <p:cNvSpPr>
            <a:spLocks noChangeShapeType="1"/>
          </p:cNvSpPr>
          <p:nvPr/>
        </p:nvSpPr>
        <p:spPr bwMode="auto">
          <a:xfrm>
            <a:off x="3309623" y="3390903"/>
            <a:ext cx="0" cy="487363"/>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18" name="Text Box 10"/>
          <p:cNvSpPr txBox="1">
            <a:spLocks noChangeArrowheads="1"/>
          </p:cNvSpPr>
          <p:nvPr/>
        </p:nvSpPr>
        <p:spPr bwMode="auto">
          <a:xfrm>
            <a:off x="2195199" y="338296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p>
        </p:txBody>
      </p:sp>
      <p:sp>
        <p:nvSpPr>
          <p:cNvPr id="478221" name="Rectangle 13"/>
          <p:cNvSpPr>
            <a:spLocks noChangeArrowheads="1"/>
          </p:cNvSpPr>
          <p:nvPr/>
        </p:nvSpPr>
        <p:spPr bwMode="auto">
          <a:xfrm>
            <a:off x="4608067" y="2273300"/>
            <a:ext cx="1110985" cy="349250"/>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2" name="Text Box 14"/>
          <p:cNvSpPr txBox="1">
            <a:spLocks noChangeArrowheads="1"/>
          </p:cNvSpPr>
          <p:nvPr/>
        </p:nvSpPr>
        <p:spPr bwMode="auto">
          <a:xfrm>
            <a:off x="4778327" y="2239963"/>
            <a:ext cx="69923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TCP</a:t>
            </a:r>
          </a:p>
        </p:txBody>
      </p:sp>
      <p:sp>
        <p:nvSpPr>
          <p:cNvPr id="478223" name="Rectangle 15"/>
          <p:cNvSpPr>
            <a:spLocks noChangeArrowheads="1"/>
          </p:cNvSpPr>
          <p:nvPr/>
        </p:nvSpPr>
        <p:spPr bwMode="auto">
          <a:xfrm>
            <a:off x="5997658" y="2273300"/>
            <a:ext cx="1112706" cy="349250"/>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4" name="Text Box 16"/>
          <p:cNvSpPr txBox="1">
            <a:spLocks noChangeArrowheads="1"/>
          </p:cNvSpPr>
          <p:nvPr/>
        </p:nvSpPr>
        <p:spPr bwMode="auto">
          <a:xfrm>
            <a:off x="6143840" y="2273301"/>
            <a:ext cx="7280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UDP</a:t>
            </a:r>
          </a:p>
        </p:txBody>
      </p:sp>
      <p:sp>
        <p:nvSpPr>
          <p:cNvPr id="478225" name="Rectangle 17"/>
          <p:cNvSpPr>
            <a:spLocks noChangeArrowheads="1"/>
          </p:cNvSpPr>
          <p:nvPr/>
        </p:nvSpPr>
        <p:spPr bwMode="auto">
          <a:xfrm>
            <a:off x="2289788" y="2892425"/>
            <a:ext cx="1112706" cy="349250"/>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6" name="Text Box 18"/>
          <p:cNvSpPr txBox="1">
            <a:spLocks noChangeArrowheads="1"/>
          </p:cNvSpPr>
          <p:nvPr/>
        </p:nvSpPr>
        <p:spPr bwMode="auto">
          <a:xfrm>
            <a:off x="2382656" y="2857501"/>
            <a:ext cx="8258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ICMP</a:t>
            </a:r>
          </a:p>
        </p:txBody>
      </p:sp>
      <p:sp>
        <p:nvSpPr>
          <p:cNvPr id="478227" name="Rectangle 19"/>
          <p:cNvSpPr>
            <a:spLocks noChangeArrowheads="1"/>
          </p:cNvSpPr>
          <p:nvPr/>
        </p:nvSpPr>
        <p:spPr bwMode="auto">
          <a:xfrm>
            <a:off x="3588232" y="2892425"/>
            <a:ext cx="1110985" cy="349250"/>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8" name="Text Box 20"/>
          <p:cNvSpPr txBox="1">
            <a:spLocks noChangeArrowheads="1"/>
          </p:cNvSpPr>
          <p:nvPr/>
        </p:nvSpPr>
        <p:spPr bwMode="auto">
          <a:xfrm>
            <a:off x="3682818" y="2857501"/>
            <a:ext cx="83869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IGMP</a:t>
            </a:r>
          </a:p>
        </p:txBody>
      </p:sp>
      <p:sp>
        <p:nvSpPr>
          <p:cNvPr id="478229" name="Rectangle 21"/>
          <p:cNvSpPr>
            <a:spLocks noChangeArrowheads="1"/>
          </p:cNvSpPr>
          <p:nvPr/>
        </p:nvSpPr>
        <p:spPr bwMode="auto">
          <a:xfrm>
            <a:off x="7442284" y="2892425"/>
            <a:ext cx="1110985" cy="349250"/>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30" name="Text Box 22"/>
          <p:cNvSpPr txBox="1">
            <a:spLocks noChangeArrowheads="1"/>
          </p:cNvSpPr>
          <p:nvPr/>
        </p:nvSpPr>
        <p:spPr bwMode="auto">
          <a:xfrm>
            <a:off x="7536872" y="2857501"/>
            <a:ext cx="88357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OSPF</a:t>
            </a:r>
          </a:p>
        </p:txBody>
      </p:sp>
      <p:sp>
        <p:nvSpPr>
          <p:cNvPr id="478233" name="Line 25"/>
          <p:cNvSpPr>
            <a:spLocks noChangeShapeType="1"/>
          </p:cNvSpPr>
          <p:nvPr/>
        </p:nvSpPr>
        <p:spPr bwMode="auto">
          <a:xfrm flipV="1">
            <a:off x="6090526" y="2622553"/>
            <a:ext cx="464344" cy="976313"/>
          </a:xfrm>
          <a:prstGeom prst="line">
            <a:avLst/>
          </a:prstGeom>
          <a:noFill/>
          <a:ln w="7620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5" name="Line 27"/>
          <p:cNvSpPr>
            <a:spLocks noChangeShapeType="1"/>
          </p:cNvSpPr>
          <p:nvPr/>
        </p:nvSpPr>
        <p:spPr bwMode="auto">
          <a:xfrm flipH="1" flipV="1">
            <a:off x="5161840" y="2622550"/>
            <a:ext cx="940727" cy="996950"/>
          </a:xfrm>
          <a:prstGeom prst="line">
            <a:avLst/>
          </a:prstGeom>
          <a:noFill/>
          <a:ln w="7620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6" name="Line 28"/>
          <p:cNvSpPr>
            <a:spLocks noChangeShapeType="1"/>
          </p:cNvSpPr>
          <p:nvPr/>
        </p:nvSpPr>
        <p:spPr bwMode="auto">
          <a:xfrm flipH="1" flipV="1">
            <a:off x="4723294" y="3175000"/>
            <a:ext cx="1411948" cy="463550"/>
          </a:xfrm>
          <a:prstGeom prst="line">
            <a:avLst/>
          </a:prstGeom>
          <a:noFill/>
          <a:ln w="7620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7" name="Line 29"/>
          <p:cNvSpPr>
            <a:spLocks noChangeShapeType="1"/>
          </p:cNvSpPr>
          <p:nvPr/>
        </p:nvSpPr>
        <p:spPr bwMode="auto">
          <a:xfrm flipH="1" flipV="1">
            <a:off x="3117007" y="3255963"/>
            <a:ext cx="3014794" cy="373062"/>
          </a:xfrm>
          <a:prstGeom prst="line">
            <a:avLst/>
          </a:prstGeom>
          <a:noFill/>
          <a:ln w="7620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8" name="Line 30"/>
          <p:cNvSpPr>
            <a:spLocks noChangeShapeType="1"/>
          </p:cNvSpPr>
          <p:nvPr/>
        </p:nvSpPr>
        <p:spPr bwMode="auto">
          <a:xfrm flipV="1">
            <a:off x="6118043" y="3173416"/>
            <a:ext cx="1295004" cy="447675"/>
          </a:xfrm>
          <a:prstGeom prst="line">
            <a:avLst/>
          </a:prstGeom>
          <a:noFill/>
          <a:ln w="7620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9" name="Text Box 31"/>
          <p:cNvSpPr txBox="1">
            <a:spLocks noChangeArrowheads="1"/>
          </p:cNvSpPr>
          <p:nvPr/>
        </p:nvSpPr>
        <p:spPr bwMode="auto">
          <a:xfrm>
            <a:off x="3464405" y="3463926"/>
            <a:ext cx="142859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 部 分</a:t>
            </a:r>
          </a:p>
        </p:txBody>
      </p:sp>
      <p:sp>
        <p:nvSpPr>
          <p:cNvPr id="478240" name="Line 32"/>
          <p:cNvSpPr>
            <a:spLocks noChangeShapeType="1"/>
          </p:cNvSpPr>
          <p:nvPr/>
        </p:nvSpPr>
        <p:spPr bwMode="auto">
          <a:xfrm>
            <a:off x="1920032" y="4156075"/>
            <a:ext cx="6208448"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41" name="Text Box 33"/>
          <p:cNvSpPr txBox="1">
            <a:spLocks noChangeArrowheads="1"/>
          </p:cNvSpPr>
          <p:nvPr/>
        </p:nvSpPr>
        <p:spPr bwMode="auto">
          <a:xfrm>
            <a:off x="4327742" y="3927476"/>
            <a:ext cx="1266885" cy="400110"/>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数据报</a:t>
            </a:r>
          </a:p>
        </p:txBody>
      </p:sp>
      <p:grpSp>
        <p:nvGrpSpPr>
          <p:cNvPr id="478246" name="Group 38"/>
          <p:cNvGrpSpPr/>
          <p:nvPr/>
        </p:nvGrpSpPr>
        <p:grpSpPr bwMode="auto">
          <a:xfrm>
            <a:off x="2877956" y="3644902"/>
            <a:ext cx="4954721" cy="2016126"/>
            <a:chOff x="1632" y="2296"/>
            <a:chExt cx="2881" cy="1270"/>
          </a:xfrm>
        </p:grpSpPr>
        <p:sp>
          <p:nvSpPr>
            <p:cNvPr id="478242" name="Rectangle 34"/>
            <p:cNvSpPr>
              <a:spLocks noChangeArrowheads="1"/>
            </p:cNvSpPr>
            <p:nvPr/>
          </p:nvSpPr>
          <p:spPr bwMode="auto">
            <a:xfrm>
              <a:off x="1632" y="2296"/>
              <a:ext cx="227" cy="106"/>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43" name="AutoShape 35"/>
            <p:cNvSpPr>
              <a:spLocks noChangeArrowheads="1"/>
            </p:cNvSpPr>
            <p:nvPr/>
          </p:nvSpPr>
          <p:spPr bwMode="auto">
            <a:xfrm>
              <a:off x="2344" y="3033"/>
              <a:ext cx="2169" cy="506"/>
            </a:xfrm>
            <a:prstGeom prst="wedgeRoundRectCallout">
              <a:avLst>
                <a:gd name="adj1" fmla="val -78317"/>
                <a:gd name="adj2" fmla="val -177774"/>
                <a:gd name="adj3" fmla="val 16667"/>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b="1">
                <a:solidFill>
                  <a:srgbClr val="000099"/>
                </a:solidFill>
                <a:latin typeface="+mn-lt"/>
                <a:ea typeface="黑体" panose="02010609060101010101" pitchFamily="2" charset="-122"/>
              </a:endParaRPr>
            </a:p>
          </p:txBody>
        </p:sp>
        <p:sp>
          <p:nvSpPr>
            <p:cNvPr id="478244" name="Text Box 36"/>
            <p:cNvSpPr txBox="1">
              <a:spLocks noChangeArrowheads="1"/>
            </p:cNvSpPr>
            <p:nvPr/>
          </p:nvSpPr>
          <p:spPr bwMode="auto">
            <a:xfrm>
              <a:off x="2426" y="3043"/>
              <a:ext cx="2004"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a:solidFill>
                    <a:srgbClr val="000099"/>
                  </a:solidFill>
                  <a:latin typeface="+mn-lt"/>
                  <a:ea typeface="黑体" panose="02010609060101010101" pitchFamily="2" charset="-122"/>
                </a:rPr>
                <a:t>协议字段指出应将数据</a:t>
              </a:r>
            </a:p>
            <a:p>
              <a:pPr algn="ctr"/>
              <a:r>
                <a:rPr kumimoji="1" lang="zh-CN" altLang="en-US" sz="2400" b="1" dirty="0">
                  <a:solidFill>
                    <a:srgbClr val="000099"/>
                  </a:solidFill>
                  <a:latin typeface="+mn-lt"/>
                  <a:ea typeface="黑体" panose="02010609060101010101" pitchFamily="2" charset="-122"/>
                </a:rPr>
                <a:t>部分交给哪一个进程</a:t>
              </a:r>
            </a:p>
          </p:txBody>
        </p:sp>
      </p:grpSp>
      <p:sp>
        <p:nvSpPr>
          <p:cNvPr id="32" name="矩形 31"/>
          <p:cNvSpPr/>
          <p:nvPr/>
        </p:nvSpPr>
        <p:spPr>
          <a:xfrm>
            <a:off x="1127677" y="476672"/>
            <a:ext cx="7497731" cy="1077218"/>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协议支持多种协议，</a:t>
            </a:r>
            <a:endParaRPr lang="en-US" altLang="zh-CN" sz="3200" b="1" dirty="0" smtClean="0">
              <a:solidFill>
                <a:srgbClr val="000066"/>
              </a:solidFill>
              <a:latin typeface="Arial" panose="020B0604020202020204" pitchFamily="34" charset="0"/>
              <a:ea typeface="黑体" panose="02010609060101010101" pitchFamily="2" charset="-122"/>
            </a:endParaRPr>
          </a:p>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数据报可以封装多种协议 </a:t>
            </a:r>
            <a:r>
              <a:rPr lang="en-US" altLang="zh-CN" sz="3200" b="1" dirty="0" smtClean="0">
                <a:solidFill>
                  <a:srgbClr val="000066"/>
                </a:solidFill>
                <a:latin typeface="Arial" panose="020B0604020202020204" pitchFamily="34" charset="0"/>
                <a:ea typeface="黑体" panose="02010609060101010101" pitchFamily="2" charset="-122"/>
              </a:rPr>
              <a:t>PDU</a:t>
            </a:r>
            <a:r>
              <a:rPr lang="zh-CN" altLang="en-US" sz="3200" b="1" dirty="0" smtClean="0">
                <a:solidFill>
                  <a:srgbClr val="000066"/>
                </a:solidFill>
                <a:latin typeface="Arial" panose="020B0604020202020204" pitchFamily="34" charset="0"/>
                <a:ea typeface="黑体" panose="02010609060101010101" pitchFamily="2" charset="-122"/>
              </a:rPr>
              <a:t>。</a:t>
            </a:r>
            <a:endParaRPr lang="zh-CN" altLang="en-US" sz="3200" b="1" dirty="0">
              <a:solidFill>
                <a:srgbClr val="000066"/>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11909"/>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1837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1355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3730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135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4710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1837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771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18484"/>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47109"/>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18259"/>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97923"/>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7"/>
          <p:cNvGrpSpPr/>
          <p:nvPr/>
        </p:nvGrpSpPr>
        <p:grpSpPr bwMode="auto">
          <a:xfrm>
            <a:off x="343956" y="2478684"/>
            <a:ext cx="9792499" cy="3571875"/>
            <a:chOff x="200" y="1410"/>
            <a:chExt cx="5694" cy="2250"/>
          </a:xfrm>
        </p:grpSpPr>
        <p:sp>
          <p:nvSpPr>
            <p:cNvPr id="58" name="Text Box 74"/>
            <p:cNvSpPr txBox="1">
              <a:spLocks noChangeArrowheads="1"/>
            </p:cNvSpPr>
            <p:nvPr/>
          </p:nvSpPr>
          <p:spPr bwMode="auto">
            <a:xfrm>
              <a:off x="200" y="3369"/>
              <a:ext cx="5694"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pPr algn="l"/>
              <a:r>
                <a:rPr lang="zh-CN" altLang="en-US" dirty="0"/>
                <a:t>首部检验</a:t>
              </a:r>
              <a:r>
                <a:rPr lang="zh-CN" altLang="en-US" dirty="0" smtClean="0"/>
                <a:t>和</a:t>
              </a:r>
              <a:r>
                <a:rPr lang="en-US" altLang="zh-CN" dirty="0" smtClean="0"/>
                <a:t>——</a:t>
              </a:r>
              <a:r>
                <a:rPr lang="zh-CN" altLang="en-US" dirty="0" smtClean="0"/>
                <a:t>占</a:t>
              </a:r>
              <a:r>
                <a:rPr lang="en-US" altLang="zh-CN" dirty="0" smtClean="0"/>
                <a:t>16 </a:t>
              </a:r>
              <a:r>
                <a:rPr lang="zh-CN" altLang="en-US" dirty="0" smtClean="0"/>
                <a:t>位，</a:t>
              </a:r>
              <a:r>
                <a:rPr lang="zh-CN" altLang="en-US" dirty="0" smtClean="0">
                  <a:solidFill>
                    <a:srgbClr val="C00000"/>
                  </a:solidFill>
                </a:rPr>
                <a:t>只检验</a:t>
              </a:r>
              <a:r>
                <a:rPr lang="zh-CN" altLang="en-US" dirty="0">
                  <a:solidFill>
                    <a:srgbClr val="C00000"/>
                  </a:solidFill>
                </a:rPr>
                <a:t>数据报的</a:t>
              </a:r>
              <a:r>
                <a:rPr lang="zh-CN" altLang="en-US" dirty="0" smtClean="0">
                  <a:solidFill>
                    <a:srgbClr val="C00000"/>
                  </a:solidFill>
                </a:rPr>
                <a:t>首部，</a:t>
              </a:r>
              <a:r>
                <a:rPr lang="zh-CN" altLang="en-US" dirty="0" smtClean="0"/>
                <a:t>不</a:t>
              </a:r>
              <a:r>
                <a:rPr lang="zh-CN" altLang="en-US" dirty="0"/>
                <a:t>检验数据部分</a:t>
              </a:r>
              <a:r>
                <a:rPr lang="zh-CN" altLang="en-US" dirty="0" smtClean="0"/>
                <a:t>。</a:t>
              </a:r>
              <a:endParaRPr lang="zh-CN" altLang="en-US" dirty="0"/>
            </a:p>
          </p:txBody>
        </p:sp>
        <p:sp>
          <p:nvSpPr>
            <p:cNvPr id="59" name="Rectangle 75"/>
            <p:cNvSpPr>
              <a:spLocks noChangeArrowheads="1"/>
            </p:cNvSpPr>
            <p:nvPr/>
          </p:nvSpPr>
          <p:spPr bwMode="auto">
            <a:xfrm>
              <a:off x="3195" y="1410"/>
              <a:ext cx="2463" cy="30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4083084" y="5263285"/>
            <a:ext cx="1902090" cy="871537"/>
          </a:xfrm>
          <a:prstGeom prst="rect">
            <a:avLst/>
          </a:prstGeom>
          <a:solidFill>
            <a:srgbClr val="FFCC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284" name="Text Box 4"/>
          <p:cNvSpPr txBox="1">
            <a:spLocks noChangeArrowheads="1"/>
          </p:cNvSpPr>
          <p:nvPr/>
        </p:nvSpPr>
        <p:spPr bwMode="auto">
          <a:xfrm>
            <a:off x="722611" y="764307"/>
            <a:ext cx="2495417"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发送端</a:t>
            </a:r>
          </a:p>
        </p:txBody>
      </p:sp>
      <p:sp>
        <p:nvSpPr>
          <p:cNvPr id="481285" name="Text Box 5"/>
          <p:cNvSpPr txBox="1">
            <a:spLocks noChangeArrowheads="1"/>
          </p:cNvSpPr>
          <p:nvPr/>
        </p:nvSpPr>
        <p:spPr bwMode="auto">
          <a:xfrm>
            <a:off x="6728125" y="764307"/>
            <a:ext cx="2418027"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接收端</a:t>
            </a:r>
          </a:p>
        </p:txBody>
      </p:sp>
      <p:sp>
        <p:nvSpPr>
          <p:cNvPr id="481286" name="Rectangle 6"/>
          <p:cNvSpPr>
            <a:spLocks noChangeArrowheads="1"/>
          </p:cNvSpPr>
          <p:nvPr/>
        </p:nvSpPr>
        <p:spPr bwMode="auto">
          <a:xfrm>
            <a:off x="1749327" y="1388197"/>
            <a:ext cx="1463543" cy="296863"/>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87" name="Text Box 7"/>
          <p:cNvSpPr txBox="1">
            <a:spLocks noChangeArrowheads="1"/>
          </p:cNvSpPr>
          <p:nvPr/>
        </p:nvSpPr>
        <p:spPr bwMode="auto">
          <a:xfrm>
            <a:off x="1002938" y="1327870"/>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p>
        </p:txBody>
      </p:sp>
      <p:sp>
        <p:nvSpPr>
          <p:cNvPr id="481288" name="Rectangle 8"/>
          <p:cNvSpPr>
            <a:spLocks noChangeArrowheads="1"/>
          </p:cNvSpPr>
          <p:nvPr/>
        </p:nvSpPr>
        <p:spPr bwMode="auto">
          <a:xfrm>
            <a:off x="1749327" y="1805710"/>
            <a:ext cx="1463543" cy="295275"/>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89" name="Text Box 9"/>
          <p:cNvSpPr txBox="1">
            <a:spLocks noChangeArrowheads="1"/>
          </p:cNvSpPr>
          <p:nvPr/>
        </p:nvSpPr>
        <p:spPr bwMode="auto">
          <a:xfrm>
            <a:off x="1002938" y="1743795"/>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p>
        </p:txBody>
      </p:sp>
      <p:grpSp>
        <p:nvGrpSpPr>
          <p:cNvPr id="481347" name="Group 67"/>
          <p:cNvGrpSpPr/>
          <p:nvPr/>
        </p:nvGrpSpPr>
        <p:grpSpPr bwMode="auto">
          <a:xfrm>
            <a:off x="722610" y="2339107"/>
            <a:ext cx="2490258" cy="400049"/>
            <a:chOff x="295" y="1111"/>
            <a:chExt cx="1448" cy="252"/>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CC"/>
                  </a:solidFill>
                  <a:latin typeface="+mn-lt"/>
                  <a:ea typeface="黑体" panose="02010609060101010101" pitchFamily="2" charset="-122"/>
                </a:rPr>
                <a:t>置为全 </a:t>
              </a:r>
              <a:r>
                <a:rPr kumimoji="1" lang="en-US" altLang="zh-CN" sz="2000" b="1">
                  <a:solidFill>
                    <a:srgbClr val="0000CC"/>
                  </a:solidFill>
                  <a:latin typeface="+mn-lt"/>
                  <a:ea typeface="黑体" panose="02010609060101010101" pitchFamily="2" charset="-122"/>
                </a:rPr>
                <a:t>0</a:t>
              </a:r>
            </a:p>
          </p:txBody>
        </p:sp>
        <p:sp>
          <p:nvSpPr>
            <p:cNvPr id="481291" name="Text Box 11"/>
            <p:cNvSpPr txBox="1">
              <a:spLocks noChangeArrowheads="1"/>
            </p:cNvSpPr>
            <p:nvPr/>
          </p:nvSpPr>
          <p:spPr bwMode="auto">
            <a:xfrm>
              <a:off x="295" y="1111"/>
              <a:ext cx="5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292" name="Rectangle 12"/>
          <p:cNvSpPr>
            <a:spLocks noChangeArrowheads="1"/>
          </p:cNvSpPr>
          <p:nvPr/>
        </p:nvSpPr>
        <p:spPr bwMode="auto">
          <a:xfrm>
            <a:off x="1749327" y="3021732"/>
            <a:ext cx="1463543" cy="296862"/>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3" name="Text Box 13"/>
          <p:cNvSpPr txBox="1">
            <a:spLocks noChangeArrowheads="1"/>
          </p:cNvSpPr>
          <p:nvPr/>
        </p:nvSpPr>
        <p:spPr bwMode="auto">
          <a:xfrm>
            <a:off x="1002936" y="2961408"/>
            <a:ext cx="6703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p>
        </p:txBody>
      </p:sp>
      <p:grpSp>
        <p:nvGrpSpPr>
          <p:cNvPr id="481348" name="Group 68"/>
          <p:cNvGrpSpPr/>
          <p:nvPr/>
        </p:nvGrpSpPr>
        <p:grpSpPr bwMode="auto">
          <a:xfrm>
            <a:off x="500756" y="3551956"/>
            <a:ext cx="2712112" cy="708024"/>
            <a:chOff x="166" y="1875"/>
            <a:chExt cx="1577" cy="446"/>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5" name="Text Box 15"/>
            <p:cNvSpPr txBox="1">
              <a:spLocks noChangeArrowheads="1"/>
            </p:cNvSpPr>
            <p:nvPr/>
          </p:nvSpPr>
          <p:spPr bwMode="auto">
            <a:xfrm>
              <a:off x="166" y="1875"/>
              <a:ext cx="708"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p>
            <a:p>
              <a:r>
                <a:rPr kumimoji="1" lang="zh-CN" altLang="en-US" sz="2000" b="1">
                  <a:solidFill>
                    <a:srgbClr val="0000CC"/>
                  </a:solidFill>
                  <a:latin typeface="+mn-lt"/>
                  <a:ea typeface="黑体" panose="02010609060101010101" pitchFamily="2" charset="-122"/>
                </a:rPr>
                <a:t>运算求和</a:t>
              </a:r>
            </a:p>
          </p:txBody>
        </p:sp>
      </p:grpSp>
      <p:sp>
        <p:nvSpPr>
          <p:cNvPr id="481299" name="Text Box 19"/>
          <p:cNvSpPr txBox="1">
            <a:spLocks noChangeArrowheads="1"/>
          </p:cNvSpPr>
          <p:nvPr/>
        </p:nvSpPr>
        <p:spPr bwMode="auto">
          <a:xfrm>
            <a:off x="2132839" y="2020020"/>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00" name="Text Box 20"/>
          <p:cNvSpPr txBox="1">
            <a:spLocks noChangeArrowheads="1"/>
          </p:cNvSpPr>
          <p:nvPr/>
        </p:nvSpPr>
        <p:spPr bwMode="auto">
          <a:xfrm>
            <a:off x="2115641" y="2610570"/>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01" name="Line 21"/>
          <p:cNvSpPr>
            <a:spLocks noChangeShapeType="1"/>
          </p:cNvSpPr>
          <p:nvPr/>
        </p:nvSpPr>
        <p:spPr bwMode="auto">
          <a:xfrm>
            <a:off x="818919" y="3455119"/>
            <a:ext cx="2928805"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49" name="Group 69"/>
          <p:cNvGrpSpPr/>
          <p:nvPr/>
        </p:nvGrpSpPr>
        <p:grpSpPr bwMode="auto">
          <a:xfrm>
            <a:off x="1530913" y="4152032"/>
            <a:ext cx="1081748"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2" name="Text Box 22"/>
            <p:cNvSpPr txBox="1">
              <a:spLocks noChangeArrowheads="1"/>
            </p:cNvSpPr>
            <p:nvPr/>
          </p:nvSpPr>
          <p:spPr bwMode="auto">
            <a:xfrm>
              <a:off x="765" y="2264"/>
              <a:ext cx="5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p>
          </p:txBody>
        </p:sp>
      </p:grpSp>
      <p:sp>
        <p:nvSpPr>
          <p:cNvPr id="481303" name="AutoShape 23"/>
          <p:cNvSpPr/>
          <p:nvPr/>
        </p:nvSpPr>
        <p:spPr bwMode="auto">
          <a:xfrm>
            <a:off x="645219" y="1402485"/>
            <a:ext cx="173700" cy="1931987"/>
          </a:xfrm>
          <a:prstGeom prst="leftBrace">
            <a:avLst>
              <a:gd name="adj1" fmla="val 100412"/>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4" name="Text Box 24"/>
          <p:cNvSpPr txBox="1">
            <a:spLocks noChangeArrowheads="1"/>
          </p:cNvSpPr>
          <p:nvPr/>
        </p:nvSpPr>
        <p:spPr bwMode="auto">
          <a:xfrm>
            <a:off x="215271" y="1597745"/>
            <a:ext cx="44275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a:t>
            </a:r>
          </a:p>
          <a:p>
            <a:r>
              <a:rPr kumimoji="1" lang="zh-CN" altLang="en-US" sz="2000" b="1">
                <a:solidFill>
                  <a:srgbClr val="0000CC"/>
                </a:solidFill>
                <a:latin typeface="+mn-lt"/>
                <a:ea typeface="黑体" panose="02010609060101010101" pitchFamily="2" charset="-122"/>
              </a:rPr>
              <a:t>据</a:t>
            </a:r>
          </a:p>
          <a:p>
            <a:r>
              <a:rPr kumimoji="1" lang="zh-CN" altLang="en-US" sz="2000" b="1">
                <a:solidFill>
                  <a:srgbClr val="0000CC"/>
                </a:solidFill>
                <a:latin typeface="+mn-lt"/>
                <a:ea typeface="黑体" panose="02010609060101010101" pitchFamily="2" charset="-122"/>
              </a:rPr>
              <a:t>报</a:t>
            </a:r>
          </a:p>
          <a:p>
            <a:r>
              <a:rPr kumimoji="1" lang="zh-CN" altLang="en-US" sz="2000" b="1">
                <a:solidFill>
                  <a:srgbClr val="0000CC"/>
                </a:solidFill>
                <a:latin typeface="+mn-lt"/>
                <a:ea typeface="黑体" panose="02010609060101010101" pitchFamily="2" charset="-122"/>
              </a:rPr>
              <a:t>首</a:t>
            </a:r>
          </a:p>
          <a:p>
            <a:r>
              <a:rPr kumimoji="1" lang="zh-CN" altLang="en-US" sz="2000" b="1">
                <a:solidFill>
                  <a:srgbClr val="0000CC"/>
                </a:solidFill>
                <a:latin typeface="+mn-lt"/>
                <a:ea typeface="黑体" panose="02010609060101010101" pitchFamily="2" charset="-122"/>
              </a:rPr>
              <a:t>部</a:t>
            </a:r>
          </a:p>
        </p:txBody>
      </p:sp>
      <p:sp>
        <p:nvSpPr>
          <p:cNvPr id="481305" name="Rectangle 25"/>
          <p:cNvSpPr>
            <a:spLocks noChangeArrowheads="1"/>
          </p:cNvSpPr>
          <p:nvPr/>
        </p:nvSpPr>
        <p:spPr bwMode="auto">
          <a:xfrm>
            <a:off x="4091683" y="4509219"/>
            <a:ext cx="1893491" cy="742950"/>
          </a:xfrm>
          <a:prstGeom prst="rect">
            <a:avLst/>
          </a:prstGeom>
          <a:solidFill>
            <a:srgbClr val="CCECFF"/>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6" name="Rectangle 26"/>
          <p:cNvSpPr>
            <a:spLocks noChangeArrowheads="1"/>
          </p:cNvSpPr>
          <p:nvPr/>
        </p:nvSpPr>
        <p:spPr bwMode="auto">
          <a:xfrm>
            <a:off x="5049606" y="4815610"/>
            <a:ext cx="926967" cy="134937"/>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7" name="Text Box 27"/>
          <p:cNvSpPr txBox="1">
            <a:spLocks noChangeArrowheads="1"/>
          </p:cNvSpPr>
          <p:nvPr/>
        </p:nvSpPr>
        <p:spPr bwMode="auto">
          <a:xfrm>
            <a:off x="4449400" y="4123458"/>
            <a:ext cx="126688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481308" name="Line 28"/>
          <p:cNvSpPr>
            <a:spLocks noChangeShapeType="1"/>
          </p:cNvSpPr>
          <p:nvPr/>
        </p:nvSpPr>
        <p:spPr bwMode="auto">
          <a:xfrm>
            <a:off x="4091683" y="4656857"/>
            <a:ext cx="18934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09" name="Line 29"/>
          <p:cNvSpPr>
            <a:spLocks noChangeShapeType="1"/>
          </p:cNvSpPr>
          <p:nvPr/>
        </p:nvSpPr>
        <p:spPr bwMode="auto">
          <a:xfrm>
            <a:off x="4091683" y="4807669"/>
            <a:ext cx="18934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0" name="Line 30"/>
          <p:cNvSpPr>
            <a:spLocks noChangeShapeType="1"/>
          </p:cNvSpPr>
          <p:nvPr/>
        </p:nvSpPr>
        <p:spPr bwMode="auto">
          <a:xfrm>
            <a:off x="4091683" y="4955307"/>
            <a:ext cx="18934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1" name="Line 31"/>
          <p:cNvSpPr>
            <a:spLocks noChangeShapeType="1"/>
          </p:cNvSpPr>
          <p:nvPr/>
        </p:nvSpPr>
        <p:spPr bwMode="auto">
          <a:xfrm>
            <a:off x="4091683" y="5102944"/>
            <a:ext cx="18934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2" name="Line 32"/>
          <p:cNvSpPr>
            <a:spLocks noChangeShapeType="1"/>
          </p:cNvSpPr>
          <p:nvPr/>
        </p:nvSpPr>
        <p:spPr bwMode="auto">
          <a:xfrm>
            <a:off x="4091683" y="5252169"/>
            <a:ext cx="18934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3" name="Line 33"/>
          <p:cNvSpPr>
            <a:spLocks noChangeShapeType="1"/>
          </p:cNvSpPr>
          <p:nvPr/>
        </p:nvSpPr>
        <p:spPr bwMode="auto">
          <a:xfrm>
            <a:off x="5039288" y="4509219"/>
            <a:ext cx="0" cy="446088"/>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4" name="Line 34"/>
          <p:cNvSpPr>
            <a:spLocks noChangeShapeType="1"/>
          </p:cNvSpPr>
          <p:nvPr/>
        </p:nvSpPr>
        <p:spPr bwMode="auto">
          <a:xfrm>
            <a:off x="4607619" y="4807669"/>
            <a:ext cx="0" cy="147638"/>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5" name="Line 35"/>
          <p:cNvSpPr>
            <a:spLocks noChangeShapeType="1"/>
          </p:cNvSpPr>
          <p:nvPr/>
        </p:nvSpPr>
        <p:spPr bwMode="auto">
          <a:xfrm>
            <a:off x="4607619" y="4509219"/>
            <a:ext cx="0" cy="147638"/>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6" name="Line 36"/>
          <p:cNvSpPr>
            <a:spLocks noChangeShapeType="1"/>
          </p:cNvSpPr>
          <p:nvPr/>
        </p:nvSpPr>
        <p:spPr bwMode="auto">
          <a:xfrm>
            <a:off x="4351371" y="4509219"/>
            <a:ext cx="0" cy="147638"/>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7" name="Line 37"/>
          <p:cNvSpPr>
            <a:spLocks noChangeShapeType="1"/>
          </p:cNvSpPr>
          <p:nvPr/>
        </p:nvSpPr>
        <p:spPr bwMode="auto">
          <a:xfrm>
            <a:off x="5183750" y="4656857"/>
            <a:ext cx="0" cy="150812"/>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8" name="Line 38"/>
          <p:cNvSpPr>
            <a:spLocks noChangeShapeType="1"/>
          </p:cNvSpPr>
          <p:nvPr/>
        </p:nvSpPr>
        <p:spPr bwMode="auto">
          <a:xfrm>
            <a:off x="5469235" y="5102947"/>
            <a:ext cx="0" cy="1492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1" name="Group 71"/>
          <p:cNvGrpSpPr/>
          <p:nvPr/>
        </p:nvGrpSpPr>
        <p:grpSpPr bwMode="auto">
          <a:xfrm>
            <a:off x="765605" y="4661626"/>
            <a:ext cx="2447264" cy="400051"/>
            <a:chOff x="320" y="2574"/>
            <a:chExt cx="1423" cy="252"/>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7" name="Text Box 17"/>
            <p:cNvSpPr txBox="1">
              <a:spLocks noChangeArrowheads="1"/>
            </p:cNvSpPr>
            <p:nvPr/>
          </p:nvSpPr>
          <p:spPr bwMode="auto">
            <a:xfrm>
              <a:off x="320" y="2574"/>
              <a:ext cx="5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319" name="Line 39"/>
          <p:cNvSpPr>
            <a:spLocks noChangeShapeType="1"/>
          </p:cNvSpPr>
          <p:nvPr/>
        </p:nvSpPr>
        <p:spPr bwMode="auto">
          <a:xfrm>
            <a:off x="3231788" y="4893394"/>
            <a:ext cx="2323439" cy="0"/>
          </a:xfrm>
          <a:prstGeom prst="line">
            <a:avLst/>
          </a:prstGeom>
          <a:noFill/>
          <a:ln w="28575">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20" name="Rectangle 40"/>
          <p:cNvSpPr>
            <a:spLocks noChangeArrowheads="1"/>
          </p:cNvSpPr>
          <p:nvPr/>
        </p:nvSpPr>
        <p:spPr bwMode="auto">
          <a:xfrm>
            <a:off x="7667129" y="1388197"/>
            <a:ext cx="1463542" cy="296863"/>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1" name="Text Box 41"/>
          <p:cNvSpPr txBox="1">
            <a:spLocks noChangeArrowheads="1"/>
          </p:cNvSpPr>
          <p:nvPr/>
        </p:nvSpPr>
        <p:spPr bwMode="auto">
          <a:xfrm>
            <a:off x="6919020" y="1327870"/>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p>
        </p:txBody>
      </p:sp>
      <p:sp>
        <p:nvSpPr>
          <p:cNvPr id="481322" name="Rectangle 42"/>
          <p:cNvSpPr>
            <a:spLocks noChangeArrowheads="1"/>
          </p:cNvSpPr>
          <p:nvPr/>
        </p:nvSpPr>
        <p:spPr bwMode="auto">
          <a:xfrm>
            <a:off x="7667129" y="1805710"/>
            <a:ext cx="1463542" cy="295275"/>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3" name="Text Box 43"/>
          <p:cNvSpPr txBox="1">
            <a:spLocks noChangeArrowheads="1"/>
          </p:cNvSpPr>
          <p:nvPr/>
        </p:nvSpPr>
        <p:spPr bwMode="auto">
          <a:xfrm>
            <a:off x="6919020" y="1743795"/>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p>
        </p:txBody>
      </p:sp>
      <p:grpSp>
        <p:nvGrpSpPr>
          <p:cNvPr id="481353" name="Group 73"/>
          <p:cNvGrpSpPr/>
          <p:nvPr/>
        </p:nvGrpSpPr>
        <p:grpSpPr bwMode="auto">
          <a:xfrm>
            <a:off x="6671371" y="2324824"/>
            <a:ext cx="2459302" cy="400051"/>
            <a:chOff x="3754" y="1102"/>
            <a:chExt cx="1430" cy="252"/>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5" name="Text Box 45"/>
            <p:cNvSpPr txBox="1">
              <a:spLocks noChangeArrowheads="1"/>
            </p:cNvSpPr>
            <p:nvPr/>
          </p:nvSpPr>
          <p:spPr bwMode="auto">
            <a:xfrm>
              <a:off x="3754" y="1102"/>
              <a:ext cx="5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326" name="Rectangle 46"/>
          <p:cNvSpPr>
            <a:spLocks noChangeArrowheads="1"/>
          </p:cNvSpPr>
          <p:nvPr/>
        </p:nvSpPr>
        <p:spPr bwMode="auto">
          <a:xfrm>
            <a:off x="7667129" y="3021732"/>
            <a:ext cx="1463542" cy="296862"/>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7" name="Text Box 47"/>
          <p:cNvSpPr txBox="1">
            <a:spLocks noChangeArrowheads="1"/>
          </p:cNvSpPr>
          <p:nvPr/>
        </p:nvSpPr>
        <p:spPr bwMode="auto">
          <a:xfrm>
            <a:off x="6919019" y="2961408"/>
            <a:ext cx="6703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p>
        </p:txBody>
      </p:sp>
      <p:grpSp>
        <p:nvGrpSpPr>
          <p:cNvPr id="481354" name="Group 74"/>
          <p:cNvGrpSpPr/>
          <p:nvPr/>
        </p:nvGrpSpPr>
        <p:grpSpPr bwMode="auto">
          <a:xfrm>
            <a:off x="6416841" y="3551956"/>
            <a:ext cx="2713831" cy="708024"/>
            <a:chOff x="3606" y="1875"/>
            <a:chExt cx="1578" cy="446"/>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9" name="Text Box 49"/>
            <p:cNvSpPr txBox="1">
              <a:spLocks noChangeArrowheads="1"/>
            </p:cNvSpPr>
            <p:nvPr/>
          </p:nvSpPr>
          <p:spPr bwMode="auto">
            <a:xfrm>
              <a:off x="3606" y="1875"/>
              <a:ext cx="708"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p>
            <a:p>
              <a:r>
                <a:rPr kumimoji="1" lang="zh-CN" altLang="en-US" sz="2000" b="1">
                  <a:solidFill>
                    <a:srgbClr val="0000CC"/>
                  </a:solidFill>
                  <a:latin typeface="+mn-lt"/>
                  <a:ea typeface="黑体" panose="02010609060101010101" pitchFamily="2" charset="-122"/>
                </a:rPr>
                <a:t>运算求和</a:t>
              </a:r>
            </a:p>
          </p:txBody>
        </p:sp>
      </p:grpSp>
      <p:grpSp>
        <p:nvGrpSpPr>
          <p:cNvPr id="481356" name="Group 76"/>
          <p:cNvGrpSpPr/>
          <p:nvPr/>
        </p:nvGrpSpPr>
        <p:grpSpPr bwMode="auto">
          <a:xfrm>
            <a:off x="6958575" y="4661626"/>
            <a:ext cx="2172096" cy="400051"/>
            <a:chOff x="3921" y="2574"/>
            <a:chExt cx="1263" cy="252"/>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31" name="Text Box 51"/>
            <p:cNvSpPr txBox="1">
              <a:spLocks noChangeArrowheads="1"/>
            </p:cNvSpPr>
            <p:nvPr/>
          </p:nvSpPr>
          <p:spPr bwMode="auto">
            <a:xfrm>
              <a:off x="3921" y="2574"/>
              <a:ext cx="4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结果</a:t>
              </a:r>
            </a:p>
          </p:txBody>
        </p:sp>
      </p:grpSp>
      <p:sp>
        <p:nvSpPr>
          <p:cNvPr id="481333" name="Text Box 53"/>
          <p:cNvSpPr txBox="1">
            <a:spLocks noChangeArrowheads="1"/>
          </p:cNvSpPr>
          <p:nvPr/>
        </p:nvSpPr>
        <p:spPr bwMode="auto">
          <a:xfrm>
            <a:off x="8050642" y="2020020"/>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34" name="Text Box 54"/>
          <p:cNvSpPr txBox="1">
            <a:spLocks noChangeArrowheads="1"/>
          </p:cNvSpPr>
          <p:nvPr/>
        </p:nvSpPr>
        <p:spPr bwMode="auto">
          <a:xfrm>
            <a:off x="8033444" y="2610570"/>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35" name="Line 55"/>
          <p:cNvSpPr>
            <a:spLocks noChangeShapeType="1"/>
          </p:cNvSpPr>
          <p:nvPr/>
        </p:nvSpPr>
        <p:spPr bwMode="auto">
          <a:xfrm>
            <a:off x="6863987" y="3455119"/>
            <a:ext cx="2799821"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5" name="Group 75"/>
          <p:cNvGrpSpPr/>
          <p:nvPr/>
        </p:nvGrpSpPr>
        <p:grpSpPr bwMode="auto">
          <a:xfrm>
            <a:off x="7352407" y="4152032"/>
            <a:ext cx="1174618"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36" name="Text Box 56"/>
            <p:cNvSpPr txBox="1">
              <a:spLocks noChangeArrowheads="1"/>
            </p:cNvSpPr>
            <p:nvPr/>
          </p:nvSpPr>
          <p:spPr bwMode="auto">
            <a:xfrm>
              <a:off x="4150" y="2264"/>
              <a:ext cx="5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p>
          </p:txBody>
        </p:sp>
      </p:grpSp>
      <p:sp>
        <p:nvSpPr>
          <p:cNvPr id="481337" name="AutoShape 57"/>
          <p:cNvSpPr/>
          <p:nvPr/>
        </p:nvSpPr>
        <p:spPr bwMode="auto">
          <a:xfrm>
            <a:off x="6649013" y="1402485"/>
            <a:ext cx="171979" cy="1931987"/>
          </a:xfrm>
          <a:prstGeom prst="leftBrace">
            <a:avLst>
              <a:gd name="adj1" fmla="val 101417"/>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solidFill>
                <a:srgbClr val="0000CC"/>
              </a:solidFill>
              <a:latin typeface="+mn-lt"/>
              <a:ea typeface="黑体" panose="02010609060101010101" pitchFamily="2" charset="-122"/>
            </a:endParaRPr>
          </a:p>
        </p:txBody>
      </p:sp>
      <p:sp>
        <p:nvSpPr>
          <p:cNvPr id="481338" name="Text Box 58"/>
          <p:cNvSpPr txBox="1">
            <a:spLocks noChangeArrowheads="1"/>
          </p:cNvSpPr>
          <p:nvPr/>
        </p:nvSpPr>
        <p:spPr bwMode="auto">
          <a:xfrm>
            <a:off x="4435640" y="5477595"/>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a:t>
            </a:r>
          </a:p>
        </p:txBody>
      </p:sp>
      <p:sp>
        <p:nvSpPr>
          <p:cNvPr id="481339" name="AutoShape 59"/>
          <p:cNvSpPr/>
          <p:nvPr/>
        </p:nvSpPr>
        <p:spPr bwMode="auto">
          <a:xfrm>
            <a:off x="5985174" y="4523507"/>
            <a:ext cx="173698" cy="742950"/>
          </a:xfrm>
          <a:prstGeom prst="rightBrace">
            <a:avLst>
              <a:gd name="adj1" fmla="val 38614"/>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0" name="Freeform 60"/>
          <p:cNvSpPr/>
          <p:nvPr/>
        </p:nvSpPr>
        <p:spPr bwMode="auto">
          <a:xfrm>
            <a:off x="6158872" y="2367682"/>
            <a:ext cx="491860"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chemeClr val="tx1"/>
            </a:solidFill>
            <a:round/>
            <a:headEnd type="none" w="med" len="med"/>
            <a:tailEnd type="triangle" w="sm"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7" name="Group 77"/>
          <p:cNvGrpSpPr/>
          <p:nvPr/>
        </p:nvGrpSpPr>
        <p:grpSpPr bwMode="auto">
          <a:xfrm>
            <a:off x="7166669" y="5136282"/>
            <a:ext cx="2682875"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r>
                <a:rPr kumimoji="1" lang="zh-CN" altLang="en-US" sz="2000" b="1">
                  <a:solidFill>
                    <a:srgbClr val="0000CC"/>
                  </a:solidFill>
                  <a:latin typeface="+mn-lt"/>
                  <a:ea typeface="黑体" panose="02010609060101010101" pitchFamily="2" charset="-122"/>
                </a:rPr>
                <a:t>若结果为 </a:t>
              </a:r>
              <a:r>
                <a:rPr kumimoji="1" lang="en-US" altLang="zh-CN" sz="2000" b="1">
                  <a:solidFill>
                    <a:srgbClr val="0000CC"/>
                  </a:solidFill>
                  <a:latin typeface="+mn-lt"/>
                  <a:ea typeface="黑体" panose="02010609060101010101" pitchFamily="2" charset="-122"/>
                </a:rPr>
                <a:t>0, </a:t>
              </a:r>
              <a:r>
                <a:rPr kumimoji="1" lang="zh-CN" altLang="en-US" sz="2000" b="1">
                  <a:solidFill>
                    <a:srgbClr val="0000CC"/>
                  </a:solidFill>
                  <a:latin typeface="+mn-lt"/>
                  <a:ea typeface="黑体" panose="02010609060101010101" pitchFamily="2" charset="-122"/>
                </a:rPr>
                <a:t>则保留；</a:t>
              </a:r>
            </a:p>
            <a:p>
              <a:r>
                <a:rPr kumimoji="1" lang="zh-CN" altLang="en-US" sz="2000" b="1">
                  <a:solidFill>
                    <a:srgbClr val="0000CC"/>
                  </a:solidFill>
                  <a:latin typeface="+mn-lt"/>
                  <a:ea typeface="黑体" panose="02010609060101010101" pitchFamily="2" charset="-122"/>
                </a:rPr>
                <a:t>否则，丢弃该数据报</a:t>
              </a:r>
            </a:p>
          </p:txBody>
        </p:sp>
      </p:grpSp>
      <p:grpSp>
        <p:nvGrpSpPr>
          <p:cNvPr id="481352" name="Group 72"/>
          <p:cNvGrpSpPr/>
          <p:nvPr/>
        </p:nvGrpSpPr>
        <p:grpSpPr bwMode="auto">
          <a:xfrm>
            <a:off x="1195554" y="5463310"/>
            <a:ext cx="3131740" cy="708025"/>
            <a:chOff x="570" y="3079"/>
            <a:chExt cx="1821" cy="446"/>
          </a:xfrm>
        </p:grpSpPr>
        <p:sp>
          <p:nvSpPr>
            <p:cNvPr id="481343" name="Text Box 63"/>
            <p:cNvSpPr txBox="1">
              <a:spLocks noChangeArrowheads="1"/>
            </p:cNvSpPr>
            <p:nvPr/>
          </p:nvSpPr>
          <p:spPr bwMode="auto">
            <a:xfrm>
              <a:off x="570" y="3079"/>
              <a:ext cx="1458"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数据部分</a:t>
              </a:r>
            </a:p>
            <a:p>
              <a:pPr algn="ctr"/>
              <a:r>
                <a:rPr kumimoji="1" lang="zh-CN" altLang="en-US" sz="2000" b="1">
                  <a:solidFill>
                    <a:srgbClr val="0000CC"/>
                  </a:solidFill>
                  <a:latin typeface="+mn-lt"/>
                  <a:ea typeface="黑体" panose="02010609060101010101" pitchFamily="2" charset="-122"/>
                </a:rPr>
                <a:t>不参与检验和的计算</a:t>
              </a: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74" name="矩形 73"/>
          <p:cNvSpPr/>
          <p:nvPr/>
        </p:nvSpPr>
        <p:spPr>
          <a:xfrm>
            <a:off x="317174" y="97470"/>
            <a:ext cx="8380242" cy="46166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2400" b="1" dirty="0" smtClean="0">
                <a:solidFill>
                  <a:srgbClr val="0000CC"/>
                </a:solidFill>
                <a:latin typeface="Arial" panose="020B0604020202020204" pitchFamily="34" charset="0"/>
                <a:ea typeface="黑体" panose="02010609060101010101" pitchFamily="2" charset="-122"/>
              </a:rPr>
              <a:t>IP </a:t>
            </a:r>
            <a:r>
              <a:rPr lang="zh-CN" altLang="en-US" sz="2400" b="1" dirty="0" smtClean="0">
                <a:solidFill>
                  <a:srgbClr val="0000CC"/>
                </a:solidFill>
                <a:latin typeface="Arial" panose="020B0604020202020204" pitchFamily="34" charset="0"/>
                <a:ea typeface="黑体" panose="02010609060101010101" pitchFamily="2" charset="-122"/>
              </a:rPr>
              <a:t>数据报</a:t>
            </a:r>
            <a:r>
              <a:rPr lang="zh-CN" altLang="zh-CN" sz="2400" b="1" dirty="0">
                <a:solidFill>
                  <a:srgbClr val="0000CC"/>
                </a:solidFill>
                <a:latin typeface="Arial" panose="020B0604020202020204" pitchFamily="34" charset="0"/>
                <a:ea typeface="黑体" panose="02010609060101010101" pitchFamily="2" charset="-122"/>
              </a:rPr>
              <a:t>首部检验和的</a:t>
            </a:r>
            <a:r>
              <a:rPr lang="zh-CN" altLang="zh-CN" sz="2400" b="1" dirty="0" smtClean="0">
                <a:solidFill>
                  <a:srgbClr val="0000CC"/>
                </a:solidFill>
                <a:latin typeface="Arial" panose="020B0604020202020204" pitchFamily="34" charset="0"/>
                <a:ea typeface="黑体" panose="02010609060101010101" pitchFamily="2" charset="-122"/>
              </a:rPr>
              <a:t>计算</a:t>
            </a:r>
            <a:r>
              <a:rPr lang="zh-CN" altLang="en-US" sz="2400" b="1" dirty="0" smtClean="0">
                <a:solidFill>
                  <a:srgbClr val="0000CC"/>
                </a:solidFill>
                <a:latin typeface="Arial" panose="020B0604020202020204" pitchFamily="34" charset="0"/>
                <a:ea typeface="黑体" panose="02010609060101010101" pitchFamily="2" charset="-122"/>
              </a:rPr>
              <a:t>采用 </a:t>
            </a:r>
            <a:r>
              <a:rPr lang="en-US" altLang="zh-CN" sz="2400" b="1" dirty="0" smtClean="0">
                <a:solidFill>
                  <a:srgbClr val="0000CC"/>
                </a:solidFill>
                <a:latin typeface="Arial" panose="020B0604020202020204" pitchFamily="34" charset="0"/>
                <a:ea typeface="黑体" panose="02010609060101010101" pitchFamily="2" charset="-122"/>
              </a:rPr>
              <a:t>16 </a:t>
            </a:r>
            <a:r>
              <a:rPr lang="zh-CN" altLang="en-US" sz="2400" b="1" dirty="0" smtClean="0">
                <a:solidFill>
                  <a:srgbClr val="0000CC"/>
                </a:solidFill>
                <a:latin typeface="Arial" panose="020B0604020202020204" pitchFamily="34" charset="0"/>
                <a:ea typeface="黑体" panose="02010609060101010101" pitchFamily="2" charset="-122"/>
              </a:rPr>
              <a:t>位</a:t>
            </a:r>
            <a:r>
              <a:rPr lang="zh-CN" altLang="zh-CN" sz="2400" b="1" dirty="0" smtClean="0">
                <a:solidFill>
                  <a:srgbClr val="C00000"/>
                </a:solidFill>
                <a:latin typeface="Arial" panose="020B0604020202020204" pitchFamily="34" charset="0"/>
                <a:ea typeface="黑体" panose="02010609060101010101" pitchFamily="2" charset="-122"/>
              </a:rPr>
              <a:t>二进制</a:t>
            </a:r>
            <a:r>
              <a:rPr lang="zh-CN" altLang="zh-CN" sz="2400" b="1" dirty="0">
                <a:solidFill>
                  <a:srgbClr val="C00000"/>
                </a:solidFill>
                <a:latin typeface="Arial" panose="020B0604020202020204" pitchFamily="34" charset="0"/>
                <a:ea typeface="黑体" panose="02010609060101010101" pitchFamily="2" charset="-122"/>
              </a:rPr>
              <a:t>反码</a:t>
            </a:r>
            <a:r>
              <a:rPr lang="zh-CN" altLang="zh-CN" sz="2400" b="1" dirty="0" smtClean="0">
                <a:solidFill>
                  <a:srgbClr val="C00000"/>
                </a:solidFill>
                <a:latin typeface="Arial" panose="020B0604020202020204" pitchFamily="34" charset="0"/>
                <a:ea typeface="黑体" panose="02010609060101010101" pitchFamily="2" charset="-122"/>
              </a:rPr>
              <a:t>求和</a:t>
            </a:r>
            <a:r>
              <a:rPr lang="zh-CN" altLang="en-US" sz="2400" b="1" dirty="0">
                <a:solidFill>
                  <a:srgbClr val="C00000"/>
                </a:solidFill>
                <a:latin typeface="Arial" panose="020B0604020202020204" pitchFamily="34" charset="0"/>
                <a:ea typeface="黑体" panose="02010609060101010101" pitchFamily="2" charset="-122"/>
              </a:rPr>
              <a:t>算法</a:t>
            </a:r>
          </a:p>
        </p:txBody>
      </p:sp>
      <p:sp>
        <p:nvSpPr>
          <p:cNvPr id="2" name="文本框 1"/>
          <p:cNvSpPr txBox="1"/>
          <p:nvPr/>
        </p:nvSpPr>
        <p:spPr>
          <a:xfrm>
            <a:off x="3557905" y="1066802"/>
            <a:ext cx="2540000" cy="2306955"/>
          </a:xfrm>
          <a:prstGeom prst="rect">
            <a:avLst/>
          </a:prstGeom>
          <a:solidFill>
            <a:schemeClr val="bg2">
              <a:lumMod val="40000"/>
              <a:lumOff val="60000"/>
            </a:schemeClr>
          </a:solidFill>
          <a:ln>
            <a:solidFill>
              <a:srgbClr val="000099"/>
            </a:solidFill>
          </a:ln>
        </p:spPr>
        <p:txBody>
          <a:bodyPr wrap="square" rtlCol="0" anchor="t">
            <a:spAutoFit/>
          </a:bodyPr>
          <a:lstStyle/>
          <a:p>
            <a:r>
              <a:rPr lang="zh-CN" altLang="en-US" sz="2400" b="1"/>
              <a:t>对各个单元采用反码加法运算(即高位溢出位会加到低位),将得到的和的反码填入校验和字段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53061" y="323215"/>
            <a:ext cx="9624695" cy="4933950"/>
          </a:xfrm>
        </p:spPr>
        <p:txBody>
          <a:bodyPr/>
          <a:lstStyle/>
          <a:p>
            <a:r>
              <a:rPr lang="en-US" altLang="zh-CN" dirty="0">
                <a:solidFill>
                  <a:srgbClr val="0000CC"/>
                </a:solidFill>
              </a:rPr>
              <a:t>I</a:t>
            </a:r>
            <a:r>
              <a:rPr lang="en-US" altLang="zh-CN" dirty="0" smtClean="0">
                <a:solidFill>
                  <a:srgbClr val="0000CC"/>
                </a:solidFill>
              </a:rPr>
              <a:t>.</a:t>
            </a:r>
            <a:r>
              <a:rPr lang="zh-CN" altLang="en-US" dirty="0" smtClean="0">
                <a:solidFill>
                  <a:srgbClr val="0000CC"/>
                </a:solidFill>
              </a:rPr>
              <a:t>计算校</a:t>
            </a:r>
            <a:r>
              <a:rPr lang="zh-CN" altLang="en-US" dirty="0">
                <a:solidFill>
                  <a:srgbClr val="0000CC"/>
                </a:solidFill>
              </a:rPr>
              <a:t>验和</a:t>
            </a:r>
            <a:r>
              <a:rPr lang="en-US" altLang="zh-CN" dirty="0" smtClean="0">
                <a:solidFill>
                  <a:srgbClr val="0000CC"/>
                </a:solidFill>
              </a:rPr>
              <a:t>: </a:t>
            </a:r>
            <a:r>
              <a:rPr lang="zh-CN" altLang="en-US" dirty="0" smtClean="0">
                <a:solidFill>
                  <a:srgbClr val="6699FF"/>
                </a:solidFill>
              </a:rPr>
              <a:t>0x618D</a:t>
            </a:r>
            <a:r>
              <a:rPr lang="zh-CN" altLang="en-US" dirty="0">
                <a:solidFill>
                  <a:srgbClr val="6699FF"/>
                </a:solidFill>
              </a:rPr>
              <a:t>将其重置为0X0000</a:t>
            </a:r>
          </a:p>
          <a:p>
            <a:pPr marL="0" indent="0">
              <a:buNone/>
            </a:pPr>
            <a:r>
              <a:rPr lang="zh-CN" altLang="en-US" sz="2800" dirty="0"/>
              <a:t>                             1.　　0x4500</a:t>
            </a:r>
          </a:p>
          <a:p>
            <a:pPr marL="0" indent="0">
              <a:buNone/>
            </a:pPr>
            <a:r>
              <a:rPr lang="zh-CN" altLang="en-US" sz="2800" dirty="0"/>
              <a:t>　　　　　　　　2.　　0x0029</a:t>
            </a:r>
          </a:p>
          <a:p>
            <a:pPr marL="0" indent="0">
              <a:buNone/>
            </a:pPr>
            <a:r>
              <a:rPr lang="zh-CN" altLang="en-US" sz="2800" dirty="0"/>
              <a:t>　　　　　　　　3.　　0x44F1</a:t>
            </a:r>
          </a:p>
          <a:p>
            <a:pPr marL="0" indent="0">
              <a:buNone/>
            </a:pPr>
            <a:r>
              <a:rPr lang="zh-CN" altLang="en-US" sz="2800" dirty="0"/>
              <a:t>　　　　　　　　4.　　0x4000</a:t>
            </a:r>
          </a:p>
          <a:p>
            <a:pPr marL="0" indent="0">
              <a:buNone/>
            </a:pPr>
            <a:r>
              <a:rPr lang="zh-CN" altLang="en-US" sz="2800" dirty="0"/>
              <a:t>　　　　　　　　5.　　0x8006</a:t>
            </a:r>
          </a:p>
          <a:p>
            <a:pPr marL="0" indent="0">
              <a:buNone/>
            </a:pPr>
            <a:r>
              <a:rPr lang="zh-CN" altLang="en-US" sz="2800" dirty="0"/>
              <a:t>　　　　　　　　6.　　0x0000 ------&gt;Header </a:t>
            </a:r>
            <a:r>
              <a:rPr lang="en-US" altLang="zh-CN" sz="2800" dirty="0"/>
              <a:t>c</a:t>
            </a:r>
            <a:r>
              <a:rPr lang="zh-CN" altLang="en-US" sz="2800" dirty="0"/>
              <a:t>hecksum　　　　　　　　      </a:t>
            </a:r>
          </a:p>
          <a:p>
            <a:pPr marL="0" indent="0">
              <a:buNone/>
            </a:pPr>
            <a:r>
              <a:rPr lang="zh-CN" altLang="en-US" sz="2800" dirty="0"/>
              <a:t>                             7.　　0xC0A8</a:t>
            </a:r>
          </a:p>
          <a:p>
            <a:pPr marL="0" indent="0">
              <a:buNone/>
            </a:pPr>
            <a:r>
              <a:rPr lang="zh-CN" altLang="en-US" sz="2800" dirty="0"/>
              <a:t>　　　　　　　　8.　　0x01AE</a:t>
            </a:r>
          </a:p>
          <a:p>
            <a:pPr marL="0" indent="0">
              <a:buNone/>
            </a:pPr>
            <a:r>
              <a:rPr lang="zh-CN" altLang="en-US" sz="2800" dirty="0"/>
              <a:t>　　　　　　　　9.　　0x4A7D</a:t>
            </a:r>
          </a:p>
          <a:p>
            <a:pPr marL="0" indent="0">
              <a:buNone/>
            </a:pPr>
            <a:r>
              <a:rPr lang="zh-CN" altLang="en-US" sz="2800" dirty="0"/>
              <a:t>+　　　　　</a:t>
            </a:r>
            <a:r>
              <a:rPr lang="zh-CN" altLang="en-US" sz="2800" u="sng" dirty="0"/>
              <a:t>　　10.　   0x477D</a:t>
            </a:r>
          </a:p>
        </p:txBody>
      </p:sp>
      <p:sp>
        <p:nvSpPr>
          <p:cNvPr id="5" name="文本框 4"/>
          <p:cNvSpPr txBox="1"/>
          <p:nvPr/>
        </p:nvSpPr>
        <p:spPr>
          <a:xfrm>
            <a:off x="4058919" y="6404610"/>
            <a:ext cx="1625766" cy="523220"/>
          </a:xfrm>
          <a:prstGeom prst="rect">
            <a:avLst/>
          </a:prstGeom>
          <a:noFill/>
        </p:spPr>
        <p:txBody>
          <a:bodyPr wrap="none" rtlCol="0" anchor="t">
            <a:spAutoFit/>
          </a:bodyPr>
          <a:lstStyle/>
          <a:p>
            <a:r>
              <a:rPr lang="zh-CN" altLang="en-US" sz="2800" b="1">
                <a:sym typeface="+mn-ea"/>
              </a:rPr>
              <a:t>0x</a:t>
            </a:r>
            <a:r>
              <a:rPr lang="zh-CN" altLang="en-US" sz="2800" b="1">
                <a:solidFill>
                  <a:srgbClr val="C00000"/>
                </a:solidFill>
                <a:sym typeface="+mn-ea"/>
              </a:rPr>
              <a:t>2</a:t>
            </a:r>
            <a:r>
              <a:rPr lang="zh-CN" altLang="en-US" sz="2800" b="1">
                <a:sym typeface="+mn-ea"/>
              </a:rPr>
              <a:t>9E70</a:t>
            </a:r>
          </a:p>
        </p:txBody>
      </p:sp>
      <p:sp>
        <p:nvSpPr>
          <p:cNvPr id="6" name="文本框 5"/>
          <p:cNvSpPr txBox="1"/>
          <p:nvPr/>
        </p:nvSpPr>
        <p:spPr>
          <a:xfrm>
            <a:off x="6727825" y="1280162"/>
            <a:ext cx="2540000" cy="2306955"/>
          </a:xfrm>
          <a:prstGeom prst="rect">
            <a:avLst/>
          </a:prstGeom>
          <a:solidFill>
            <a:schemeClr val="bg2">
              <a:lumMod val="40000"/>
              <a:lumOff val="60000"/>
            </a:schemeClr>
          </a:solidFill>
          <a:ln>
            <a:solidFill>
              <a:srgbClr val="000099"/>
            </a:solidFill>
          </a:ln>
        </p:spPr>
        <p:txBody>
          <a:bodyPr wrap="square" rtlCol="0" anchor="t">
            <a:spAutoFit/>
          </a:bodyPr>
          <a:lstStyle/>
          <a:p>
            <a:r>
              <a:rPr lang="zh-CN" altLang="en-US" sz="2400" b="1"/>
              <a:t>对各个单元采用反码加法运算(即高位溢出位会加到低位),将得到的和的反码填入校验和字段</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CC"/>
                </a:solidFill>
              </a:rPr>
              <a:t>II.计算校验和</a:t>
            </a:r>
            <a:endParaRPr lang="zh-CN" altLang="en-US" dirty="0">
              <a:solidFill>
                <a:srgbClr val="0000CC"/>
              </a:solidFill>
            </a:endParaRPr>
          </a:p>
        </p:txBody>
      </p:sp>
      <p:sp>
        <p:nvSpPr>
          <p:cNvPr id="3" name="内容占位符 2"/>
          <p:cNvSpPr>
            <a:spLocks noGrp="1"/>
          </p:cNvSpPr>
          <p:nvPr>
            <p:ph idx="1"/>
          </p:nvPr>
        </p:nvSpPr>
        <p:spPr/>
        <p:txBody>
          <a:bodyPr/>
          <a:lstStyle/>
          <a:p>
            <a:r>
              <a:rPr lang="zh-CN" altLang="en-US" dirty="0" smtClean="0">
                <a:sym typeface="+mn-ea"/>
              </a:rPr>
              <a:t>反</a:t>
            </a:r>
            <a:r>
              <a:rPr lang="zh-CN" altLang="en-US" dirty="0">
                <a:sym typeface="+mn-ea"/>
              </a:rPr>
              <a:t>码加法运算的和：0x</a:t>
            </a:r>
            <a:r>
              <a:rPr lang="zh-CN" altLang="en-US" dirty="0">
                <a:solidFill>
                  <a:srgbClr val="C00000"/>
                </a:solidFill>
                <a:sym typeface="+mn-ea"/>
              </a:rPr>
              <a:t>2</a:t>
            </a:r>
            <a:r>
              <a:rPr lang="zh-CN" altLang="en-US" dirty="0">
                <a:sym typeface="+mn-ea"/>
              </a:rPr>
              <a:t>9E70</a:t>
            </a:r>
            <a:endParaRPr lang="zh-CN" altLang="en-US" dirty="0"/>
          </a:p>
          <a:p>
            <a:r>
              <a:rPr lang="zh-CN" altLang="en-US" dirty="0"/>
              <a:t>0x9E72二进制为：1001 1110 0111 0010</a:t>
            </a:r>
          </a:p>
          <a:p>
            <a:r>
              <a:rPr lang="zh-CN" altLang="en-US" dirty="0"/>
              <a:t>反码为：0110 0001 1000 1101（0x618D）</a:t>
            </a:r>
          </a:p>
          <a:p>
            <a:pPr marL="0" indent="0" algn="r">
              <a:buNone/>
            </a:pPr>
            <a:r>
              <a:rPr lang="en-US" altLang="zh-CN" dirty="0"/>
              <a:t>——</a:t>
            </a:r>
            <a:r>
              <a:rPr lang="zh-CN" altLang="en-US" dirty="0"/>
              <a:t>IP包头中的Checksum</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36" y="-42545"/>
            <a:ext cx="10203815" cy="7016750"/>
          </a:xfrm>
        </p:spPr>
        <p:txBody>
          <a:bodyPr/>
          <a:lstStyle/>
          <a:p>
            <a:pPr marL="0" indent="0">
              <a:buNone/>
            </a:pPr>
            <a:r>
              <a:rPr lang="zh-CN" altLang="en-US" sz="2800" dirty="0">
                <a:solidFill>
                  <a:srgbClr val="0000CC"/>
                </a:solidFill>
              </a:rPr>
              <a:t>III.接收端：</a:t>
            </a:r>
            <a:r>
              <a:rPr lang="zh-CN" altLang="en-US" sz="2800" dirty="0"/>
              <a:t>反码加法运算，检查得到的和是否是全1(有的实现可能对得到的和会取反码，然后判断最终值是不是全0)</a:t>
            </a:r>
            <a:endParaRPr lang="zh-CN" altLang="en-US" dirty="0"/>
          </a:p>
          <a:p>
            <a:pPr marL="0" indent="0">
              <a:buNone/>
            </a:pPr>
            <a:r>
              <a:rPr lang="zh-CN" altLang="en-US" dirty="0"/>
              <a:t>　　　　　   </a:t>
            </a:r>
            <a:r>
              <a:rPr lang="zh-CN" altLang="en-US" sz="2400" dirty="0"/>
              <a:t>1.　　0x4500</a:t>
            </a:r>
          </a:p>
          <a:p>
            <a:pPr marL="0" indent="0">
              <a:buNone/>
            </a:pPr>
            <a:r>
              <a:rPr lang="zh-CN" altLang="en-US" sz="2400" dirty="0"/>
              <a:t>　　　　　　　　2.　　0x0029</a:t>
            </a:r>
          </a:p>
          <a:p>
            <a:pPr marL="0" indent="0">
              <a:buNone/>
            </a:pPr>
            <a:r>
              <a:rPr lang="zh-CN" altLang="en-US" sz="2400" dirty="0"/>
              <a:t>　　　　　　　　3.　　0x44F1</a:t>
            </a:r>
          </a:p>
          <a:p>
            <a:pPr marL="0" indent="0">
              <a:buNone/>
            </a:pPr>
            <a:r>
              <a:rPr lang="zh-CN" altLang="en-US" sz="2400" dirty="0"/>
              <a:t>　　　　　　　　4.　　0x4000</a:t>
            </a:r>
          </a:p>
          <a:p>
            <a:pPr marL="0" indent="0">
              <a:buNone/>
            </a:pPr>
            <a:r>
              <a:rPr lang="zh-CN" altLang="en-US" sz="2400" dirty="0"/>
              <a:t>　　　　　　　　5.　　0x8006</a:t>
            </a:r>
          </a:p>
          <a:p>
            <a:pPr marL="0" indent="0">
              <a:buNone/>
            </a:pPr>
            <a:r>
              <a:rPr lang="zh-CN" altLang="en-US" sz="2400" dirty="0"/>
              <a:t>　　　　　　　　6.　　0x618D -------Header Checksum</a:t>
            </a:r>
          </a:p>
          <a:p>
            <a:pPr marL="0" indent="0">
              <a:buNone/>
            </a:pPr>
            <a:r>
              <a:rPr lang="zh-CN" altLang="en-US" sz="2400" dirty="0"/>
              <a:t>　　　　　　　　7.　　0xC0A8</a:t>
            </a:r>
          </a:p>
          <a:p>
            <a:pPr marL="0" indent="0">
              <a:buNone/>
            </a:pPr>
            <a:r>
              <a:rPr lang="zh-CN" altLang="en-US" sz="2400" dirty="0"/>
              <a:t>　　　　　　　　8.　　0x01AE</a:t>
            </a:r>
          </a:p>
          <a:p>
            <a:pPr marL="0" indent="0">
              <a:buNone/>
            </a:pPr>
            <a:r>
              <a:rPr lang="zh-CN" altLang="en-US" sz="2400" dirty="0"/>
              <a:t>　　　　　　　　9.　　0x4A7D</a:t>
            </a:r>
          </a:p>
          <a:p>
            <a:pPr marL="0" indent="0">
              <a:buNone/>
            </a:pPr>
            <a:r>
              <a:rPr lang="zh-CN" altLang="en-US" sz="2400" dirty="0"/>
              <a:t>          +　　　 　10.　　0x477D</a:t>
            </a:r>
          </a:p>
          <a:p>
            <a:pPr marL="0" indent="0">
              <a:buNone/>
            </a:pPr>
            <a:r>
              <a:rPr lang="zh-CN" altLang="en-US" sz="2400" dirty="0"/>
              <a:t>-------------------------------------------------------</a:t>
            </a:r>
          </a:p>
          <a:p>
            <a:pPr marL="0" indent="0">
              <a:buNone/>
            </a:pPr>
            <a:r>
              <a:rPr lang="zh-CN" altLang="en-US" sz="2400" dirty="0"/>
              <a:t>                                     0x2</a:t>
            </a:r>
            <a:r>
              <a:rPr lang="en-US" altLang="zh-CN" sz="2400" dirty="0"/>
              <a:t>F</a:t>
            </a:r>
            <a:r>
              <a:rPr lang="zh-CN" altLang="en-US" sz="2400" dirty="0"/>
              <a:t>FFD</a:t>
            </a:r>
          </a:p>
          <a:p>
            <a:pPr marL="0" indent="0">
              <a:buNone/>
            </a:pPr>
            <a:endParaRPr lang="zh-CN" altLang="en-US" dirty="0"/>
          </a:p>
        </p:txBody>
      </p:sp>
      <p:sp>
        <p:nvSpPr>
          <p:cNvPr id="6" name="文本框 5"/>
          <p:cNvSpPr txBox="1"/>
          <p:nvPr/>
        </p:nvSpPr>
        <p:spPr>
          <a:xfrm>
            <a:off x="6372225" y="1280160"/>
            <a:ext cx="2895601" cy="1568450"/>
          </a:xfrm>
          <a:prstGeom prst="rect">
            <a:avLst/>
          </a:prstGeom>
          <a:solidFill>
            <a:schemeClr val="bg2">
              <a:lumMod val="40000"/>
              <a:lumOff val="60000"/>
            </a:schemeClr>
          </a:solidFill>
          <a:ln>
            <a:solidFill>
              <a:srgbClr val="000099"/>
            </a:solidFill>
          </a:ln>
        </p:spPr>
        <p:txBody>
          <a:bodyPr wrap="square" rtlCol="0" anchor="t">
            <a:spAutoFit/>
          </a:bodyPr>
          <a:lstStyle/>
          <a:p>
            <a:r>
              <a:rPr lang="zh-CN" altLang="en-US" sz="2400" b="1"/>
              <a:t>对各个单元采用反码加法运算</a:t>
            </a:r>
          </a:p>
          <a:p>
            <a:r>
              <a:rPr lang="zh-CN" altLang="en-US" sz="2400" b="1"/>
              <a:t>(即高位溢出位会加到低位)</a:t>
            </a:r>
          </a:p>
        </p:txBody>
      </p:sp>
      <p:sp>
        <p:nvSpPr>
          <p:cNvPr id="4" name="文本框 3"/>
          <p:cNvSpPr txBox="1"/>
          <p:nvPr/>
        </p:nvSpPr>
        <p:spPr>
          <a:xfrm>
            <a:off x="5237480" y="4096385"/>
            <a:ext cx="4490085" cy="1198880"/>
          </a:xfrm>
          <a:prstGeom prst="rect">
            <a:avLst/>
          </a:prstGeom>
          <a:solidFill>
            <a:schemeClr val="bg2">
              <a:lumMod val="40000"/>
              <a:lumOff val="60000"/>
            </a:schemeClr>
          </a:solidFill>
        </p:spPr>
        <p:txBody>
          <a:bodyPr wrap="square" rtlCol="0" anchor="t">
            <a:spAutoFit/>
          </a:bodyPr>
          <a:lstStyle/>
          <a:p>
            <a:pPr marL="0" indent="0">
              <a:buNone/>
            </a:pPr>
            <a:r>
              <a:rPr lang="zh-CN" altLang="en-US" sz="2400" b="1">
                <a:sym typeface="+mn-ea"/>
              </a:rPr>
              <a:t>0x0002+0x</a:t>
            </a:r>
            <a:r>
              <a:rPr lang="en-US" altLang="zh-CN" sz="2400" b="1">
                <a:sym typeface="+mn-ea"/>
              </a:rPr>
              <a:t>F</a:t>
            </a:r>
            <a:r>
              <a:rPr lang="zh-CN" altLang="en-US" sz="2400" b="1">
                <a:sym typeface="+mn-ea"/>
              </a:rPr>
              <a:t>FFD=0xFFFF</a:t>
            </a:r>
            <a:endParaRPr lang="zh-CN" altLang="en-US" sz="2400" b="1"/>
          </a:p>
          <a:p>
            <a:pPr marL="0" indent="0">
              <a:buNone/>
            </a:pPr>
            <a:r>
              <a:rPr lang="zh-CN" altLang="en-US" sz="2400" b="1">
                <a:sym typeface="+mn-ea"/>
              </a:rPr>
              <a:t>0xFFFF二进制为：1111 1111 1111 1111（反码为：0</a:t>
            </a:r>
            <a:r>
              <a:rPr lang="zh-CN" altLang="en-US" sz="2400" b="1">
                <a:ea typeface="宋体" panose="02010600030101010101" pitchFamily="2" charset="-122"/>
                <a:sym typeface="+mn-ea"/>
              </a:rPr>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96"/>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716560"/>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59161"/>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633"/>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933"/>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8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9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9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604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54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57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57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921"/>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571"/>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85"/>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10008"/>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7022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7022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7022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7022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7022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7022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7022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8455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60810"/>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65623"/>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65623"/>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6081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8455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845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6081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9436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65623"/>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302441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65735"/>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94360"/>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55935"/>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65510"/>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403564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45174"/>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85"/>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28999"/>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70043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4" y="2995837"/>
            <a:ext cx="8521567" cy="2665413"/>
            <a:chOff x="703" y="1706"/>
            <a:chExt cx="4955" cy="1679"/>
          </a:xfrm>
        </p:grpSpPr>
        <p:sp>
          <p:nvSpPr>
            <p:cNvPr id="61" name="Text Box 74"/>
            <p:cNvSpPr txBox="1">
              <a:spLocks noChangeArrowheads="1"/>
            </p:cNvSpPr>
            <p:nvPr/>
          </p:nvSpPr>
          <p:spPr bwMode="auto">
            <a:xfrm>
              <a:off x="1175" y="3094"/>
              <a:ext cx="2645"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源地址和目的地址都各占 </a:t>
              </a:r>
              <a:r>
                <a:rPr lang="en-US" altLang="zh-CN" dirty="0"/>
                <a:t>4 </a:t>
              </a:r>
              <a:r>
                <a:rPr lang="zh-CN" altLang="en-US" dirty="0"/>
                <a:t>字节</a:t>
              </a:r>
            </a:p>
          </p:txBody>
        </p:sp>
        <p:sp>
          <p:nvSpPr>
            <p:cNvPr id="62" name="Rectangle 75"/>
            <p:cNvSpPr>
              <a:spLocks noChangeArrowheads="1"/>
            </p:cNvSpPr>
            <p:nvPr/>
          </p:nvSpPr>
          <p:spPr bwMode="auto">
            <a:xfrm>
              <a:off x="703" y="1706"/>
              <a:ext cx="4955" cy="545"/>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031169"/>
          <p:cNvSpPr>
            <a:spLocks noGrp="1"/>
          </p:cNvSpPr>
          <p:nvPr>
            <p:ph type="title"/>
          </p:nvPr>
        </p:nvSpPr>
        <p:spPr/>
        <p:txBody>
          <a:bodyPr anchor="b"/>
          <a:lstStyle/>
          <a:p>
            <a:r>
              <a:rPr lang="zh-CN" altLang="en-US" dirty="0"/>
              <a:t>虚电路与数据报</a:t>
            </a:r>
          </a:p>
        </p:txBody>
      </p:sp>
      <p:sp>
        <p:nvSpPr>
          <p:cNvPr id="22530" name="文本占位符 1031170"/>
          <p:cNvSpPr>
            <a:spLocks noGrp="1"/>
          </p:cNvSpPr>
          <p:nvPr>
            <p:ph idx="1"/>
          </p:nvPr>
        </p:nvSpPr>
        <p:spPr/>
        <p:txBody>
          <a:bodyPr anchor="t"/>
          <a:lstStyle/>
          <a:p>
            <a:pPr>
              <a:lnSpc>
                <a:spcPct val="90000"/>
              </a:lnSpc>
            </a:pPr>
            <a:r>
              <a:rPr lang="zh-CN" altLang="en-US" dirty="0"/>
              <a:t>因特网是数据报网络</a:t>
            </a:r>
          </a:p>
          <a:p>
            <a:pPr>
              <a:lnSpc>
                <a:spcPct val="90000"/>
              </a:lnSpc>
            </a:pPr>
            <a:endParaRPr lang="zh-CN" altLang="en-US" dirty="0"/>
          </a:p>
          <a:p>
            <a:pPr>
              <a:lnSpc>
                <a:spcPct val="90000"/>
              </a:lnSpc>
            </a:pPr>
            <a:r>
              <a:rPr lang="en-US" altLang="zh-CN" dirty="0"/>
              <a:t>ATM</a:t>
            </a:r>
            <a:r>
              <a:rPr lang="zh-CN" altLang="en-US" dirty="0"/>
              <a:t>，帧中继等网络体系结构是虚电路网络</a:t>
            </a:r>
          </a:p>
          <a:p>
            <a:pPr>
              <a:lnSpc>
                <a:spcPct val="90000"/>
              </a:lnSpc>
            </a:pP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92" name="Rectangle 212"/>
          <p:cNvSpPr>
            <a:spLocks noGrp="1" noChangeArrowheads="1"/>
          </p:cNvSpPr>
          <p:nvPr>
            <p:ph type="title"/>
          </p:nvPr>
        </p:nvSpPr>
        <p:spPr/>
        <p:txBody>
          <a:bodyPr/>
          <a:lstStyle/>
          <a:p>
            <a:r>
              <a:rPr lang="en-US" altLang="zh-CN" dirty="0"/>
              <a:t>2.  IP </a:t>
            </a:r>
            <a:r>
              <a:rPr lang="zh-CN" altLang="en-US" dirty="0"/>
              <a:t>数据报首部的可变部分 </a:t>
            </a:r>
          </a:p>
        </p:txBody>
      </p:sp>
      <p:sp>
        <p:nvSpPr>
          <p:cNvPr id="251093" name="Rectangle 213"/>
          <p:cNvSpPr>
            <a:spLocks noGrp="1" noChangeArrowheads="1"/>
          </p:cNvSpPr>
          <p:nvPr>
            <p:ph idx="1"/>
          </p:nvPr>
        </p:nvSpPr>
        <p:spPr/>
        <p:txBody>
          <a:bodyPr/>
          <a:lstStyle/>
          <a:p>
            <a:pPr algn="just">
              <a:lnSpc>
                <a:spcPct val="100000"/>
              </a:lnSpc>
            </a:pPr>
            <a:r>
              <a:rPr lang="en-US" altLang="zh-CN" dirty="0"/>
              <a:t>IP </a:t>
            </a:r>
            <a:r>
              <a:rPr lang="zh-CN" altLang="en-US" dirty="0"/>
              <a:t>首部的可变部分：一个选项字段，用来支持排错、测量以及安全等措施。</a:t>
            </a:r>
          </a:p>
          <a:p>
            <a:pPr algn="just">
              <a:lnSpc>
                <a:spcPct val="100000"/>
              </a:lnSpc>
            </a:pPr>
            <a:r>
              <a:rPr lang="zh-CN" altLang="en-US" dirty="0"/>
              <a:t>长度可变，</a:t>
            </a:r>
            <a:r>
              <a:rPr lang="zh-CN" altLang="en-US" dirty="0">
                <a:solidFill>
                  <a:srgbClr val="FF0000"/>
                </a:solidFill>
              </a:rPr>
              <a:t>从 </a:t>
            </a:r>
            <a:r>
              <a:rPr lang="en-US" altLang="zh-CN" dirty="0">
                <a:solidFill>
                  <a:srgbClr val="FF0000"/>
                </a:solidFill>
              </a:rPr>
              <a:t>1 </a:t>
            </a:r>
            <a:r>
              <a:rPr lang="zh-CN" altLang="en-US" dirty="0">
                <a:solidFill>
                  <a:srgbClr val="FF0000"/>
                </a:solidFill>
              </a:rPr>
              <a:t>个字节到 </a:t>
            </a:r>
            <a:r>
              <a:rPr lang="en-US" altLang="zh-CN" dirty="0">
                <a:solidFill>
                  <a:srgbClr val="FF0000"/>
                </a:solidFill>
              </a:rPr>
              <a:t>40 </a:t>
            </a:r>
            <a:r>
              <a:rPr lang="zh-CN" altLang="en-US" dirty="0">
                <a:solidFill>
                  <a:srgbClr val="FF0000"/>
                </a:solidFill>
              </a:rPr>
              <a:t>个字节不等，</a:t>
            </a:r>
            <a:r>
              <a:rPr lang="zh-CN" altLang="en-US" dirty="0"/>
              <a:t>取决于所选择的项目。</a:t>
            </a:r>
          </a:p>
          <a:p>
            <a:pPr>
              <a:lnSpc>
                <a:spcPct val="100000"/>
              </a:lnSpc>
            </a:pPr>
            <a:r>
              <a:rPr lang="zh-CN" altLang="en-US" dirty="0" smtClean="0"/>
              <a:t>增</a:t>
            </a:r>
            <a:r>
              <a:rPr lang="zh-CN" altLang="en-US" dirty="0"/>
              <a:t>加 </a:t>
            </a:r>
            <a:r>
              <a:rPr lang="en-US" altLang="zh-CN" dirty="0"/>
              <a:t>IP </a:t>
            </a:r>
            <a:r>
              <a:rPr lang="zh-CN" altLang="en-US" dirty="0"/>
              <a:t>数据报的功能，但同时</a:t>
            </a:r>
            <a:r>
              <a:rPr lang="zh-CN" altLang="en-US" dirty="0" smtClean="0"/>
              <a:t>也增</a:t>
            </a:r>
            <a:r>
              <a:rPr lang="zh-CN" altLang="en-US" dirty="0"/>
              <a:t>加了路由器处理数据报的开销。</a:t>
            </a:r>
          </a:p>
          <a:p>
            <a:pPr algn="just">
              <a:lnSpc>
                <a:spcPct val="100000"/>
              </a:lnSpc>
            </a:pPr>
            <a:r>
              <a:rPr lang="zh-CN" altLang="en-US" dirty="0">
                <a:solidFill>
                  <a:srgbClr val="0000FF"/>
                </a:solidFill>
              </a:rPr>
              <a:t>实际上这些选项很少被使用</a:t>
            </a:r>
            <a:r>
              <a:rPr lang="zh-CN" altLang="en-US" dirty="0" smtClean="0">
                <a:solidFill>
                  <a:srgbClr val="0000FF"/>
                </a:solidFill>
              </a:rPr>
              <a:t>。</a:t>
            </a:r>
            <a:endParaRPr lang="en-US" altLang="zh-CN" dirty="0" smtClean="0">
              <a:solidFill>
                <a:srgbClr val="0000FF"/>
              </a:solidFill>
            </a:endParaRPr>
          </a:p>
          <a:p>
            <a:pPr algn="just">
              <a:lnSpc>
                <a:spcPct val="100000"/>
              </a:lnSpc>
            </a:pPr>
            <a:r>
              <a:rPr lang="en-US" altLang="zh-CN" dirty="0" smtClean="0">
                <a:solidFill>
                  <a:srgbClr val="0000FF"/>
                </a:solidFill>
              </a:rPr>
              <a:t>IPv6</a:t>
            </a:r>
            <a:r>
              <a:rPr lang="zh-CN" altLang="en-US" dirty="0" smtClean="0">
                <a:solidFill>
                  <a:srgbClr val="0000FF"/>
                </a:solidFill>
              </a:rPr>
              <a:t>首部长度固定</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0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10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09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10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09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89" name="Rectangle 45"/>
          <p:cNvSpPr>
            <a:spLocks noGrp="1" noChangeArrowheads="1"/>
          </p:cNvSpPr>
          <p:nvPr>
            <p:ph type="title"/>
          </p:nvPr>
        </p:nvSpPr>
        <p:spPr/>
        <p:txBody>
          <a:bodyPr/>
          <a:lstStyle/>
          <a:p>
            <a:r>
              <a:rPr lang="en-US" altLang="zh-CN" dirty="0"/>
              <a:t>4.2.6  IP </a:t>
            </a:r>
            <a:r>
              <a:rPr lang="zh-CN" altLang="en-US" dirty="0"/>
              <a:t>层转发分组的流程 </a:t>
            </a:r>
          </a:p>
        </p:txBody>
      </p:sp>
      <p:sp>
        <p:nvSpPr>
          <p:cNvPr id="390193" name="Rectangle 49"/>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en-US" dirty="0" smtClean="0"/>
              <a:t>假设：有</a:t>
            </a:r>
            <a:r>
              <a:rPr lang="zh-CN" altLang="en-US" dirty="0"/>
              <a:t>四个 </a:t>
            </a:r>
            <a:r>
              <a:rPr lang="en-US" altLang="zh-CN" dirty="0"/>
              <a:t>A </a:t>
            </a:r>
            <a:r>
              <a:rPr lang="zh-CN" altLang="en-US" dirty="0"/>
              <a:t>类网络通过三个路由器连接在一起。</a:t>
            </a:r>
          </a:p>
          <a:p>
            <a:pPr>
              <a:lnSpc>
                <a:spcPct val="100000"/>
              </a:lnSpc>
            </a:pPr>
            <a:r>
              <a:rPr lang="zh-CN" altLang="en-US" dirty="0">
                <a:solidFill>
                  <a:srgbClr val="FF0000"/>
                </a:solidFill>
              </a:rPr>
              <a:t>若按目的主机号来制作路由表</a:t>
            </a:r>
            <a:r>
              <a:rPr lang="zh-CN" altLang="en-US" dirty="0" smtClean="0">
                <a:solidFill>
                  <a:srgbClr val="FF0000"/>
                </a:solidFill>
              </a:rPr>
              <a:t>，</a:t>
            </a:r>
            <a:r>
              <a:rPr lang="zh-CN" altLang="zh-CN" dirty="0" smtClean="0"/>
              <a:t>每</a:t>
            </a:r>
            <a:r>
              <a:rPr lang="zh-CN" altLang="zh-CN" dirty="0"/>
              <a:t>一个路由表就</a:t>
            </a:r>
            <a:r>
              <a:rPr lang="zh-CN" altLang="zh-CN" dirty="0" smtClean="0"/>
              <a:t>有</a:t>
            </a:r>
            <a:r>
              <a:rPr lang="en-US" altLang="zh-CN" dirty="0" smtClean="0"/>
              <a:t> 4 </a:t>
            </a:r>
            <a:r>
              <a:rPr lang="zh-CN" altLang="zh-CN" dirty="0" smtClean="0"/>
              <a:t>万</a:t>
            </a:r>
            <a:r>
              <a:rPr lang="zh-CN" altLang="zh-CN" dirty="0"/>
              <a:t>个项目，</a:t>
            </a:r>
            <a:r>
              <a:rPr lang="zh-CN" altLang="en-US" dirty="0"/>
              <a:t>得出的路由表就会过于</a:t>
            </a:r>
            <a:r>
              <a:rPr lang="zh-CN" altLang="en-US" dirty="0" smtClean="0"/>
              <a:t>庞大。</a:t>
            </a:r>
            <a:endParaRPr lang="zh-CN" altLang="en-US" dirty="0"/>
          </a:p>
          <a:p>
            <a:pPr>
              <a:lnSpc>
                <a:spcPct val="100000"/>
              </a:lnSpc>
            </a:pPr>
            <a:r>
              <a:rPr lang="zh-CN" altLang="en-US" dirty="0">
                <a:solidFill>
                  <a:srgbClr val="FF0000"/>
                </a:solidFill>
              </a:rPr>
              <a:t>若按主机所在的网络地址来制作路由表，</a:t>
            </a:r>
            <a:r>
              <a:rPr lang="zh-CN" altLang="en-US" dirty="0"/>
              <a:t>那么每一个路由器中的路由表就</a:t>
            </a:r>
            <a:r>
              <a:rPr lang="zh-CN" altLang="en-US" dirty="0" smtClean="0"/>
              <a:t>只包含 </a:t>
            </a:r>
            <a:r>
              <a:rPr lang="en-US" altLang="zh-CN" dirty="0" smtClean="0"/>
              <a:t>4 </a:t>
            </a:r>
            <a:r>
              <a:rPr lang="zh-CN" altLang="en-US" dirty="0" smtClean="0"/>
              <a:t>个项目</a:t>
            </a:r>
            <a:r>
              <a:rPr lang="zh-CN" altLang="en-US" dirty="0"/>
              <a:t>可使路由表大大简化。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459" name="Text Box 155"/>
          <p:cNvSpPr txBox="1">
            <a:spLocks noChangeArrowheads="1"/>
          </p:cNvSpPr>
          <p:nvPr/>
        </p:nvSpPr>
        <p:spPr bwMode="auto">
          <a:xfrm>
            <a:off x="1516533" y="197057"/>
            <a:ext cx="6676828" cy="1040285"/>
          </a:xfrm>
          <a:prstGeom prst="rect">
            <a:avLst/>
          </a:prstGeom>
          <a:solidFill>
            <a:srgbClr val="FFCCFF"/>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CC"/>
                </a:solidFill>
                <a:latin typeface="+mn-lt"/>
                <a:ea typeface="黑体" panose="02010609060101010101" pitchFamily="2" charset="-122"/>
              </a:rPr>
              <a:t>在路由表中，对每一条路由，最主要的是</a:t>
            </a:r>
          </a:p>
          <a:p>
            <a:pPr algn="ctr">
              <a:lnSpc>
                <a:spcPct val="110000"/>
              </a:lnSpc>
            </a:pPr>
            <a:r>
              <a:rPr lang="zh-CN" altLang="en-US" sz="2800" b="1" dirty="0">
                <a:solidFill>
                  <a:srgbClr val="C00000"/>
                </a:solidFill>
                <a:latin typeface="+mn-lt"/>
                <a:ea typeface="黑体" panose="02010609060101010101" pitchFamily="2" charset="-122"/>
              </a:rPr>
              <a:t>（目的网络地址，下一跳地址） </a:t>
            </a:r>
          </a:p>
        </p:txBody>
      </p:sp>
      <p:grpSp>
        <p:nvGrpSpPr>
          <p:cNvPr id="2" name="组合 1"/>
          <p:cNvGrpSpPr/>
          <p:nvPr/>
        </p:nvGrpSpPr>
        <p:grpSpPr>
          <a:xfrm>
            <a:off x="84344" y="1477964"/>
            <a:ext cx="9837208" cy="5120090"/>
            <a:chOff x="84344" y="1477964"/>
            <a:chExt cx="9837208" cy="5120090"/>
          </a:xfrm>
        </p:grpSpPr>
        <p:sp>
          <p:nvSpPr>
            <p:cNvPr id="482308" name="Freeform 4"/>
            <p:cNvSpPr/>
            <p:nvPr/>
          </p:nvSpPr>
          <p:spPr bwMode="auto">
            <a:xfrm>
              <a:off x="2349310" y="2401889"/>
              <a:ext cx="5458619" cy="1027111"/>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2309" name="Group 5"/>
            <p:cNvGrpSpPr/>
            <p:nvPr/>
          </p:nvGrpSpPr>
          <p:grpSpPr bwMode="auto">
            <a:xfrm>
              <a:off x="84344" y="1855788"/>
              <a:ext cx="1379273" cy="914400"/>
              <a:chOff x="912" y="768"/>
              <a:chExt cx="2400" cy="1584"/>
            </a:xfrm>
          </p:grpSpPr>
          <p:sp>
            <p:nvSpPr>
              <p:cNvPr id="482310" name="Oval 6"/>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1" name="Oval 7"/>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2" name="Oval 8"/>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3" name="Oval 9"/>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4" name="Oval 10"/>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5" name="Oval 11"/>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6" name="Oval 12"/>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7" name="Oval 13"/>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8" name="Oval 14"/>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19" name="Group 15"/>
              <p:cNvGrpSpPr/>
              <p:nvPr/>
            </p:nvGrpSpPr>
            <p:grpSpPr bwMode="auto">
              <a:xfrm>
                <a:off x="912" y="768"/>
                <a:ext cx="2386" cy="1553"/>
                <a:chOff x="912" y="768"/>
                <a:chExt cx="2386" cy="1553"/>
              </a:xfrm>
            </p:grpSpPr>
            <p:sp>
              <p:nvSpPr>
                <p:cNvPr id="482320" name="Oval 16"/>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1" name="Oval 17"/>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2" name="Oval 18"/>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3" name="Oval 19"/>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4" name="Oval 20"/>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5" name="Oval 21"/>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6" name="Oval 22"/>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7" name="Oval 23"/>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8" name="Oval 24"/>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29" name="Line 25"/>
            <p:cNvSpPr>
              <a:spLocks noChangeShapeType="1"/>
            </p:cNvSpPr>
            <p:nvPr/>
          </p:nvSpPr>
          <p:spPr bwMode="auto">
            <a:xfrm>
              <a:off x="1463616" y="2286000"/>
              <a:ext cx="7321154"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82330" name="Group 26"/>
            <p:cNvGrpSpPr/>
            <p:nvPr/>
          </p:nvGrpSpPr>
          <p:grpSpPr bwMode="auto">
            <a:xfrm>
              <a:off x="8542279" y="1855788"/>
              <a:ext cx="1379273" cy="914400"/>
              <a:chOff x="912" y="768"/>
              <a:chExt cx="2400" cy="1584"/>
            </a:xfrm>
          </p:grpSpPr>
          <p:sp>
            <p:nvSpPr>
              <p:cNvPr id="482331" name="Oval 2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2" name="Oval 2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3" name="Oval 2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4" name="Oval 3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5" name="Oval 3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6" name="Oval 3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7" name="Oval 3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8" name="Oval 3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9" name="Oval 3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40" name="Group 36"/>
              <p:cNvGrpSpPr/>
              <p:nvPr/>
            </p:nvGrpSpPr>
            <p:grpSpPr bwMode="auto">
              <a:xfrm>
                <a:off x="912" y="768"/>
                <a:ext cx="2386" cy="1553"/>
                <a:chOff x="912" y="768"/>
                <a:chExt cx="2386" cy="1553"/>
              </a:xfrm>
            </p:grpSpPr>
            <p:sp>
              <p:nvSpPr>
                <p:cNvPr id="482341" name="Oval 3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2" name="Oval 3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3" name="Oval 3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4" name="Oval 4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5" name="Oval 4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6" name="Oval 4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7" name="Oval 4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8" name="Oval 4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9" name="Oval 4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482350" name="Group 46"/>
            <p:cNvGrpSpPr/>
            <p:nvPr/>
          </p:nvGrpSpPr>
          <p:grpSpPr bwMode="auto">
            <a:xfrm>
              <a:off x="5818129" y="1890714"/>
              <a:ext cx="1379273" cy="915987"/>
              <a:chOff x="912" y="768"/>
              <a:chExt cx="2400" cy="1584"/>
            </a:xfrm>
          </p:grpSpPr>
          <p:sp>
            <p:nvSpPr>
              <p:cNvPr id="482351" name="Oval 4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2" name="Oval 4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3" name="Oval 4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4" name="Oval 5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5" name="Oval 5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6" name="Oval 5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7" name="Oval 5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8" name="Oval 5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9" name="Oval 5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60" name="Group 56"/>
              <p:cNvGrpSpPr/>
              <p:nvPr/>
            </p:nvGrpSpPr>
            <p:grpSpPr bwMode="auto">
              <a:xfrm>
                <a:off x="912" y="768"/>
                <a:ext cx="2386" cy="1553"/>
                <a:chOff x="912" y="768"/>
                <a:chExt cx="2386" cy="1553"/>
              </a:xfrm>
            </p:grpSpPr>
            <p:sp>
              <p:nvSpPr>
                <p:cNvPr id="482361" name="Oval 5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2" name="Oval 5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3" name="Oval 5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4" name="Oval 6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5" name="Oval 6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6" name="Oval 6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7" name="Oval 6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8" name="Oval 6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9" name="Oval 6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482370" name="Group 66"/>
            <p:cNvGrpSpPr/>
            <p:nvPr/>
          </p:nvGrpSpPr>
          <p:grpSpPr bwMode="auto">
            <a:xfrm>
              <a:off x="2983912" y="1855788"/>
              <a:ext cx="1379273" cy="914400"/>
              <a:chOff x="912" y="768"/>
              <a:chExt cx="2400" cy="1584"/>
            </a:xfrm>
          </p:grpSpPr>
          <p:sp>
            <p:nvSpPr>
              <p:cNvPr id="482371" name="Oval 6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2" name="Oval 6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3" name="Oval 6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4" name="Oval 7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5" name="Oval 7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6" name="Oval 7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7" name="Oval 7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8" name="Oval 7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9" name="Oval 7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80" name="Group 76"/>
              <p:cNvGrpSpPr/>
              <p:nvPr/>
            </p:nvGrpSpPr>
            <p:grpSpPr bwMode="auto">
              <a:xfrm>
                <a:off x="912" y="768"/>
                <a:ext cx="2386" cy="1553"/>
                <a:chOff x="912" y="768"/>
                <a:chExt cx="2386" cy="1553"/>
              </a:xfrm>
            </p:grpSpPr>
            <p:sp>
              <p:nvSpPr>
                <p:cNvPr id="482381" name="Oval 7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2" name="Oval 7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3" name="Oval 7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4" name="Oval 8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5" name="Oval 8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6" name="Oval 8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7" name="Oval 8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8" name="Oval 8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9" name="Oval 8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90" name="Text Box 86"/>
            <p:cNvSpPr txBox="1">
              <a:spLocks noChangeArrowheads="1"/>
            </p:cNvSpPr>
            <p:nvPr/>
          </p:nvSpPr>
          <p:spPr bwMode="auto">
            <a:xfrm>
              <a:off x="216768" y="1908176"/>
              <a:ext cx="110959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2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a:p>
              <a:r>
                <a:rPr kumimoji="1" lang="en-US" altLang="zh-CN" sz="2000" b="1">
                  <a:solidFill>
                    <a:srgbClr val="0000CC"/>
                  </a:solidFill>
                  <a:latin typeface="+mn-lt"/>
                  <a:ea typeface="黑体" panose="02010609060101010101" pitchFamily="2" charset="-122"/>
                </a:rPr>
                <a:t>10.0.0.0</a:t>
              </a:r>
            </a:p>
          </p:txBody>
        </p:sp>
        <p:sp>
          <p:nvSpPr>
            <p:cNvPr id="482391" name="Text Box 87"/>
            <p:cNvSpPr txBox="1">
              <a:spLocks noChangeArrowheads="1"/>
            </p:cNvSpPr>
            <p:nvPr/>
          </p:nvSpPr>
          <p:spPr bwMode="auto">
            <a:xfrm>
              <a:off x="8784770" y="1908176"/>
              <a:ext cx="110959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p>
            <a:p>
              <a:r>
                <a:rPr kumimoji="1" lang="en-US" altLang="zh-CN" sz="2000" b="1">
                  <a:solidFill>
                    <a:srgbClr val="0000CC"/>
                  </a:solidFill>
                  <a:latin typeface="+mn-lt"/>
                  <a:ea typeface="黑体" panose="02010609060101010101" pitchFamily="2" charset="-122"/>
                </a:rPr>
                <a:t>40.0.0.0</a:t>
              </a:r>
            </a:p>
          </p:txBody>
        </p:sp>
        <p:sp>
          <p:nvSpPr>
            <p:cNvPr id="482392" name="Text Box 88"/>
            <p:cNvSpPr txBox="1">
              <a:spLocks noChangeArrowheads="1"/>
            </p:cNvSpPr>
            <p:nvPr/>
          </p:nvSpPr>
          <p:spPr bwMode="auto">
            <a:xfrm>
              <a:off x="5969470" y="1908176"/>
              <a:ext cx="110959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2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a:p>
              <a:r>
                <a:rPr kumimoji="1" lang="en-US" altLang="zh-CN" sz="2000" b="1">
                  <a:solidFill>
                    <a:srgbClr val="0000CC"/>
                  </a:solidFill>
                  <a:latin typeface="+mn-lt"/>
                  <a:ea typeface="黑体" panose="02010609060101010101" pitchFamily="2" charset="-122"/>
                </a:rPr>
                <a:t>30.0.0.0</a:t>
              </a:r>
            </a:p>
          </p:txBody>
        </p:sp>
        <p:sp>
          <p:nvSpPr>
            <p:cNvPr id="482393" name="Text Box 89"/>
            <p:cNvSpPr txBox="1">
              <a:spLocks noChangeArrowheads="1"/>
            </p:cNvSpPr>
            <p:nvPr/>
          </p:nvSpPr>
          <p:spPr bwMode="auto">
            <a:xfrm>
              <a:off x="3135254" y="1908176"/>
              <a:ext cx="110959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a:p>
              <a:r>
                <a:rPr kumimoji="1" lang="en-US" altLang="zh-CN" sz="2000" b="1">
                  <a:solidFill>
                    <a:srgbClr val="0000CC"/>
                  </a:solidFill>
                  <a:latin typeface="+mn-lt"/>
                  <a:ea typeface="黑体" panose="02010609060101010101" pitchFamily="2" charset="-122"/>
                </a:rPr>
                <a:t>20.0.0.0</a:t>
              </a:r>
            </a:p>
          </p:txBody>
        </p:sp>
        <p:sp>
          <p:nvSpPr>
            <p:cNvPr id="482394" name="Text Box 90"/>
            <p:cNvSpPr txBox="1">
              <a:spLocks noChangeArrowheads="1"/>
            </p:cNvSpPr>
            <p:nvPr/>
          </p:nvSpPr>
          <p:spPr bwMode="auto">
            <a:xfrm>
              <a:off x="902964"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10.0.0.4</a:t>
              </a:r>
            </a:p>
          </p:txBody>
        </p:sp>
        <p:sp>
          <p:nvSpPr>
            <p:cNvPr id="482395" name="Text Box 91"/>
            <p:cNvSpPr txBox="1">
              <a:spLocks noChangeArrowheads="1"/>
            </p:cNvSpPr>
            <p:nvPr/>
          </p:nvSpPr>
          <p:spPr bwMode="auto">
            <a:xfrm>
              <a:off x="7897358"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p>
          </p:txBody>
        </p:sp>
        <p:sp>
          <p:nvSpPr>
            <p:cNvPr id="482396" name="Text Box 92"/>
            <p:cNvSpPr txBox="1">
              <a:spLocks noChangeArrowheads="1"/>
            </p:cNvSpPr>
            <p:nvPr/>
          </p:nvSpPr>
          <p:spPr bwMode="auto">
            <a:xfrm>
              <a:off x="5238560"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p>
          </p:txBody>
        </p:sp>
        <p:sp>
          <p:nvSpPr>
            <p:cNvPr id="482397" name="Text Box 93"/>
            <p:cNvSpPr txBox="1">
              <a:spLocks noChangeArrowheads="1"/>
            </p:cNvSpPr>
            <p:nvPr/>
          </p:nvSpPr>
          <p:spPr bwMode="auto">
            <a:xfrm>
              <a:off x="3883364"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p>
          </p:txBody>
        </p:sp>
        <p:sp>
          <p:nvSpPr>
            <p:cNvPr id="482398" name="Text Box 94"/>
            <p:cNvSpPr txBox="1">
              <a:spLocks noChangeArrowheads="1"/>
            </p:cNvSpPr>
            <p:nvPr/>
          </p:nvSpPr>
          <p:spPr bwMode="auto">
            <a:xfrm>
              <a:off x="2228924"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399" name="Line 95"/>
            <p:cNvSpPr>
              <a:spLocks noChangeShapeType="1"/>
            </p:cNvSpPr>
            <p:nvPr/>
          </p:nvSpPr>
          <p:spPr bwMode="auto">
            <a:xfrm>
              <a:off x="1633876" y="1881188"/>
              <a:ext cx="0" cy="404812"/>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0" name="Line 96"/>
            <p:cNvSpPr>
              <a:spLocks noChangeShapeType="1"/>
            </p:cNvSpPr>
            <p:nvPr/>
          </p:nvSpPr>
          <p:spPr bwMode="auto">
            <a:xfrm>
              <a:off x="2827411" y="1881188"/>
              <a:ext cx="0" cy="404812"/>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1" name="Line 97"/>
            <p:cNvSpPr>
              <a:spLocks noChangeShapeType="1"/>
            </p:cNvSpPr>
            <p:nvPr/>
          </p:nvSpPr>
          <p:spPr bwMode="auto">
            <a:xfrm>
              <a:off x="7262753" y="1881188"/>
              <a:ext cx="0" cy="404812"/>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2" name="Line 98"/>
            <p:cNvSpPr>
              <a:spLocks noChangeShapeType="1"/>
            </p:cNvSpPr>
            <p:nvPr/>
          </p:nvSpPr>
          <p:spPr bwMode="auto">
            <a:xfrm>
              <a:off x="4619434" y="1881188"/>
              <a:ext cx="0" cy="404812"/>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3" name="Line 99"/>
            <p:cNvSpPr>
              <a:spLocks noChangeShapeType="1"/>
            </p:cNvSpPr>
            <p:nvPr/>
          </p:nvSpPr>
          <p:spPr bwMode="auto">
            <a:xfrm>
              <a:off x="8458009" y="1860550"/>
              <a:ext cx="0" cy="403225"/>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4" name="Line 100"/>
            <p:cNvSpPr>
              <a:spLocks noChangeShapeType="1"/>
            </p:cNvSpPr>
            <p:nvPr/>
          </p:nvSpPr>
          <p:spPr bwMode="auto">
            <a:xfrm>
              <a:off x="5728699" y="1881188"/>
              <a:ext cx="0" cy="404812"/>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5" name="Rectangle 101"/>
            <p:cNvSpPr>
              <a:spLocks noChangeArrowheads="1"/>
            </p:cNvSpPr>
            <p:nvPr/>
          </p:nvSpPr>
          <p:spPr bwMode="auto">
            <a:xfrm>
              <a:off x="2349310" y="3429000"/>
              <a:ext cx="5458619" cy="17780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82406" name="Line 102"/>
            <p:cNvSpPr>
              <a:spLocks noChangeShapeType="1"/>
            </p:cNvSpPr>
            <p:nvPr/>
          </p:nvSpPr>
          <p:spPr bwMode="auto">
            <a:xfrm>
              <a:off x="2349310" y="3914775"/>
              <a:ext cx="5458619"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7" name="Text Box 103"/>
            <p:cNvSpPr txBox="1">
              <a:spLocks noChangeArrowheads="1"/>
            </p:cNvSpPr>
            <p:nvPr/>
          </p:nvSpPr>
          <p:spPr bwMode="auto">
            <a:xfrm>
              <a:off x="2361347" y="3452813"/>
              <a:ext cx="250741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目的主机所在的网络</a:t>
              </a:r>
            </a:p>
          </p:txBody>
        </p:sp>
        <p:sp>
          <p:nvSpPr>
            <p:cNvPr id="482408" name="Text Box 104"/>
            <p:cNvSpPr txBox="1">
              <a:spLocks noChangeArrowheads="1"/>
            </p:cNvSpPr>
            <p:nvPr/>
          </p:nvSpPr>
          <p:spPr bwMode="auto">
            <a:xfrm>
              <a:off x="5646149" y="3448050"/>
              <a:ext cx="14750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下一跳地址</a:t>
              </a:r>
            </a:p>
          </p:txBody>
        </p:sp>
        <p:sp>
          <p:nvSpPr>
            <p:cNvPr id="482409" name="Line 105"/>
            <p:cNvSpPr>
              <a:spLocks noChangeShapeType="1"/>
            </p:cNvSpPr>
            <p:nvPr/>
          </p:nvSpPr>
          <p:spPr bwMode="auto">
            <a:xfrm>
              <a:off x="5078618" y="3429000"/>
              <a:ext cx="0" cy="177800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0" name="Line 106"/>
            <p:cNvSpPr>
              <a:spLocks noChangeShapeType="1"/>
            </p:cNvSpPr>
            <p:nvPr/>
          </p:nvSpPr>
          <p:spPr bwMode="auto">
            <a:xfrm>
              <a:off x="2349310" y="4237037"/>
              <a:ext cx="5458619"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1" name="Line 107"/>
            <p:cNvSpPr>
              <a:spLocks noChangeShapeType="1"/>
            </p:cNvSpPr>
            <p:nvPr/>
          </p:nvSpPr>
          <p:spPr bwMode="auto">
            <a:xfrm>
              <a:off x="2349310" y="4560887"/>
              <a:ext cx="5458619"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2" name="Line 108"/>
            <p:cNvSpPr>
              <a:spLocks noChangeShapeType="1"/>
            </p:cNvSpPr>
            <p:nvPr/>
          </p:nvSpPr>
          <p:spPr bwMode="auto">
            <a:xfrm>
              <a:off x="2349310" y="4884737"/>
              <a:ext cx="5458619"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3" name="Text Box 109"/>
            <p:cNvSpPr txBox="1">
              <a:spLocks noChangeArrowheads="1"/>
            </p:cNvSpPr>
            <p:nvPr/>
          </p:nvSpPr>
          <p:spPr bwMode="auto">
            <a:xfrm>
              <a:off x="3087099" y="386397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20.0.0.0</a:t>
              </a:r>
            </a:p>
          </p:txBody>
        </p:sp>
        <p:sp>
          <p:nvSpPr>
            <p:cNvPr id="482414" name="Text Box 110"/>
            <p:cNvSpPr txBox="1">
              <a:spLocks noChangeArrowheads="1"/>
            </p:cNvSpPr>
            <p:nvPr/>
          </p:nvSpPr>
          <p:spPr bwMode="auto">
            <a:xfrm>
              <a:off x="3087099" y="4178300"/>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30.0.0.0</a:t>
              </a:r>
            </a:p>
          </p:txBody>
        </p:sp>
        <p:sp>
          <p:nvSpPr>
            <p:cNvPr id="482415" name="Text Box 111"/>
            <p:cNvSpPr txBox="1">
              <a:spLocks noChangeArrowheads="1"/>
            </p:cNvSpPr>
            <p:nvPr/>
          </p:nvSpPr>
          <p:spPr bwMode="auto">
            <a:xfrm>
              <a:off x="3087099" y="452437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10.0.0.0</a:t>
              </a:r>
            </a:p>
          </p:txBody>
        </p:sp>
        <p:sp>
          <p:nvSpPr>
            <p:cNvPr id="482416" name="Text Box 112"/>
            <p:cNvSpPr txBox="1">
              <a:spLocks noChangeArrowheads="1"/>
            </p:cNvSpPr>
            <p:nvPr/>
          </p:nvSpPr>
          <p:spPr bwMode="auto">
            <a:xfrm>
              <a:off x="3087099" y="4822825"/>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40.0.0.0</a:t>
              </a:r>
            </a:p>
          </p:txBody>
        </p:sp>
        <p:sp>
          <p:nvSpPr>
            <p:cNvPr id="482417" name="Text Box 113"/>
            <p:cNvSpPr txBox="1">
              <a:spLocks noChangeArrowheads="1"/>
            </p:cNvSpPr>
            <p:nvPr/>
          </p:nvSpPr>
          <p:spPr bwMode="auto">
            <a:xfrm>
              <a:off x="5747618" y="451167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418" name="Text Box 114"/>
            <p:cNvSpPr txBox="1">
              <a:spLocks noChangeArrowheads="1"/>
            </p:cNvSpPr>
            <p:nvPr/>
          </p:nvSpPr>
          <p:spPr bwMode="auto">
            <a:xfrm>
              <a:off x="5747618" y="483552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19" name="Text Box 115"/>
            <p:cNvSpPr txBox="1">
              <a:spLocks noChangeArrowheads="1"/>
            </p:cNvSpPr>
            <p:nvPr/>
          </p:nvSpPr>
          <p:spPr bwMode="auto">
            <a:xfrm>
              <a:off x="5271236" y="4205287"/>
              <a:ext cx="22044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1</a:t>
              </a:r>
            </a:p>
          </p:txBody>
        </p:sp>
        <p:sp>
          <p:nvSpPr>
            <p:cNvPr id="482420" name="Text Box 116"/>
            <p:cNvSpPr txBox="1">
              <a:spLocks noChangeArrowheads="1"/>
            </p:cNvSpPr>
            <p:nvPr/>
          </p:nvSpPr>
          <p:spPr bwMode="auto">
            <a:xfrm>
              <a:off x="5271236" y="3860801"/>
              <a:ext cx="22044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0</a:t>
              </a:r>
            </a:p>
          </p:txBody>
        </p:sp>
        <p:sp>
          <p:nvSpPr>
            <p:cNvPr id="482421" name="Text Box 117"/>
            <p:cNvSpPr txBox="1">
              <a:spLocks noChangeArrowheads="1"/>
            </p:cNvSpPr>
            <p:nvPr/>
          </p:nvSpPr>
          <p:spPr bwMode="auto">
            <a:xfrm>
              <a:off x="3542846" y="2924944"/>
              <a:ext cx="28568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路由器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的路由表</a:t>
              </a:r>
            </a:p>
          </p:txBody>
        </p:sp>
        <p:sp>
          <p:nvSpPr>
            <p:cNvPr id="482422" name="Text Box 118"/>
            <p:cNvSpPr txBox="1">
              <a:spLocks noChangeArrowheads="1"/>
            </p:cNvSpPr>
            <p:nvPr/>
          </p:nvSpPr>
          <p:spPr bwMode="auto">
            <a:xfrm>
              <a:off x="6617833" y="1477964"/>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25" name="Line 121"/>
            <p:cNvSpPr>
              <a:spLocks noChangeShapeType="1"/>
            </p:cNvSpPr>
            <p:nvPr/>
          </p:nvSpPr>
          <p:spPr bwMode="auto">
            <a:xfrm flipV="1">
              <a:off x="130778" y="6181254"/>
              <a:ext cx="9520767" cy="15875"/>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6" name="Rectangle 122"/>
            <p:cNvSpPr>
              <a:spLocks noChangeArrowheads="1"/>
            </p:cNvSpPr>
            <p:nvPr/>
          </p:nvSpPr>
          <p:spPr bwMode="auto">
            <a:xfrm>
              <a:off x="7887039" y="5458941"/>
              <a:ext cx="999198" cy="2762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7" name="Text Box 123"/>
            <p:cNvSpPr txBox="1">
              <a:spLocks noChangeArrowheads="1"/>
            </p:cNvSpPr>
            <p:nvPr/>
          </p:nvSpPr>
          <p:spPr bwMode="auto">
            <a:xfrm>
              <a:off x="980356"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10.0.0.4</a:t>
              </a:r>
            </a:p>
          </p:txBody>
        </p:sp>
        <p:sp>
          <p:nvSpPr>
            <p:cNvPr id="482428" name="Text Box 124"/>
            <p:cNvSpPr txBox="1">
              <a:spLocks noChangeArrowheads="1"/>
            </p:cNvSpPr>
            <p:nvPr/>
          </p:nvSpPr>
          <p:spPr bwMode="auto">
            <a:xfrm>
              <a:off x="8009143"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p>
          </p:txBody>
        </p:sp>
        <p:sp>
          <p:nvSpPr>
            <p:cNvPr id="482429" name="Text Box 125"/>
            <p:cNvSpPr txBox="1">
              <a:spLocks noChangeArrowheads="1"/>
            </p:cNvSpPr>
            <p:nvPr/>
          </p:nvSpPr>
          <p:spPr bwMode="auto">
            <a:xfrm>
              <a:off x="5193845"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p>
          </p:txBody>
        </p:sp>
        <p:sp>
          <p:nvSpPr>
            <p:cNvPr id="482430" name="Text Box 126"/>
            <p:cNvSpPr txBox="1">
              <a:spLocks noChangeArrowheads="1"/>
            </p:cNvSpPr>
            <p:nvPr/>
          </p:nvSpPr>
          <p:spPr bwMode="auto">
            <a:xfrm>
              <a:off x="3788774"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p>
          </p:txBody>
        </p:sp>
        <p:sp>
          <p:nvSpPr>
            <p:cNvPr id="482431" name="Text Box 127"/>
            <p:cNvSpPr txBox="1">
              <a:spLocks noChangeArrowheads="1"/>
            </p:cNvSpPr>
            <p:nvPr/>
          </p:nvSpPr>
          <p:spPr bwMode="auto">
            <a:xfrm>
              <a:off x="2385424"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432" name="Line 128"/>
            <p:cNvSpPr>
              <a:spLocks noChangeShapeType="1"/>
            </p:cNvSpPr>
            <p:nvPr/>
          </p:nvSpPr>
          <p:spPr bwMode="auto">
            <a:xfrm>
              <a:off x="1633876" y="5778029"/>
              <a:ext cx="0" cy="403225"/>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3" name="Line 129"/>
            <p:cNvSpPr>
              <a:spLocks noChangeShapeType="1"/>
            </p:cNvSpPr>
            <p:nvPr/>
          </p:nvSpPr>
          <p:spPr bwMode="auto">
            <a:xfrm>
              <a:off x="2913401" y="5778029"/>
              <a:ext cx="0" cy="403225"/>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4" name="Line 130"/>
            <p:cNvSpPr>
              <a:spLocks noChangeShapeType="1"/>
            </p:cNvSpPr>
            <p:nvPr/>
          </p:nvSpPr>
          <p:spPr bwMode="auto">
            <a:xfrm>
              <a:off x="7262753" y="5778029"/>
              <a:ext cx="0" cy="403225"/>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5" name="Line 131"/>
            <p:cNvSpPr>
              <a:spLocks noChangeShapeType="1"/>
            </p:cNvSpPr>
            <p:nvPr/>
          </p:nvSpPr>
          <p:spPr bwMode="auto">
            <a:xfrm>
              <a:off x="4449174" y="5778029"/>
              <a:ext cx="0" cy="403225"/>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6" name="Line 132"/>
            <p:cNvSpPr>
              <a:spLocks noChangeShapeType="1"/>
            </p:cNvSpPr>
            <p:nvPr/>
          </p:nvSpPr>
          <p:spPr bwMode="auto">
            <a:xfrm>
              <a:off x="8542278" y="5755804"/>
              <a:ext cx="0" cy="403225"/>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7" name="Line 133"/>
            <p:cNvSpPr>
              <a:spLocks noChangeShapeType="1"/>
            </p:cNvSpPr>
            <p:nvPr/>
          </p:nvSpPr>
          <p:spPr bwMode="auto">
            <a:xfrm>
              <a:off x="5728699" y="5793903"/>
              <a:ext cx="0" cy="404812"/>
            </a:xfrm>
            <a:prstGeom prst="line">
              <a:avLst/>
            </a:prstGeom>
            <a:noFill/>
            <a:ln w="38100">
              <a:solidFill>
                <a:srgbClr val="99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8" name="Text Box 134"/>
            <p:cNvSpPr txBox="1">
              <a:spLocks noChangeArrowheads="1"/>
            </p:cNvSpPr>
            <p:nvPr/>
          </p:nvSpPr>
          <p:spPr bwMode="auto">
            <a:xfrm>
              <a:off x="6573118" y="5373216"/>
              <a:ext cx="1109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39" name="Text Box 135"/>
            <p:cNvSpPr txBox="1">
              <a:spLocks noChangeArrowheads="1"/>
            </p:cNvSpPr>
            <p:nvPr/>
          </p:nvSpPr>
          <p:spPr bwMode="auto">
            <a:xfrm>
              <a:off x="8884518" y="5747866"/>
              <a:ext cx="8755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p>
          </p:txBody>
        </p:sp>
        <p:sp>
          <p:nvSpPr>
            <p:cNvPr id="482440" name="Text Box 136"/>
            <p:cNvSpPr txBox="1">
              <a:spLocks noChangeArrowheads="1"/>
            </p:cNvSpPr>
            <p:nvPr/>
          </p:nvSpPr>
          <p:spPr bwMode="auto">
            <a:xfrm>
              <a:off x="6096736" y="5747866"/>
              <a:ext cx="8787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482441" name="Text Box 137"/>
            <p:cNvSpPr txBox="1">
              <a:spLocks noChangeArrowheads="1"/>
            </p:cNvSpPr>
            <p:nvPr/>
          </p:nvSpPr>
          <p:spPr bwMode="auto">
            <a:xfrm>
              <a:off x="3253919" y="5747866"/>
              <a:ext cx="8787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482442" name="Text Box 138"/>
            <p:cNvSpPr txBox="1">
              <a:spLocks noChangeArrowheads="1"/>
            </p:cNvSpPr>
            <p:nvPr/>
          </p:nvSpPr>
          <p:spPr bwMode="auto">
            <a:xfrm>
              <a:off x="184091" y="5747866"/>
              <a:ext cx="8787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pic>
          <p:nvPicPr>
            <p:cNvPr id="482443" name="Picture 13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90124" y="2103438"/>
              <a:ext cx="777346"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482444" name="Text Box 140"/>
            <p:cNvSpPr txBox="1">
              <a:spLocks noChangeArrowheads="1"/>
            </p:cNvSpPr>
            <p:nvPr/>
          </p:nvSpPr>
          <p:spPr bwMode="auto">
            <a:xfrm>
              <a:off x="4946196" y="1697039"/>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5" name="Text Box 141"/>
            <p:cNvSpPr txBox="1">
              <a:spLocks noChangeArrowheads="1"/>
            </p:cNvSpPr>
            <p:nvPr/>
          </p:nvSpPr>
          <p:spPr bwMode="auto">
            <a:xfrm>
              <a:off x="7703021" y="1697039"/>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6" name="Text Box 142"/>
            <p:cNvSpPr txBox="1">
              <a:spLocks noChangeArrowheads="1"/>
            </p:cNvSpPr>
            <p:nvPr/>
          </p:nvSpPr>
          <p:spPr bwMode="auto">
            <a:xfrm>
              <a:off x="2003631" y="1697039"/>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2450" name="Text Box 146"/>
            <p:cNvSpPr txBox="1">
              <a:spLocks noChangeArrowheads="1"/>
            </p:cNvSpPr>
            <p:nvPr/>
          </p:nvSpPr>
          <p:spPr bwMode="auto">
            <a:xfrm>
              <a:off x="4407899" y="2232026"/>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p>
          </p:txBody>
        </p:sp>
        <p:sp>
          <p:nvSpPr>
            <p:cNvPr id="482451" name="Text Box 147"/>
            <p:cNvSpPr txBox="1">
              <a:spLocks noChangeArrowheads="1"/>
            </p:cNvSpPr>
            <p:nvPr/>
          </p:nvSpPr>
          <p:spPr bwMode="auto">
            <a:xfrm>
              <a:off x="5503408" y="223837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pic>
          <p:nvPicPr>
            <p:cNvPr id="482452" name="Picture 14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41539" y="2081213"/>
              <a:ext cx="779066"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482453" name="Picture 14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94926" y="2087563"/>
              <a:ext cx="777346"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482454" name="Picture 15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03524" y="5995515"/>
              <a:ext cx="777346"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482455" name="Picture 1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67588" y="6003453"/>
              <a:ext cx="777346"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482456" name="Picture 15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98724" y="6009803"/>
              <a:ext cx="777346"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482447" name="Text Box 143"/>
            <p:cNvSpPr txBox="1">
              <a:spLocks noChangeArrowheads="1"/>
            </p:cNvSpPr>
            <p:nvPr/>
          </p:nvSpPr>
          <p:spPr bwMode="auto">
            <a:xfrm>
              <a:off x="4789693" y="55970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9" name="Text Box 145"/>
            <p:cNvSpPr txBox="1">
              <a:spLocks noChangeArrowheads="1"/>
            </p:cNvSpPr>
            <p:nvPr/>
          </p:nvSpPr>
          <p:spPr bwMode="auto">
            <a:xfrm>
              <a:off x="7646268" y="55970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8" name="Text Box 144"/>
            <p:cNvSpPr txBox="1">
              <a:spLocks noChangeArrowheads="1"/>
            </p:cNvSpPr>
            <p:nvPr/>
          </p:nvSpPr>
          <p:spPr bwMode="auto">
            <a:xfrm>
              <a:off x="2060385" y="55970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150" name="Text Box 146"/>
            <p:cNvSpPr txBox="1">
              <a:spLocks noChangeArrowheads="1"/>
            </p:cNvSpPr>
            <p:nvPr/>
          </p:nvSpPr>
          <p:spPr bwMode="auto">
            <a:xfrm>
              <a:off x="4407899" y="61915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p>
          </p:txBody>
        </p:sp>
        <p:sp>
          <p:nvSpPr>
            <p:cNvPr id="151" name="Text Box 147"/>
            <p:cNvSpPr txBox="1">
              <a:spLocks noChangeArrowheads="1"/>
            </p:cNvSpPr>
            <p:nvPr/>
          </p:nvSpPr>
          <p:spPr bwMode="auto">
            <a:xfrm>
              <a:off x="5503408" y="619794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5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pPr algn="ctr"/>
            <a:r>
              <a:rPr lang="zh-CN" altLang="en-US"/>
              <a:t>查找路由表</a:t>
            </a:r>
          </a:p>
        </p:txBody>
      </p:sp>
      <p:sp>
        <p:nvSpPr>
          <p:cNvPr id="978947" name="Rectangle 3"/>
          <p:cNvSpPr>
            <a:spLocks noGrp="1" noChangeArrowheads="1"/>
          </p:cNvSpPr>
          <p:nvPr>
            <p:ph idx="1"/>
          </p:nvPr>
        </p:nvSpPr>
        <p:spPr>
          <a:xfrm>
            <a:off x="560513" y="1412778"/>
            <a:ext cx="9066212" cy="4934173"/>
          </a:xfrm>
        </p:spPr>
        <p:txBody>
          <a:bodyPr/>
          <a:lstStyle/>
          <a:p>
            <a:r>
              <a:rPr lang="en-US" altLang="zh-CN" dirty="0" smtClean="0"/>
              <a:t>IP </a:t>
            </a:r>
            <a:r>
              <a:rPr lang="zh-CN" altLang="en-US" dirty="0"/>
              <a:t>数据报最终一定可以找到目的主机所在目的网络上的路由器（可能要通过多次的</a:t>
            </a:r>
            <a:r>
              <a:rPr lang="zh-CN" altLang="en-US" dirty="0">
                <a:solidFill>
                  <a:srgbClr val="FF0000"/>
                </a:solidFill>
              </a:rPr>
              <a:t>间接交付</a:t>
            </a:r>
            <a:r>
              <a:rPr lang="zh-CN" altLang="en-US" dirty="0"/>
              <a:t>）。</a:t>
            </a:r>
          </a:p>
          <a:p>
            <a:r>
              <a:rPr lang="zh-CN" altLang="en-US" dirty="0" smtClean="0"/>
              <a:t>只有</a:t>
            </a:r>
            <a:r>
              <a:rPr lang="zh-CN" altLang="en-US" dirty="0"/>
              <a:t>到达最后一个路由器时，才试图向目的主机进行</a:t>
            </a:r>
            <a:r>
              <a:rPr lang="zh-CN" altLang="en-US" dirty="0">
                <a:solidFill>
                  <a:srgbClr val="FF0000"/>
                </a:solidFill>
              </a:rPr>
              <a:t>直接交付。 </a:t>
            </a:r>
            <a:endParaRPr lang="en-US" altLang="zh-CN" dirty="0" smtClean="0">
              <a:solidFill>
                <a:srgbClr val="FF0000"/>
              </a:solidFill>
            </a:endParaRPr>
          </a:p>
          <a:p>
            <a:r>
              <a:rPr lang="zh-CN" altLang="en-US" dirty="0" smtClean="0">
                <a:solidFill>
                  <a:srgbClr val="0000CC"/>
                </a:solidFill>
              </a:rPr>
              <a:t>特定主机路由 </a:t>
            </a:r>
            <a:r>
              <a:rPr lang="zh-CN" altLang="en-US" dirty="0" smtClean="0"/>
              <a:t>：可在需要考虑某种安全问题时采用这种特定主机路由。</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p:txBody>
          <a:bodyPr/>
          <a:lstStyle/>
          <a:p>
            <a:pPr algn="ctr"/>
            <a:r>
              <a:rPr lang="zh-CN" altLang="en-US" dirty="0"/>
              <a:t>默认</a:t>
            </a:r>
            <a:r>
              <a:rPr lang="zh-CN" altLang="en-US" dirty="0" smtClean="0"/>
              <a:t>路由 </a:t>
            </a:r>
            <a:r>
              <a:rPr lang="en-US" altLang="zh-CN" dirty="0" smtClean="0"/>
              <a:t>(</a:t>
            </a:r>
            <a:r>
              <a:rPr lang="en-US" altLang="zh-CN" dirty="0"/>
              <a:t>default route)</a:t>
            </a:r>
          </a:p>
        </p:txBody>
      </p:sp>
      <p:sp>
        <p:nvSpPr>
          <p:cNvPr id="980995" name="Rectangle 3"/>
          <p:cNvSpPr>
            <a:spLocks noGrp="1" noChangeArrowheads="1"/>
          </p:cNvSpPr>
          <p:nvPr>
            <p:ph idx="1"/>
          </p:nvPr>
        </p:nvSpPr>
        <p:spPr>
          <a:xfrm>
            <a:off x="495301" y="1196752"/>
            <a:ext cx="9066212" cy="5472608"/>
          </a:xfrm>
        </p:spPr>
        <p:txBody>
          <a:bodyPr/>
          <a:lstStyle/>
          <a:p>
            <a:pPr>
              <a:lnSpc>
                <a:spcPct val="100000"/>
              </a:lnSpc>
            </a:pPr>
            <a:endParaRPr lang="en-US" altLang="zh-CN" dirty="0" smtClean="0"/>
          </a:p>
          <a:p>
            <a:pPr>
              <a:lnSpc>
                <a:spcPct val="100000"/>
              </a:lnSpc>
            </a:pPr>
            <a:r>
              <a:rPr lang="zh-CN" altLang="en-US" dirty="0" smtClean="0"/>
              <a:t>在</a:t>
            </a:r>
            <a:r>
              <a:rPr lang="zh-CN" altLang="en-US" dirty="0"/>
              <a:t>一个网络只有很少的对外连接</a:t>
            </a:r>
            <a:r>
              <a:rPr lang="zh-CN" altLang="en-US" dirty="0" smtClean="0"/>
              <a:t>时很</a:t>
            </a:r>
            <a:r>
              <a:rPr lang="zh-CN" altLang="en-US" dirty="0"/>
              <a:t>有</a:t>
            </a:r>
            <a:r>
              <a:rPr lang="zh-CN" altLang="en-US" dirty="0" smtClean="0"/>
              <a:t>用。</a:t>
            </a:r>
            <a:endParaRPr lang="en-US" altLang="zh-CN" dirty="0" smtClean="0"/>
          </a:p>
          <a:p>
            <a:pPr>
              <a:lnSpc>
                <a:spcPct val="100000"/>
              </a:lnSpc>
            </a:pPr>
            <a:endParaRPr lang="zh-CN" altLang="en-US" dirty="0"/>
          </a:p>
          <a:p>
            <a:pPr>
              <a:lnSpc>
                <a:spcPct val="100000"/>
              </a:lnSpc>
            </a:pPr>
            <a:r>
              <a:rPr lang="zh-CN" altLang="en-US" dirty="0" smtClean="0"/>
              <a:t>如</a:t>
            </a:r>
            <a:r>
              <a:rPr lang="zh-CN" altLang="en-US" dirty="0"/>
              <a:t>果一个主机连接在一个小网络上，而这个网络只用一个路由器</a:t>
            </a:r>
            <a:r>
              <a:rPr lang="zh-CN" altLang="en-US" dirty="0" smtClean="0"/>
              <a:t>和</a:t>
            </a:r>
            <a:r>
              <a:rPr lang="zh-CN" altLang="en-US" dirty="0"/>
              <a:t>互联</a:t>
            </a:r>
            <a:r>
              <a:rPr lang="zh-CN" altLang="en-US" dirty="0" smtClean="0"/>
              <a:t>网</a:t>
            </a:r>
            <a:r>
              <a:rPr lang="zh-CN" altLang="en-US" dirty="0"/>
              <a:t>连接，适合使用默认路由</a:t>
            </a:r>
            <a:r>
              <a:rPr lang="zh-CN" altLang="en-US" dirty="0" smtClean="0"/>
              <a:t>。</a:t>
            </a:r>
            <a:endParaRPr lang="en-US" altLang="zh-CN" dirty="0" smtClean="0"/>
          </a:p>
          <a:p>
            <a:pPr>
              <a:lnSpc>
                <a:spcPct val="100000"/>
              </a:lnSpc>
            </a:pPr>
            <a:endParaRPr lang="en-US" altLang="zh-CN" dirty="0" smtClean="0"/>
          </a:p>
          <a:p>
            <a:pPr>
              <a:lnSpc>
                <a:spcPct val="100000"/>
              </a:lnSpc>
            </a:pPr>
            <a:r>
              <a:rPr lang="zh-CN" altLang="en-US" dirty="0" smtClean="0">
                <a:solidFill>
                  <a:srgbClr val="FF0000"/>
                </a:solidFill>
              </a:rPr>
              <a:t>减少路由表所占用的空间和搜索路由表所用的时间。</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4" name="Line 4"/>
          <p:cNvSpPr>
            <a:spLocks noChangeShapeType="1"/>
          </p:cNvSpPr>
          <p:nvPr/>
        </p:nvSpPr>
        <p:spPr bwMode="auto">
          <a:xfrm flipV="1">
            <a:off x="5558367" y="3008857"/>
            <a:ext cx="748110" cy="3730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5" name="Line 5"/>
          <p:cNvSpPr>
            <a:spLocks noChangeShapeType="1"/>
          </p:cNvSpPr>
          <p:nvPr/>
        </p:nvSpPr>
        <p:spPr bwMode="auto">
          <a:xfrm flipV="1">
            <a:off x="5025231" y="3473994"/>
            <a:ext cx="428229" cy="3730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6" name="Line 6"/>
          <p:cNvSpPr>
            <a:spLocks noChangeShapeType="1"/>
          </p:cNvSpPr>
          <p:nvPr/>
        </p:nvSpPr>
        <p:spPr bwMode="auto">
          <a:xfrm flipV="1">
            <a:off x="5365750" y="4085185"/>
            <a:ext cx="1226212" cy="222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7" name="Line 7"/>
          <p:cNvSpPr>
            <a:spLocks noChangeShapeType="1"/>
          </p:cNvSpPr>
          <p:nvPr/>
        </p:nvSpPr>
        <p:spPr bwMode="auto">
          <a:xfrm flipH="1">
            <a:off x="3958960" y="4218532"/>
            <a:ext cx="639763" cy="6524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8" name="Line 8"/>
          <p:cNvSpPr>
            <a:spLocks noChangeShapeType="1"/>
          </p:cNvSpPr>
          <p:nvPr/>
        </p:nvSpPr>
        <p:spPr bwMode="auto">
          <a:xfrm>
            <a:off x="5025233" y="4310607"/>
            <a:ext cx="319881" cy="6524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3049" name="Line 9"/>
          <p:cNvSpPr>
            <a:spLocks noChangeShapeType="1"/>
          </p:cNvSpPr>
          <p:nvPr/>
        </p:nvSpPr>
        <p:spPr bwMode="auto">
          <a:xfrm flipV="1">
            <a:off x="3530733" y="4126460"/>
            <a:ext cx="854736" cy="9207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983069" name="Picture 2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73342" y="3994694"/>
            <a:ext cx="557213" cy="27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983071" name="Text Box 31"/>
          <p:cNvSpPr txBox="1">
            <a:spLocks noChangeArrowheads="1"/>
          </p:cNvSpPr>
          <p:nvPr/>
        </p:nvSpPr>
        <p:spPr bwMode="auto">
          <a:xfrm>
            <a:off x="5836973" y="3620045"/>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graphicFrame>
        <p:nvGraphicFramePr>
          <p:cNvPr id="983072" name="Object 32"/>
          <p:cNvGraphicFramePr>
            <a:graphicFrameLocks noChangeAspect="1"/>
          </p:cNvGraphicFramePr>
          <p:nvPr/>
        </p:nvGraphicFramePr>
        <p:xfrm>
          <a:off x="6519863" y="3335340"/>
          <a:ext cx="3306762" cy="1963737"/>
        </p:xfrm>
        <a:graphic>
          <a:graphicData uri="http://schemas.openxmlformats.org/presentationml/2006/ole">
            <p:oleObj spid="_x0000_s1025" name="Visio" r:id="rId5" imgW="1689885" imgH="964337" progId="">
              <p:embed/>
            </p:oleObj>
          </a:graphicData>
        </a:graphic>
      </p:graphicFrame>
      <p:sp>
        <p:nvSpPr>
          <p:cNvPr id="983073" name="Text Box 33"/>
          <p:cNvSpPr txBox="1">
            <a:spLocks noChangeArrowheads="1"/>
          </p:cNvSpPr>
          <p:nvPr/>
        </p:nvSpPr>
        <p:spPr bwMode="auto">
          <a:xfrm>
            <a:off x="7587721" y="3980409"/>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latin typeface="+mn-lt"/>
                <a:ea typeface="黑体" panose="02010609060101010101" pitchFamily="2" charset="-122"/>
              </a:rPr>
              <a:t>互联</a:t>
            </a:r>
            <a:r>
              <a:rPr lang="zh-CN" altLang="en-US" sz="2400" b="1" dirty="0" smtClean="0">
                <a:solidFill>
                  <a:srgbClr val="0000CC"/>
                </a:solidFill>
                <a:latin typeface="+mn-lt"/>
                <a:ea typeface="黑体" panose="02010609060101010101" pitchFamily="2" charset="-122"/>
              </a:rPr>
              <a:t>网</a:t>
            </a:r>
            <a:endParaRPr lang="zh-CN" altLang="en-US" sz="2400" b="1" baseline="-25000" dirty="0">
              <a:solidFill>
                <a:srgbClr val="0000CC"/>
              </a:solidFill>
              <a:latin typeface="+mn-lt"/>
              <a:ea typeface="黑体" panose="02010609060101010101" pitchFamily="2" charset="-122"/>
            </a:endParaRPr>
          </a:p>
        </p:txBody>
      </p:sp>
      <p:pic>
        <p:nvPicPr>
          <p:cNvPr id="983074" name="Picture 34"/>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33580" y="4775744"/>
            <a:ext cx="488421" cy="446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83080" name="Text Box 40"/>
          <p:cNvSpPr txBox="1">
            <a:spLocks noChangeArrowheads="1"/>
          </p:cNvSpPr>
          <p:nvPr/>
        </p:nvSpPr>
        <p:spPr bwMode="auto">
          <a:xfrm>
            <a:off x="987202" y="2915196"/>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路由表</a:t>
            </a:r>
            <a:endParaRPr lang="zh-CN" altLang="en-US" sz="2400" b="1" baseline="-25000">
              <a:solidFill>
                <a:srgbClr val="0000CC"/>
              </a:solidFill>
              <a:latin typeface="+mn-lt"/>
              <a:ea typeface="黑体" panose="02010609060101010101" pitchFamily="2" charset="-122"/>
            </a:endParaRPr>
          </a:p>
        </p:txBody>
      </p:sp>
      <p:sp>
        <p:nvSpPr>
          <p:cNvPr id="983081" name="Freeform 41"/>
          <p:cNvSpPr/>
          <p:nvPr/>
        </p:nvSpPr>
        <p:spPr bwMode="auto">
          <a:xfrm>
            <a:off x="2720752" y="3426369"/>
            <a:ext cx="689596" cy="1462088"/>
          </a:xfrm>
          <a:custGeom>
            <a:avLst/>
            <a:gdLst>
              <a:gd name="T0" fmla="*/ 4 w 368"/>
              <a:gd name="T1" fmla="*/ 0 h 524"/>
              <a:gd name="T2" fmla="*/ 368 w 368"/>
              <a:gd name="T3" fmla="*/ 256 h 524"/>
              <a:gd name="T4" fmla="*/ 367 w 368"/>
              <a:gd name="T5" fmla="*/ 277 h 524"/>
              <a:gd name="T6" fmla="*/ 0 w 368"/>
              <a:gd name="T7" fmla="*/ 524 h 524"/>
              <a:gd name="T8" fmla="*/ 4 w 368"/>
              <a:gd name="T9" fmla="*/ 0 h 524"/>
            </a:gdLst>
            <a:ahLst/>
            <a:cxnLst>
              <a:cxn ang="0">
                <a:pos x="T0" y="T1"/>
              </a:cxn>
              <a:cxn ang="0">
                <a:pos x="T2" y="T3"/>
              </a:cxn>
              <a:cxn ang="0">
                <a:pos x="T4" y="T5"/>
              </a:cxn>
              <a:cxn ang="0">
                <a:pos x="T6" y="T7"/>
              </a:cxn>
              <a:cxn ang="0">
                <a:pos x="T8" y="T9"/>
              </a:cxn>
            </a:cxnLst>
            <a:rect l="0" t="0" r="r" b="b"/>
            <a:pathLst>
              <a:path w="368" h="524">
                <a:moveTo>
                  <a:pt x="4" y="0"/>
                </a:moveTo>
                <a:lnTo>
                  <a:pt x="368" y="256"/>
                </a:lnTo>
                <a:lnTo>
                  <a:pt x="367" y="277"/>
                </a:lnTo>
                <a:lnTo>
                  <a:pt x="0" y="524"/>
                </a:lnTo>
                <a:lnTo>
                  <a:pt x="4" y="0"/>
                </a:lnTo>
                <a:close/>
              </a:path>
            </a:pathLst>
          </a:custGeom>
          <a:gradFill>
            <a:gsLst>
              <a:gs pos="0">
                <a:srgbClr val="FFFF66"/>
              </a:gs>
              <a:gs pos="100000">
                <a:schemeClr val="bg1">
                  <a:lumMod val="65000"/>
                </a:schemeClr>
              </a:gs>
            </a:gsLst>
            <a:lin ang="0" scaled="0"/>
          </a:gradFill>
          <a:ln>
            <a:noFill/>
          </a:ln>
          <a:effectLst/>
        </p:spPr>
        <p:txBody>
          <a:bodyPr/>
          <a:lstStyle/>
          <a:p>
            <a:endParaRPr lang="zh-CN" altLang="en-US" b="1">
              <a:solidFill>
                <a:srgbClr val="0000CC"/>
              </a:solidFill>
              <a:latin typeface="+mn-lt"/>
              <a:ea typeface="黑体" panose="02010609060101010101" pitchFamily="2" charset="-122"/>
            </a:endParaRPr>
          </a:p>
        </p:txBody>
      </p:sp>
      <p:pic>
        <p:nvPicPr>
          <p:cNvPr id="983082" name="Picture 4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19199" y="3847057"/>
            <a:ext cx="488421" cy="444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83083" name="Picture 43"/>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745706" y="4683669"/>
            <a:ext cx="488421" cy="444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983084" name="Group 44"/>
          <p:cNvGrpSpPr/>
          <p:nvPr/>
        </p:nvGrpSpPr>
        <p:grpSpPr bwMode="auto">
          <a:xfrm>
            <a:off x="5773341" y="2637385"/>
            <a:ext cx="1183217" cy="701675"/>
            <a:chOff x="1776" y="2768"/>
            <a:chExt cx="1824" cy="736"/>
          </a:xfrm>
          <a:solidFill>
            <a:schemeClr val="bg1">
              <a:lumMod val="75000"/>
            </a:schemeClr>
          </a:solidFill>
        </p:grpSpPr>
        <p:grpSp>
          <p:nvGrpSpPr>
            <p:cNvPr id="983085" name="Group 45"/>
            <p:cNvGrpSpPr/>
            <p:nvPr/>
          </p:nvGrpSpPr>
          <p:grpSpPr bwMode="auto">
            <a:xfrm>
              <a:off x="1787" y="2783"/>
              <a:ext cx="1813" cy="721"/>
              <a:chOff x="1787" y="2783"/>
              <a:chExt cx="1813" cy="721"/>
            </a:xfrm>
            <a:grpFill/>
          </p:grpSpPr>
          <p:sp>
            <p:nvSpPr>
              <p:cNvPr id="983086" name="Oval 46"/>
              <p:cNvSpPr>
                <a:spLocks noChangeArrowheads="1"/>
              </p:cNvSpPr>
              <p:nvPr/>
            </p:nvSpPr>
            <p:spPr bwMode="auto">
              <a:xfrm>
                <a:off x="2413" y="2783"/>
                <a:ext cx="780"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7" name="Oval 47"/>
              <p:cNvSpPr>
                <a:spLocks noChangeArrowheads="1"/>
              </p:cNvSpPr>
              <p:nvPr/>
            </p:nvSpPr>
            <p:spPr bwMode="auto">
              <a:xfrm>
                <a:off x="1974" y="2863"/>
                <a:ext cx="593"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8" name="Oval 48"/>
              <p:cNvSpPr>
                <a:spLocks noChangeArrowheads="1"/>
              </p:cNvSpPr>
              <p:nvPr/>
            </p:nvSpPr>
            <p:spPr bwMode="auto">
              <a:xfrm>
                <a:off x="1787" y="3045"/>
                <a:ext cx="396" cy="23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89" name="Oval 49"/>
              <p:cNvSpPr>
                <a:spLocks noChangeArrowheads="1"/>
              </p:cNvSpPr>
              <p:nvPr/>
            </p:nvSpPr>
            <p:spPr bwMode="auto">
              <a:xfrm>
                <a:off x="1908" y="3154"/>
                <a:ext cx="604" cy="25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0" name="Oval 50"/>
              <p:cNvSpPr>
                <a:spLocks noChangeArrowheads="1"/>
              </p:cNvSpPr>
              <p:nvPr/>
            </p:nvSpPr>
            <p:spPr bwMode="auto">
              <a:xfrm>
                <a:off x="2347" y="3198"/>
                <a:ext cx="912" cy="30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1" name="Oval 51"/>
              <p:cNvSpPr>
                <a:spLocks noChangeArrowheads="1"/>
              </p:cNvSpPr>
              <p:nvPr/>
            </p:nvSpPr>
            <p:spPr bwMode="auto">
              <a:xfrm>
                <a:off x="2941" y="2870"/>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2" name="Oval 52"/>
              <p:cNvSpPr>
                <a:spLocks noChangeArrowheads="1"/>
              </p:cNvSpPr>
              <p:nvPr/>
            </p:nvSpPr>
            <p:spPr bwMode="auto">
              <a:xfrm>
                <a:off x="3029" y="3023"/>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3" name="Oval 53"/>
              <p:cNvSpPr>
                <a:spLocks noChangeArrowheads="1"/>
              </p:cNvSpPr>
              <p:nvPr/>
            </p:nvSpPr>
            <p:spPr bwMode="auto">
              <a:xfrm>
                <a:off x="2974" y="3074"/>
                <a:ext cx="571"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4" name="Oval 54"/>
              <p:cNvSpPr>
                <a:spLocks noChangeArrowheads="1"/>
              </p:cNvSpPr>
              <p:nvPr/>
            </p:nvSpPr>
            <p:spPr bwMode="auto">
              <a:xfrm>
                <a:off x="2117" y="2957"/>
                <a:ext cx="1175"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095" name="Oval 55"/>
            <p:cNvSpPr>
              <a:spLocks noChangeArrowheads="1"/>
            </p:cNvSpPr>
            <p:nvPr/>
          </p:nvSpPr>
          <p:spPr bwMode="auto">
            <a:xfrm>
              <a:off x="2402" y="2768"/>
              <a:ext cx="780"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6" name="Oval 56"/>
            <p:cNvSpPr>
              <a:spLocks noChangeArrowheads="1"/>
            </p:cNvSpPr>
            <p:nvPr/>
          </p:nvSpPr>
          <p:spPr bwMode="auto">
            <a:xfrm>
              <a:off x="1963" y="2848"/>
              <a:ext cx="593" cy="29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7" name="Oval 57"/>
            <p:cNvSpPr>
              <a:spLocks noChangeArrowheads="1"/>
            </p:cNvSpPr>
            <p:nvPr/>
          </p:nvSpPr>
          <p:spPr bwMode="auto">
            <a:xfrm>
              <a:off x="1776" y="3030"/>
              <a:ext cx="396" cy="234"/>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8" name="Oval 58"/>
            <p:cNvSpPr>
              <a:spLocks noChangeArrowheads="1"/>
            </p:cNvSpPr>
            <p:nvPr/>
          </p:nvSpPr>
          <p:spPr bwMode="auto">
            <a:xfrm>
              <a:off x="1897" y="3140"/>
              <a:ext cx="604" cy="25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099" name="Oval 59"/>
            <p:cNvSpPr>
              <a:spLocks noChangeArrowheads="1"/>
            </p:cNvSpPr>
            <p:nvPr/>
          </p:nvSpPr>
          <p:spPr bwMode="auto">
            <a:xfrm>
              <a:off x="2336" y="3183"/>
              <a:ext cx="912" cy="30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0" name="Oval 60"/>
            <p:cNvSpPr>
              <a:spLocks noChangeArrowheads="1"/>
            </p:cNvSpPr>
            <p:nvPr/>
          </p:nvSpPr>
          <p:spPr bwMode="auto">
            <a:xfrm>
              <a:off x="2930" y="2855"/>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1" name="Oval 61"/>
            <p:cNvSpPr>
              <a:spLocks noChangeArrowheads="1"/>
            </p:cNvSpPr>
            <p:nvPr/>
          </p:nvSpPr>
          <p:spPr bwMode="auto">
            <a:xfrm>
              <a:off x="3018" y="3008"/>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2" name="Oval 62"/>
            <p:cNvSpPr>
              <a:spLocks noChangeArrowheads="1"/>
            </p:cNvSpPr>
            <p:nvPr/>
          </p:nvSpPr>
          <p:spPr bwMode="auto">
            <a:xfrm>
              <a:off x="2963" y="3059"/>
              <a:ext cx="571"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983103" name="Oval 63"/>
            <p:cNvSpPr>
              <a:spLocks noChangeArrowheads="1"/>
            </p:cNvSpPr>
            <p:nvPr/>
          </p:nvSpPr>
          <p:spPr bwMode="auto">
            <a:xfrm>
              <a:off x="2106" y="2943"/>
              <a:ext cx="1175"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104" name="Text Box 64"/>
          <p:cNvSpPr txBox="1">
            <a:spLocks noChangeArrowheads="1"/>
          </p:cNvSpPr>
          <p:nvPr/>
        </p:nvSpPr>
        <p:spPr bwMode="auto">
          <a:xfrm>
            <a:off x="6081184" y="2727870"/>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N</a:t>
            </a:r>
            <a:r>
              <a:rPr lang="en-US" altLang="zh-CN" sz="2000" b="1" baseline="-25000">
                <a:solidFill>
                  <a:srgbClr val="0000CC"/>
                </a:solidFill>
                <a:latin typeface="+mn-lt"/>
                <a:ea typeface="黑体" panose="02010609060101010101" pitchFamily="2" charset="-122"/>
              </a:rPr>
              <a:t>2</a:t>
            </a:r>
          </a:p>
        </p:txBody>
      </p:sp>
      <p:pic>
        <p:nvPicPr>
          <p:cNvPr id="983105" name="Picture 6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38485" y="3289847"/>
            <a:ext cx="558933"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983106" name="Text Box 66"/>
          <p:cNvSpPr txBox="1">
            <a:spLocks noChangeArrowheads="1"/>
          </p:cNvSpPr>
          <p:nvPr/>
        </p:nvSpPr>
        <p:spPr bwMode="auto">
          <a:xfrm>
            <a:off x="4982237" y="287550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983109" name="Text Box 69"/>
          <p:cNvSpPr txBox="1">
            <a:spLocks noChangeArrowheads="1"/>
          </p:cNvSpPr>
          <p:nvPr/>
        </p:nvSpPr>
        <p:spPr bwMode="auto">
          <a:xfrm>
            <a:off x="776535" y="1211268"/>
            <a:ext cx="4774283" cy="1569660"/>
          </a:xfrm>
          <a:prstGeom prst="rect">
            <a:avLst/>
          </a:prstGeom>
          <a:solidFill>
            <a:srgbClr val="66FF66"/>
          </a:solidFill>
          <a:ln>
            <a:solidFill>
              <a:srgbClr val="000099"/>
            </a:solidFill>
          </a:ln>
          <a:effectLst/>
        </p:spPr>
        <p:txBody>
          <a:bodyPr wrap="square">
            <a:spAutoFit/>
          </a:bodyPr>
          <a:lstStyle/>
          <a:p>
            <a:pPr algn="ctr"/>
            <a:r>
              <a:rPr lang="zh-CN" altLang="en-US" sz="2400" b="1" dirty="0">
                <a:solidFill>
                  <a:srgbClr val="000066"/>
                </a:solidFill>
                <a:latin typeface="+mn-lt"/>
                <a:ea typeface="黑体" panose="02010609060101010101" pitchFamily="2" charset="-122"/>
              </a:rPr>
              <a:t>只要目的网络不是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和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2</a:t>
            </a:r>
            <a:r>
              <a:rPr lang="zh-CN" altLang="en-US" sz="2400" b="1" dirty="0" smtClean="0">
                <a:solidFill>
                  <a:srgbClr val="000066"/>
                </a:solidFill>
                <a:latin typeface="+mn-lt"/>
                <a:ea typeface="黑体" panose="02010609060101010101" pitchFamily="2" charset="-122"/>
              </a:rPr>
              <a:t>，</a:t>
            </a:r>
            <a:endParaRPr lang="en-US" altLang="zh-CN" sz="2400" b="1" dirty="0" smtClean="0">
              <a:solidFill>
                <a:srgbClr val="000066"/>
              </a:solidFill>
              <a:latin typeface="+mn-lt"/>
              <a:ea typeface="黑体" panose="02010609060101010101" pitchFamily="2" charset="-122"/>
            </a:endParaRPr>
          </a:p>
          <a:p>
            <a:pPr algn="ctr"/>
            <a:r>
              <a:rPr lang="zh-CN" altLang="en-US" sz="2400" b="1" dirty="0" smtClean="0">
                <a:solidFill>
                  <a:srgbClr val="000066"/>
                </a:solidFill>
                <a:latin typeface="+mn-lt"/>
                <a:ea typeface="黑体" panose="02010609060101010101" pitchFamily="2" charset="-122"/>
              </a:rPr>
              <a:t>就</a:t>
            </a:r>
            <a:r>
              <a:rPr lang="zh-CN" altLang="en-US" sz="2400" b="1" dirty="0">
                <a:solidFill>
                  <a:srgbClr val="000066"/>
                </a:solidFill>
                <a:latin typeface="+mn-lt"/>
                <a:ea typeface="黑体" panose="02010609060101010101" pitchFamily="2" charset="-122"/>
              </a:rPr>
              <a:t>一律选择默认路由，</a:t>
            </a:r>
          </a:p>
          <a:p>
            <a:pPr algn="ctr"/>
            <a:r>
              <a:rPr lang="zh-CN" altLang="en-US" sz="2400" b="1" dirty="0">
                <a:solidFill>
                  <a:srgbClr val="000066"/>
                </a:solidFill>
                <a:latin typeface="+mn-lt"/>
                <a:ea typeface="黑体" panose="02010609060101010101" pitchFamily="2" charset="-122"/>
              </a:rPr>
              <a:t>把数据报先间接交付路由器 </a:t>
            </a:r>
            <a:r>
              <a:rPr lang="en-US" altLang="zh-CN" sz="2400" b="1" dirty="0">
                <a:solidFill>
                  <a:srgbClr val="000066"/>
                </a:solidFill>
                <a:latin typeface="+mn-lt"/>
                <a:ea typeface="黑体" panose="02010609060101010101" pitchFamily="2" charset="-122"/>
              </a:rPr>
              <a:t>R</a:t>
            </a:r>
            <a:r>
              <a:rPr lang="en-US" altLang="zh-CN" sz="2400" b="1" baseline="-25000" dirty="0">
                <a:solidFill>
                  <a:srgbClr val="000066"/>
                </a:solidFill>
                <a:latin typeface="+mn-lt"/>
                <a:ea typeface="黑体" panose="02010609060101010101" pitchFamily="2" charset="-122"/>
              </a:rPr>
              <a:t>1</a:t>
            </a:r>
            <a:r>
              <a:rPr lang="zh-CN" altLang="en-US" sz="2400" b="1" dirty="0">
                <a:solidFill>
                  <a:srgbClr val="000066"/>
                </a:solidFill>
                <a:latin typeface="+mn-lt"/>
                <a:ea typeface="黑体" panose="02010609060101010101" pitchFamily="2" charset="-122"/>
              </a:rPr>
              <a:t>，</a:t>
            </a:r>
          </a:p>
          <a:p>
            <a:pPr algn="ctr"/>
            <a:r>
              <a:rPr lang="zh-CN" altLang="en-US" sz="2400" b="1" dirty="0">
                <a:solidFill>
                  <a:srgbClr val="000066"/>
                </a:solidFill>
                <a:latin typeface="+mn-lt"/>
                <a:ea typeface="黑体" panose="02010609060101010101" pitchFamily="2" charset="-122"/>
              </a:rPr>
              <a:t>让 </a:t>
            </a:r>
            <a:r>
              <a:rPr lang="en-US" altLang="zh-CN" sz="2400" b="1" dirty="0">
                <a:solidFill>
                  <a:srgbClr val="000066"/>
                </a:solidFill>
                <a:latin typeface="+mn-lt"/>
                <a:ea typeface="黑体" panose="02010609060101010101" pitchFamily="2" charset="-122"/>
              </a:rPr>
              <a:t>R</a:t>
            </a:r>
            <a:r>
              <a:rPr lang="en-US" altLang="zh-CN" sz="2400" b="1" baseline="-25000"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再转发给下一个路由器。 </a:t>
            </a:r>
          </a:p>
        </p:txBody>
      </p:sp>
      <p:sp>
        <p:nvSpPr>
          <p:cNvPr id="2" name="标题 1"/>
          <p:cNvSpPr>
            <a:spLocks noGrp="1"/>
          </p:cNvSpPr>
          <p:nvPr>
            <p:ph type="title"/>
          </p:nvPr>
        </p:nvSpPr>
        <p:spPr/>
        <p:txBody>
          <a:bodyPr/>
          <a:lstStyle/>
          <a:p>
            <a:pPr algn="ctr"/>
            <a:r>
              <a:rPr lang="zh-CN" altLang="en-US" dirty="0" smtClean="0"/>
              <a:t>默认路由举例</a:t>
            </a:r>
            <a:endParaRPr lang="zh-CN" altLang="en-US" dirty="0"/>
          </a:p>
        </p:txBody>
      </p:sp>
      <p:grpSp>
        <p:nvGrpSpPr>
          <p:cNvPr id="68" name="Group 44"/>
          <p:cNvGrpSpPr/>
          <p:nvPr/>
        </p:nvGrpSpPr>
        <p:grpSpPr bwMode="auto">
          <a:xfrm>
            <a:off x="4089598" y="3572419"/>
            <a:ext cx="1439467" cy="917947"/>
            <a:chOff x="1776" y="2768"/>
            <a:chExt cx="1824" cy="736"/>
          </a:xfrm>
          <a:solidFill>
            <a:schemeClr val="bg1">
              <a:lumMod val="75000"/>
            </a:schemeClr>
          </a:solidFill>
        </p:grpSpPr>
        <p:grpSp>
          <p:nvGrpSpPr>
            <p:cNvPr id="69" name="Group 45"/>
            <p:cNvGrpSpPr/>
            <p:nvPr/>
          </p:nvGrpSpPr>
          <p:grpSpPr bwMode="auto">
            <a:xfrm>
              <a:off x="1787" y="2783"/>
              <a:ext cx="1813" cy="721"/>
              <a:chOff x="1787" y="2783"/>
              <a:chExt cx="1813" cy="721"/>
            </a:xfrm>
            <a:grpFill/>
          </p:grpSpPr>
          <p:sp>
            <p:nvSpPr>
              <p:cNvPr id="79" name="Oval 46"/>
              <p:cNvSpPr>
                <a:spLocks noChangeArrowheads="1"/>
              </p:cNvSpPr>
              <p:nvPr/>
            </p:nvSpPr>
            <p:spPr bwMode="auto">
              <a:xfrm>
                <a:off x="2413" y="2783"/>
                <a:ext cx="780"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0" name="Oval 47"/>
              <p:cNvSpPr>
                <a:spLocks noChangeArrowheads="1"/>
              </p:cNvSpPr>
              <p:nvPr/>
            </p:nvSpPr>
            <p:spPr bwMode="auto">
              <a:xfrm>
                <a:off x="1974" y="2863"/>
                <a:ext cx="593"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1" name="Oval 48"/>
              <p:cNvSpPr>
                <a:spLocks noChangeArrowheads="1"/>
              </p:cNvSpPr>
              <p:nvPr/>
            </p:nvSpPr>
            <p:spPr bwMode="auto">
              <a:xfrm>
                <a:off x="1787" y="3045"/>
                <a:ext cx="396" cy="233"/>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2" name="Oval 49"/>
              <p:cNvSpPr>
                <a:spLocks noChangeArrowheads="1"/>
              </p:cNvSpPr>
              <p:nvPr/>
            </p:nvSpPr>
            <p:spPr bwMode="auto">
              <a:xfrm>
                <a:off x="1908" y="3154"/>
                <a:ext cx="604" cy="25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3" name="Oval 50"/>
              <p:cNvSpPr>
                <a:spLocks noChangeArrowheads="1"/>
              </p:cNvSpPr>
              <p:nvPr/>
            </p:nvSpPr>
            <p:spPr bwMode="auto">
              <a:xfrm>
                <a:off x="2347" y="3198"/>
                <a:ext cx="912" cy="30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4" name="Oval 51"/>
              <p:cNvSpPr>
                <a:spLocks noChangeArrowheads="1"/>
              </p:cNvSpPr>
              <p:nvPr/>
            </p:nvSpPr>
            <p:spPr bwMode="auto">
              <a:xfrm>
                <a:off x="2941" y="2870"/>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5" name="Oval 52"/>
              <p:cNvSpPr>
                <a:spLocks noChangeArrowheads="1"/>
              </p:cNvSpPr>
              <p:nvPr/>
            </p:nvSpPr>
            <p:spPr bwMode="auto">
              <a:xfrm>
                <a:off x="3029" y="3023"/>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6" name="Oval 53"/>
              <p:cNvSpPr>
                <a:spLocks noChangeArrowheads="1"/>
              </p:cNvSpPr>
              <p:nvPr/>
            </p:nvSpPr>
            <p:spPr bwMode="auto">
              <a:xfrm>
                <a:off x="2974" y="3074"/>
                <a:ext cx="571"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87" name="Oval 54"/>
              <p:cNvSpPr>
                <a:spLocks noChangeArrowheads="1"/>
              </p:cNvSpPr>
              <p:nvPr/>
            </p:nvSpPr>
            <p:spPr bwMode="auto">
              <a:xfrm>
                <a:off x="2117" y="2957"/>
                <a:ext cx="1175"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70" name="Oval 55"/>
            <p:cNvSpPr>
              <a:spLocks noChangeArrowheads="1"/>
            </p:cNvSpPr>
            <p:nvPr/>
          </p:nvSpPr>
          <p:spPr bwMode="auto">
            <a:xfrm>
              <a:off x="2402" y="2768"/>
              <a:ext cx="780" cy="29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1" name="Oval 56"/>
            <p:cNvSpPr>
              <a:spLocks noChangeArrowheads="1"/>
            </p:cNvSpPr>
            <p:nvPr/>
          </p:nvSpPr>
          <p:spPr bwMode="auto">
            <a:xfrm>
              <a:off x="1963" y="2848"/>
              <a:ext cx="593" cy="29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2" name="Oval 57"/>
            <p:cNvSpPr>
              <a:spLocks noChangeArrowheads="1"/>
            </p:cNvSpPr>
            <p:nvPr/>
          </p:nvSpPr>
          <p:spPr bwMode="auto">
            <a:xfrm>
              <a:off x="1776" y="3030"/>
              <a:ext cx="396" cy="234"/>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3" name="Oval 58"/>
            <p:cNvSpPr>
              <a:spLocks noChangeArrowheads="1"/>
            </p:cNvSpPr>
            <p:nvPr/>
          </p:nvSpPr>
          <p:spPr bwMode="auto">
            <a:xfrm>
              <a:off x="1897" y="3140"/>
              <a:ext cx="604" cy="25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4" name="Oval 59"/>
            <p:cNvSpPr>
              <a:spLocks noChangeArrowheads="1"/>
            </p:cNvSpPr>
            <p:nvPr/>
          </p:nvSpPr>
          <p:spPr bwMode="auto">
            <a:xfrm>
              <a:off x="2336" y="3183"/>
              <a:ext cx="912" cy="30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5" name="Oval 60"/>
            <p:cNvSpPr>
              <a:spLocks noChangeArrowheads="1"/>
            </p:cNvSpPr>
            <p:nvPr/>
          </p:nvSpPr>
          <p:spPr bwMode="auto">
            <a:xfrm>
              <a:off x="2930" y="2855"/>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6" name="Oval 61"/>
            <p:cNvSpPr>
              <a:spLocks noChangeArrowheads="1"/>
            </p:cNvSpPr>
            <p:nvPr/>
          </p:nvSpPr>
          <p:spPr bwMode="auto">
            <a:xfrm>
              <a:off x="3018" y="3008"/>
              <a:ext cx="571" cy="22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7" name="Oval 62"/>
            <p:cNvSpPr>
              <a:spLocks noChangeArrowheads="1"/>
            </p:cNvSpPr>
            <p:nvPr/>
          </p:nvSpPr>
          <p:spPr bwMode="auto">
            <a:xfrm>
              <a:off x="2963" y="3059"/>
              <a:ext cx="571"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78" name="Oval 63"/>
            <p:cNvSpPr>
              <a:spLocks noChangeArrowheads="1"/>
            </p:cNvSpPr>
            <p:nvPr/>
          </p:nvSpPr>
          <p:spPr bwMode="auto">
            <a:xfrm>
              <a:off x="2106" y="2943"/>
              <a:ext cx="1175" cy="37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83070" name="Text Box 30"/>
          <p:cNvSpPr txBox="1">
            <a:spLocks noChangeArrowheads="1"/>
          </p:cNvSpPr>
          <p:nvPr/>
        </p:nvSpPr>
        <p:spPr bwMode="auto">
          <a:xfrm>
            <a:off x="4598723" y="3813719"/>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mn-lt"/>
                <a:ea typeface="黑体" panose="02010609060101010101" pitchFamily="2" charset="-122"/>
              </a:rPr>
              <a:t>N</a:t>
            </a:r>
            <a:r>
              <a:rPr lang="en-US" altLang="zh-CN" sz="2000" b="1" baseline="-25000">
                <a:solidFill>
                  <a:srgbClr val="0000CC"/>
                </a:solidFill>
                <a:latin typeface="+mn-lt"/>
                <a:ea typeface="黑体" panose="02010609060101010101" pitchFamily="2" charset="-122"/>
              </a:rPr>
              <a:t>1</a:t>
            </a:r>
          </a:p>
        </p:txBody>
      </p:sp>
      <p:sp>
        <p:nvSpPr>
          <p:cNvPr id="3" name="矩形 2"/>
          <p:cNvSpPr/>
          <p:nvPr/>
        </p:nvSpPr>
        <p:spPr>
          <a:xfrm>
            <a:off x="2144688" y="5517234"/>
            <a:ext cx="649439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路由器</a:t>
            </a:r>
            <a:r>
              <a:rPr lang="en-US" altLang="zh-CN" sz="2400" b="1" dirty="0" smtClean="0">
                <a:latin typeface="+mn-lt"/>
                <a:ea typeface="黑体" panose="02010609060101010101" pitchFamily="2" charset="-122"/>
              </a:rPr>
              <a:t> R</a:t>
            </a:r>
            <a:r>
              <a:rPr lang="en-US" altLang="zh-CN" sz="2400" b="1" baseline="-25000" dirty="0" smtClean="0">
                <a:latin typeface="+mn-lt"/>
                <a:ea typeface="黑体" panose="02010609060101010101" pitchFamily="2" charset="-122"/>
              </a:rPr>
              <a:t>1 </a:t>
            </a:r>
            <a:r>
              <a:rPr lang="zh-CN" altLang="zh-CN" sz="2400" b="1" dirty="0" smtClean="0">
                <a:latin typeface="+mn-lt"/>
                <a:ea typeface="黑体" panose="02010609060101010101" pitchFamily="2" charset="-122"/>
              </a:rPr>
              <a:t>充当网络</a:t>
            </a:r>
            <a:r>
              <a:rPr lang="en-US" altLang="zh-CN" sz="2400" b="1" dirty="0" smtClean="0">
                <a:latin typeface="+mn-lt"/>
                <a:ea typeface="黑体" panose="02010609060101010101" pitchFamily="2" charset="-122"/>
              </a:rPr>
              <a:t> N</a:t>
            </a:r>
            <a:r>
              <a:rPr lang="en-US" altLang="zh-CN" sz="2400" b="1" baseline="-25000" dirty="0" smtClean="0">
                <a:latin typeface="+mn-lt"/>
                <a:ea typeface="黑体" panose="02010609060101010101" pitchFamily="2" charset="-122"/>
              </a:rPr>
              <a:t>1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默认路由器</a:t>
            </a:r>
            <a:endParaRPr lang="zh-CN" altLang="en-US" sz="2400" b="1" dirty="0">
              <a:latin typeface="+mn-lt"/>
              <a:ea typeface="黑体" panose="02010609060101010101" pitchFamily="2" charset="-122"/>
            </a:endParaRPr>
          </a:p>
        </p:txBody>
      </p:sp>
      <p:sp>
        <p:nvSpPr>
          <p:cNvPr id="983076" name="Rectangle 36"/>
          <p:cNvSpPr>
            <a:spLocks noChangeArrowheads="1"/>
          </p:cNvSpPr>
          <p:nvPr/>
        </p:nvSpPr>
        <p:spPr bwMode="auto">
          <a:xfrm>
            <a:off x="374956" y="3431132"/>
            <a:ext cx="2345796" cy="1436687"/>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83075" name="Text Box 35"/>
          <p:cNvSpPr txBox="1">
            <a:spLocks noChangeArrowheads="1"/>
          </p:cNvSpPr>
          <p:nvPr/>
        </p:nvSpPr>
        <p:spPr bwMode="auto">
          <a:xfrm>
            <a:off x="374958" y="3358108"/>
            <a:ext cx="2180405"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a:solidFill>
                  <a:srgbClr val="000099"/>
                </a:solidFill>
                <a:latin typeface="+mn-lt"/>
                <a:ea typeface="黑体" panose="02010609060101010101" pitchFamily="2" charset="-122"/>
              </a:rPr>
              <a:t>目的网络  下一跳</a:t>
            </a:r>
          </a:p>
          <a:p>
            <a:pPr>
              <a:lnSpc>
                <a:spcPct val="120000"/>
              </a:lnSpc>
            </a:pPr>
            <a:r>
              <a:rPr lang="zh-CN" altLang="en-US" sz="2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N</a:t>
            </a:r>
            <a:r>
              <a:rPr lang="en-US" altLang="zh-CN" sz="2000" b="1" baseline="-25000">
                <a:solidFill>
                  <a:srgbClr val="000099"/>
                </a:solidFill>
                <a:latin typeface="+mn-lt"/>
                <a:ea typeface="黑体" panose="02010609060101010101" pitchFamily="2" charset="-122"/>
              </a:rPr>
              <a:t>1</a:t>
            </a:r>
            <a:r>
              <a:rPr lang="en-US" altLang="zh-CN" sz="2000" b="1">
                <a:solidFill>
                  <a:srgbClr val="000099"/>
                </a:solidFill>
                <a:latin typeface="+mn-lt"/>
                <a:ea typeface="黑体" panose="02010609060101010101" pitchFamily="2" charset="-122"/>
              </a:rPr>
              <a:t>          </a:t>
            </a:r>
            <a:r>
              <a:rPr lang="zh-CN" altLang="en-US" sz="2000" b="1">
                <a:solidFill>
                  <a:srgbClr val="000099"/>
                </a:solidFill>
                <a:latin typeface="+mn-lt"/>
                <a:ea typeface="黑体" panose="02010609060101010101" pitchFamily="2" charset="-122"/>
              </a:rPr>
              <a:t>直接 </a:t>
            </a:r>
          </a:p>
          <a:p>
            <a:pPr>
              <a:lnSpc>
                <a:spcPct val="120000"/>
              </a:lnSpc>
            </a:pPr>
            <a:r>
              <a:rPr lang="zh-CN" altLang="en-US" sz="2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N</a:t>
            </a:r>
            <a:r>
              <a:rPr lang="en-US" altLang="zh-CN" sz="2000" b="1" baseline="-25000">
                <a:solidFill>
                  <a:srgbClr val="000099"/>
                </a:solidFill>
                <a:latin typeface="+mn-lt"/>
                <a:ea typeface="黑体" panose="02010609060101010101" pitchFamily="2" charset="-122"/>
              </a:rPr>
              <a:t>2</a:t>
            </a:r>
            <a:r>
              <a:rPr lang="en-US" altLang="zh-CN" sz="2000" b="1">
                <a:solidFill>
                  <a:srgbClr val="000099"/>
                </a:solidFill>
                <a:latin typeface="+mn-lt"/>
                <a:ea typeface="黑体" panose="02010609060101010101" pitchFamily="2" charset="-122"/>
              </a:rPr>
              <a:t>     </a:t>
            </a:r>
            <a:r>
              <a:rPr lang="en-US" altLang="zh-CN" sz="1000" b="1">
                <a:solidFill>
                  <a:srgbClr val="000099"/>
                </a:solidFill>
                <a:latin typeface="+mn-lt"/>
                <a:ea typeface="黑体" panose="02010609060101010101" pitchFamily="2" charset="-122"/>
              </a:rPr>
              <a:t>   </a:t>
            </a:r>
            <a:r>
              <a:rPr lang="en-US" altLang="zh-CN" sz="2000" b="1">
                <a:solidFill>
                  <a:srgbClr val="000099"/>
                </a:solidFill>
                <a:latin typeface="+mn-lt"/>
                <a:ea typeface="黑体" panose="02010609060101010101" pitchFamily="2" charset="-122"/>
              </a:rPr>
              <a:t>      R</a:t>
            </a:r>
            <a:r>
              <a:rPr lang="en-US" altLang="zh-CN" sz="2000" b="1" baseline="-25000">
                <a:solidFill>
                  <a:srgbClr val="000099"/>
                </a:solidFill>
                <a:latin typeface="+mn-lt"/>
                <a:ea typeface="黑体" panose="02010609060101010101" pitchFamily="2" charset="-122"/>
              </a:rPr>
              <a:t>2</a:t>
            </a:r>
          </a:p>
          <a:p>
            <a:pPr>
              <a:lnSpc>
                <a:spcPct val="120000"/>
              </a:lnSpc>
            </a:pPr>
            <a:r>
              <a:rPr lang="en-US" altLang="zh-CN" sz="2000" b="1">
                <a:solidFill>
                  <a:srgbClr val="000099"/>
                </a:solidFill>
                <a:latin typeface="+mn-lt"/>
                <a:ea typeface="黑体" panose="02010609060101010101" pitchFamily="2" charset="-122"/>
              </a:rPr>
              <a:t>    </a:t>
            </a:r>
            <a:r>
              <a:rPr lang="zh-CN" altLang="en-US" sz="2000" b="1">
                <a:solidFill>
                  <a:srgbClr val="000099"/>
                </a:solidFill>
                <a:latin typeface="+mn-lt"/>
                <a:ea typeface="黑体" panose="02010609060101010101" pitchFamily="2" charset="-122"/>
              </a:rPr>
              <a:t>默认           </a:t>
            </a:r>
            <a:r>
              <a:rPr lang="en-US" altLang="zh-CN" sz="2000" b="1">
                <a:solidFill>
                  <a:srgbClr val="000099"/>
                </a:solidFill>
                <a:latin typeface="+mn-lt"/>
                <a:ea typeface="黑体" panose="02010609060101010101" pitchFamily="2" charset="-122"/>
              </a:rPr>
              <a:t>R</a:t>
            </a:r>
            <a:r>
              <a:rPr lang="en-US" altLang="zh-CN" sz="2000" b="1" baseline="-25000">
                <a:solidFill>
                  <a:srgbClr val="000099"/>
                </a:solidFill>
                <a:latin typeface="+mn-lt"/>
                <a:ea typeface="黑体" panose="02010609060101010101" pitchFamily="2" charset="-122"/>
              </a:rPr>
              <a:t>1</a:t>
            </a:r>
          </a:p>
        </p:txBody>
      </p:sp>
      <p:sp>
        <p:nvSpPr>
          <p:cNvPr id="983077" name="Line 37"/>
          <p:cNvSpPr>
            <a:spLocks noChangeShapeType="1"/>
          </p:cNvSpPr>
          <p:nvPr/>
        </p:nvSpPr>
        <p:spPr bwMode="auto">
          <a:xfrm>
            <a:off x="374956" y="3796257"/>
            <a:ext cx="2345796" cy="0"/>
          </a:xfrm>
          <a:prstGeom prst="line">
            <a:avLst/>
          </a:prstGeom>
          <a:noFill/>
          <a:ln w="38100" cmpd="dbl">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078" name="Line 38"/>
          <p:cNvSpPr>
            <a:spLocks noChangeShapeType="1"/>
          </p:cNvSpPr>
          <p:nvPr/>
        </p:nvSpPr>
        <p:spPr bwMode="auto">
          <a:xfrm>
            <a:off x="374956" y="4161382"/>
            <a:ext cx="2345796"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079" name="Line 39"/>
          <p:cNvSpPr>
            <a:spLocks noChangeShapeType="1"/>
          </p:cNvSpPr>
          <p:nvPr/>
        </p:nvSpPr>
        <p:spPr bwMode="auto">
          <a:xfrm>
            <a:off x="1654482" y="3431132"/>
            <a:ext cx="5159" cy="1417637"/>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83107" name="Line 67"/>
          <p:cNvSpPr>
            <a:spLocks noChangeShapeType="1"/>
          </p:cNvSpPr>
          <p:nvPr/>
        </p:nvSpPr>
        <p:spPr bwMode="auto">
          <a:xfrm>
            <a:off x="374956" y="4497932"/>
            <a:ext cx="2345796"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ChangeArrowheads="1"/>
          </p:cNvSpPr>
          <p:nvPr/>
        </p:nvSpPr>
        <p:spPr bwMode="auto">
          <a:xfrm>
            <a:off x="1"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1" name="Rectangle 3"/>
          <p:cNvSpPr>
            <a:spLocks noChangeArrowheads="1"/>
          </p:cNvSpPr>
          <p:nvPr/>
        </p:nvSpPr>
        <p:spPr bwMode="auto">
          <a:xfrm>
            <a:off x="1" y="30538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2" name="Rectangle 4"/>
          <p:cNvSpPr>
            <a:spLocks noChangeArrowheads="1"/>
          </p:cNvSpPr>
          <p:nvPr/>
        </p:nvSpPr>
        <p:spPr bwMode="auto">
          <a:xfrm>
            <a:off x="1"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3" name="Rectangle 5"/>
          <p:cNvSpPr>
            <a:spLocks noChangeArrowheads="1"/>
          </p:cNvSpPr>
          <p:nvPr/>
        </p:nvSpPr>
        <p:spPr bwMode="auto">
          <a:xfrm>
            <a:off x="1" y="305859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4" name="Rectangle 6"/>
          <p:cNvSpPr>
            <a:spLocks noGrp="1" noChangeArrowheads="1"/>
          </p:cNvSpPr>
          <p:nvPr>
            <p:ph type="title"/>
          </p:nvPr>
        </p:nvSpPr>
        <p:spPr/>
        <p:txBody>
          <a:bodyPr/>
          <a:lstStyle/>
          <a:p>
            <a:pPr algn="ctr"/>
            <a:r>
              <a:rPr lang="zh-CN" altLang="en-US" dirty="0" smtClean="0"/>
              <a:t>路由器分组</a:t>
            </a:r>
            <a:r>
              <a:rPr lang="zh-CN" altLang="en-US" dirty="0"/>
              <a:t>转发算法 </a:t>
            </a:r>
          </a:p>
        </p:txBody>
      </p:sp>
      <p:sp>
        <p:nvSpPr>
          <p:cNvPr id="396295" name="Rectangle 7"/>
          <p:cNvSpPr>
            <a:spLocks noGrp="1" noChangeArrowheads="1"/>
          </p:cNvSpPr>
          <p:nvPr>
            <p:ph idx="1"/>
          </p:nvPr>
        </p:nvSpPr>
        <p:spPr>
          <a:ln>
            <a:solidFill>
              <a:schemeClr val="tx2"/>
            </a:solidFill>
            <a:miter lim="800000"/>
          </a:ln>
        </p:spPr>
        <p:txBody>
          <a:bodyPr/>
          <a:lstStyle/>
          <a:p>
            <a:pPr marL="539750" indent="-539750" algn="just">
              <a:spcBef>
                <a:spcPct val="0"/>
              </a:spcBef>
              <a:spcAft>
                <a:spcPct val="20000"/>
              </a:spcAft>
              <a:buFont typeface="Wingdings" panose="05000000000000000000" pitchFamily="2" charset="2"/>
              <a:buNone/>
              <a:tabLst>
                <a:tab pos="1528445" algn="l"/>
              </a:tabLst>
            </a:pPr>
            <a:r>
              <a:rPr lang="en-US" altLang="zh-CN" sz="2400" dirty="0"/>
              <a:t>(1) </a:t>
            </a:r>
            <a:r>
              <a:rPr lang="zh-CN" altLang="en-US" sz="2400" dirty="0" smtClean="0"/>
              <a:t>从</a:t>
            </a:r>
            <a:r>
              <a:rPr lang="zh-CN" altLang="en-US" sz="2400" dirty="0"/>
              <a:t>数据报的首部提取</a:t>
            </a:r>
            <a:r>
              <a:rPr lang="zh-CN" altLang="en-US" sz="2400" dirty="0">
                <a:solidFill>
                  <a:srgbClr val="FF0000"/>
                </a:solidFill>
              </a:rPr>
              <a:t>目的主机的</a:t>
            </a:r>
            <a:r>
              <a:rPr lang="zh-CN" altLang="en-US" sz="1600" dirty="0">
                <a:solidFill>
                  <a:srgbClr val="FF0000"/>
                </a:solidFill>
              </a:rPr>
              <a:t> </a:t>
            </a:r>
            <a:r>
              <a:rPr lang="en-US" altLang="zh-CN" sz="2400" dirty="0">
                <a:solidFill>
                  <a:srgbClr val="FF0000"/>
                </a:solidFill>
              </a:rPr>
              <a:t>IP</a:t>
            </a:r>
            <a:r>
              <a:rPr lang="en-US" altLang="zh-CN" sz="1600" dirty="0">
                <a:solidFill>
                  <a:srgbClr val="FF0000"/>
                </a:solidFill>
              </a:rPr>
              <a:t> </a:t>
            </a:r>
            <a:r>
              <a:rPr lang="zh-CN" altLang="en-US" sz="2400" dirty="0">
                <a:solidFill>
                  <a:srgbClr val="FF0000"/>
                </a:solidFill>
              </a:rPr>
              <a:t>地址</a:t>
            </a:r>
            <a:r>
              <a:rPr lang="zh-CN" altLang="en-US" sz="1400" dirty="0">
                <a:solidFill>
                  <a:srgbClr val="FF0000"/>
                </a:solidFill>
              </a:rPr>
              <a:t> </a:t>
            </a:r>
            <a:r>
              <a:rPr lang="en-US" altLang="zh-CN" sz="2400" dirty="0">
                <a:solidFill>
                  <a:srgbClr val="FF0000"/>
                </a:solidFill>
              </a:rPr>
              <a:t>D, </a:t>
            </a:r>
            <a:r>
              <a:rPr lang="zh-CN" altLang="en-US" sz="2400" dirty="0"/>
              <a:t>得出</a:t>
            </a:r>
            <a:r>
              <a:rPr lang="zh-CN" altLang="en-US" sz="2400" dirty="0">
                <a:solidFill>
                  <a:srgbClr val="FF0000"/>
                </a:solidFill>
              </a:rPr>
              <a:t>目的网络地址为</a:t>
            </a:r>
            <a:r>
              <a:rPr lang="zh-CN" altLang="en-US" sz="1400" dirty="0">
                <a:solidFill>
                  <a:srgbClr val="FF0000"/>
                </a:solidFill>
              </a:rPr>
              <a:t> </a:t>
            </a:r>
            <a:r>
              <a:rPr lang="en-US" altLang="zh-CN" sz="2400" dirty="0">
                <a:solidFill>
                  <a:srgbClr val="FF0000"/>
                </a:solidFill>
              </a:rPr>
              <a:t>N</a:t>
            </a:r>
            <a:r>
              <a:rPr lang="zh-CN" altLang="en-US" sz="2400" dirty="0">
                <a:solidFill>
                  <a:srgbClr val="FF0000"/>
                </a:solidFill>
              </a:rPr>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(2) </a:t>
            </a:r>
            <a:r>
              <a:rPr lang="zh-CN" altLang="en-US" sz="2400" dirty="0" smtClean="0"/>
              <a:t>若</a:t>
            </a:r>
            <a:r>
              <a:rPr lang="zh-CN" altLang="en-US" sz="2400" dirty="0"/>
              <a:t>网络</a:t>
            </a:r>
            <a:r>
              <a:rPr lang="zh-CN" altLang="en-US" sz="1200" dirty="0"/>
              <a:t> </a:t>
            </a:r>
            <a:r>
              <a:rPr lang="en-US" altLang="zh-CN" sz="2400" i="1" dirty="0"/>
              <a:t>N </a:t>
            </a:r>
            <a:r>
              <a:rPr lang="zh-CN" altLang="en-US" sz="2400" dirty="0"/>
              <a:t>与此路由器直接相连，则把数据报</a:t>
            </a:r>
            <a:r>
              <a:rPr lang="zh-CN" altLang="en-US" sz="2400" dirty="0">
                <a:solidFill>
                  <a:srgbClr val="FF0000"/>
                </a:solidFill>
              </a:rPr>
              <a:t>直接交付</a:t>
            </a:r>
            <a:r>
              <a:rPr lang="zh-CN" altLang="en-US" sz="2400" dirty="0"/>
              <a:t>目的主机</a:t>
            </a:r>
            <a:r>
              <a:rPr lang="zh-CN" altLang="en-US" sz="1200" dirty="0"/>
              <a:t> </a:t>
            </a:r>
            <a:r>
              <a:rPr lang="en-US" altLang="zh-CN" sz="2400" i="1" dirty="0"/>
              <a:t>D</a:t>
            </a:r>
            <a:r>
              <a:rPr lang="zh-CN" altLang="en-US" sz="2400" dirty="0"/>
              <a:t>；否则是</a:t>
            </a:r>
            <a:r>
              <a:rPr lang="zh-CN" altLang="en-US" sz="2400" dirty="0">
                <a:solidFill>
                  <a:srgbClr val="FF0000"/>
                </a:solidFill>
              </a:rPr>
              <a:t>间接交付，</a:t>
            </a:r>
            <a:r>
              <a:rPr lang="zh-CN" altLang="en-US" sz="2400" dirty="0"/>
              <a:t>执行</a:t>
            </a:r>
            <a:r>
              <a:rPr lang="en-US" altLang="zh-CN" sz="2400" dirty="0"/>
              <a:t>(3)</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(3) </a:t>
            </a:r>
            <a:r>
              <a:rPr lang="zh-CN" altLang="en-US" sz="2400" dirty="0" smtClean="0"/>
              <a:t>若</a:t>
            </a:r>
            <a:r>
              <a:rPr lang="zh-CN" altLang="en-US" sz="2400" dirty="0"/>
              <a:t>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则把数据报</a:t>
            </a:r>
            <a:r>
              <a:rPr lang="zh-CN" altLang="en-US" sz="2400" dirty="0" smtClean="0"/>
              <a:t>传送给</a:t>
            </a:r>
            <a:r>
              <a:rPr lang="zh-CN" altLang="en-US" sz="2400" dirty="0"/>
              <a:t>路由表中所指明的下一跳路由器；否则，执行</a:t>
            </a:r>
            <a:r>
              <a:rPr lang="en-US" altLang="zh-CN" sz="2400" dirty="0"/>
              <a:t>(4)</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(4) </a:t>
            </a:r>
            <a:r>
              <a:rPr lang="zh-CN" altLang="en-US" sz="2400" dirty="0" smtClean="0"/>
              <a:t>若</a:t>
            </a:r>
            <a:r>
              <a:rPr lang="zh-CN" altLang="en-US" sz="2400" dirty="0"/>
              <a:t>路由表中有</a:t>
            </a:r>
            <a:r>
              <a:rPr lang="zh-CN" altLang="en-US" sz="2400" dirty="0">
                <a:solidFill>
                  <a:srgbClr val="FF0000"/>
                </a:solidFill>
              </a:rPr>
              <a:t>到达网络 </a:t>
            </a:r>
            <a:r>
              <a:rPr lang="en-US" altLang="zh-CN" sz="2400" i="1" dirty="0">
                <a:solidFill>
                  <a:srgbClr val="FF0000"/>
                </a:solidFill>
              </a:rPr>
              <a:t>N </a:t>
            </a:r>
            <a:r>
              <a:rPr lang="zh-CN" altLang="en-US" sz="2400" dirty="0">
                <a:solidFill>
                  <a:srgbClr val="FF0000"/>
                </a:solidFill>
              </a:rPr>
              <a:t>的路由，</a:t>
            </a:r>
            <a:r>
              <a:rPr lang="zh-CN" altLang="en-US" sz="2400" dirty="0"/>
              <a:t>则把数据报传送给路由</a:t>
            </a:r>
            <a:r>
              <a:rPr lang="zh-CN" altLang="en-US" sz="2400" dirty="0" smtClean="0"/>
              <a:t>表指明</a:t>
            </a:r>
            <a:r>
              <a:rPr lang="zh-CN" altLang="en-US" sz="2400" dirty="0"/>
              <a:t>的下一跳路由器；否则，执行</a:t>
            </a:r>
            <a:r>
              <a:rPr lang="en-US" altLang="zh-CN" sz="2400" dirty="0"/>
              <a:t>(5)</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(5</a:t>
            </a:r>
            <a:r>
              <a:rPr lang="en-US" altLang="zh-CN" sz="2400" dirty="0" smtClean="0"/>
              <a:t>) </a:t>
            </a:r>
            <a:r>
              <a:rPr lang="zh-CN" altLang="en-US" sz="2400" dirty="0" smtClean="0"/>
              <a:t>若路由</a:t>
            </a:r>
            <a:r>
              <a:rPr lang="zh-CN" altLang="en-US" sz="2400" dirty="0"/>
              <a:t>表中有一个</a:t>
            </a:r>
            <a:r>
              <a:rPr lang="zh-CN" altLang="en-US" sz="2400" dirty="0">
                <a:solidFill>
                  <a:srgbClr val="FF0000"/>
                </a:solidFill>
              </a:rPr>
              <a:t>默认路由，</a:t>
            </a:r>
            <a:r>
              <a:rPr lang="zh-CN" altLang="en-US" sz="2400" dirty="0"/>
              <a:t>则把数据报传送给路由表中所指明的默认路由器；否则，执行</a:t>
            </a:r>
            <a:r>
              <a:rPr lang="en-US" altLang="zh-CN" sz="2400" dirty="0"/>
              <a:t>(6)</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(6)  </a:t>
            </a:r>
            <a:r>
              <a:rPr lang="zh-CN" altLang="en-US" sz="2400" dirty="0"/>
              <a:t>报告转发分组出错。 </a:t>
            </a:r>
          </a:p>
        </p:txBody>
      </p:sp>
      <p:sp>
        <p:nvSpPr>
          <p:cNvPr id="396296" name="Rectangle 8"/>
          <p:cNvSpPr>
            <a:spLocks noChangeArrowheads="1"/>
          </p:cNvSpPr>
          <p:nvPr/>
        </p:nvSpPr>
        <p:spPr bwMode="auto">
          <a:xfrm>
            <a:off x="1" y="307764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7" name="Rectangle 9"/>
          <p:cNvSpPr>
            <a:spLocks noChangeArrowheads="1"/>
          </p:cNvSpPr>
          <p:nvPr/>
        </p:nvSpPr>
        <p:spPr bwMode="auto">
          <a:xfrm>
            <a:off x="1"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关于路由表</a:t>
            </a:r>
            <a:endParaRPr lang="zh-CN" altLang="en-US" dirty="0"/>
          </a:p>
        </p:txBody>
      </p:sp>
      <p:sp>
        <p:nvSpPr>
          <p:cNvPr id="3" name="内容占位符 2"/>
          <p:cNvSpPr>
            <a:spLocks noGrp="1"/>
          </p:cNvSpPr>
          <p:nvPr>
            <p:ph idx="1"/>
          </p:nvPr>
        </p:nvSpPr>
        <p:spPr/>
        <p:txBody>
          <a:bodyPr/>
          <a:lstStyle/>
          <a:p>
            <a:pPr>
              <a:spcBef>
                <a:spcPts val="1200"/>
              </a:spcBef>
            </a:pPr>
            <a:r>
              <a:rPr lang="zh-CN" altLang="zh-CN" dirty="0"/>
              <a:t>路由</a:t>
            </a:r>
            <a:r>
              <a:rPr lang="zh-CN" altLang="zh-CN" dirty="0" smtClean="0"/>
              <a:t>表没有</a:t>
            </a:r>
            <a:r>
              <a:rPr lang="zh-CN" altLang="zh-CN" dirty="0"/>
              <a:t>给分组指明到某个网络的完整</a:t>
            </a:r>
            <a:r>
              <a:rPr lang="zh-CN" altLang="zh-CN" dirty="0" smtClean="0"/>
              <a:t>路径</a:t>
            </a:r>
            <a:r>
              <a:rPr lang="zh-CN" altLang="en-US" dirty="0" smtClean="0"/>
              <a:t>。</a:t>
            </a:r>
            <a:endParaRPr lang="en-US" altLang="zh-CN" dirty="0" smtClean="0"/>
          </a:p>
          <a:p>
            <a:pPr>
              <a:spcBef>
                <a:spcPts val="1200"/>
              </a:spcBef>
            </a:pPr>
            <a:r>
              <a:rPr lang="zh-CN" altLang="zh-CN" dirty="0">
                <a:solidFill>
                  <a:srgbClr val="FF0000"/>
                </a:solidFill>
              </a:rPr>
              <a:t>路由表指出，</a:t>
            </a:r>
            <a:r>
              <a:rPr lang="zh-CN" altLang="zh-CN" dirty="0" smtClean="0">
                <a:solidFill>
                  <a:srgbClr val="FF0000"/>
                </a:solidFill>
              </a:rPr>
              <a:t>到某个</a:t>
            </a:r>
            <a:r>
              <a:rPr lang="zh-CN" altLang="zh-CN" dirty="0">
                <a:solidFill>
                  <a:srgbClr val="FF0000"/>
                </a:solidFill>
              </a:rPr>
              <a:t>网络应当先到某个路由器（即下一跳路由器</a:t>
            </a:r>
            <a:r>
              <a:rPr lang="zh-CN" altLang="zh-CN" dirty="0" smtClean="0">
                <a:solidFill>
                  <a:srgbClr val="FF0000"/>
                </a:solidFill>
              </a:rPr>
              <a:t>）</a:t>
            </a:r>
            <a:r>
              <a:rPr lang="zh-CN" altLang="en-US" dirty="0" smtClean="0">
                <a:solidFill>
                  <a:srgbClr val="FF0000"/>
                </a:solidFill>
              </a:rPr>
              <a:t>。</a:t>
            </a:r>
            <a:endParaRPr lang="en-US" altLang="zh-CN" dirty="0" smtClean="0">
              <a:solidFill>
                <a:srgbClr val="FF0000"/>
              </a:solidFill>
            </a:endParaRPr>
          </a:p>
          <a:p>
            <a:pPr>
              <a:spcBef>
                <a:spcPts val="1200"/>
              </a:spcBef>
            </a:pPr>
            <a:r>
              <a:rPr lang="zh-CN" altLang="zh-CN" dirty="0" smtClean="0"/>
              <a:t>在</a:t>
            </a:r>
            <a:r>
              <a:rPr lang="zh-CN" altLang="zh-CN" dirty="0"/>
              <a:t>到达下一跳路由器后，再继续查找其路由表，知道再下一步应当到哪一个路由器</a:t>
            </a:r>
            <a:r>
              <a:rPr lang="zh-CN" altLang="zh-CN" dirty="0" smtClean="0"/>
              <a:t>。</a:t>
            </a:r>
            <a:endParaRPr lang="en-US" altLang="zh-CN" dirty="0" smtClean="0"/>
          </a:p>
          <a:p>
            <a:pPr>
              <a:spcBef>
                <a:spcPts val="1200"/>
              </a:spcBef>
            </a:pPr>
            <a:r>
              <a:rPr lang="zh-CN" altLang="zh-CN" dirty="0" smtClean="0"/>
              <a:t>这样</a:t>
            </a:r>
            <a:r>
              <a:rPr lang="zh-CN" altLang="zh-CN" dirty="0"/>
              <a:t>一步一步地查找下去，直到最后到达目的网络。</a:t>
            </a:r>
            <a:endParaRPr lang="zh-CN" altLang="en-US" dirty="0"/>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zh-CN" dirty="0"/>
              <a:t>划分子网和构造超网</a:t>
            </a:r>
            <a:endParaRPr lang="zh-CN" altLang="en-US" dirty="0"/>
          </a:p>
        </p:txBody>
      </p:sp>
      <p:sp>
        <p:nvSpPr>
          <p:cNvPr id="3" name="内容占位符 2"/>
          <p:cNvSpPr>
            <a:spLocks noGrp="1"/>
          </p:cNvSpPr>
          <p:nvPr>
            <p:ph idx="1"/>
          </p:nvPr>
        </p:nvSpPr>
        <p:spPr/>
        <p:txBody>
          <a:bodyPr/>
          <a:lstStyle/>
          <a:p>
            <a:r>
              <a:rPr lang="en-US" altLang="zh-CN" dirty="0"/>
              <a:t>4.3.1  </a:t>
            </a:r>
            <a:r>
              <a:rPr lang="zh-CN" altLang="zh-CN" dirty="0"/>
              <a:t>划分子网</a:t>
            </a:r>
          </a:p>
          <a:p>
            <a:r>
              <a:rPr lang="en-US" altLang="zh-CN" dirty="0" smtClean="0"/>
              <a:t>4.3.2  </a:t>
            </a:r>
            <a:r>
              <a:rPr lang="zh-CN" altLang="zh-CN" dirty="0"/>
              <a:t>使用子网时分组的转发</a:t>
            </a:r>
          </a:p>
          <a:p>
            <a:r>
              <a:rPr lang="en-US" altLang="zh-CN" dirty="0" smtClean="0"/>
              <a:t>4.3.3  </a:t>
            </a:r>
            <a:r>
              <a:rPr lang="zh-CN" altLang="zh-CN" dirty="0"/>
              <a:t>无分类</a:t>
            </a:r>
            <a:r>
              <a:rPr lang="zh-CN" altLang="zh-CN" dirty="0" smtClean="0"/>
              <a:t>编址</a:t>
            </a:r>
            <a:r>
              <a:rPr lang="en-US" altLang="zh-CN" dirty="0" smtClean="0"/>
              <a:t> CIDR</a:t>
            </a:r>
            <a:r>
              <a:rPr lang="zh-CN" altLang="zh-CN" dirty="0"/>
              <a:t>（构造超网）</a:t>
            </a:r>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altLang="zh-CN" dirty="0" smtClean="0"/>
              <a:t>4.3.1   </a:t>
            </a:r>
            <a:r>
              <a:rPr lang="zh-CN" altLang="en-US" dirty="0"/>
              <a:t>划分子网</a:t>
            </a:r>
          </a:p>
        </p:txBody>
      </p:sp>
      <p:sp>
        <p:nvSpPr>
          <p:cNvPr id="500739" name="Rectangle 3"/>
          <p:cNvSpPr>
            <a:spLocks noGrp="1" noChangeArrowheads="1"/>
          </p:cNvSpPr>
          <p:nvPr>
            <p:ph idx="1"/>
          </p:nvPr>
        </p:nvSpPr>
        <p:spPr/>
        <p:txBody>
          <a:bodyPr/>
          <a:lstStyle/>
          <a:p>
            <a:pPr algn="just">
              <a:buFont typeface="Wingdings" panose="05000000000000000000" pitchFamily="2" charset="2"/>
              <a:buNone/>
            </a:pPr>
            <a:r>
              <a:rPr lang="en-US" altLang="zh-CN" sz="4400" dirty="0">
                <a:solidFill>
                  <a:srgbClr val="333399"/>
                </a:solidFill>
                <a:cs typeface="+mj-cs"/>
              </a:rPr>
              <a:t>1. </a:t>
            </a:r>
            <a:r>
              <a:rPr lang="zh-CN" altLang="en-US" sz="4400" dirty="0">
                <a:solidFill>
                  <a:srgbClr val="333399"/>
                </a:solidFill>
                <a:cs typeface="+mj-cs"/>
              </a:rPr>
              <a:t>从两级 </a:t>
            </a:r>
            <a:r>
              <a:rPr lang="en-US" altLang="zh-CN" sz="4400" dirty="0">
                <a:solidFill>
                  <a:srgbClr val="333399"/>
                </a:solidFill>
                <a:cs typeface="+mj-cs"/>
              </a:rPr>
              <a:t>IP </a:t>
            </a:r>
            <a:r>
              <a:rPr lang="zh-CN" altLang="en-US" sz="4400" dirty="0">
                <a:solidFill>
                  <a:srgbClr val="333399"/>
                </a:solidFill>
                <a:cs typeface="+mj-cs"/>
              </a:rPr>
              <a:t>地址到三级 </a:t>
            </a:r>
            <a:r>
              <a:rPr lang="en-US" altLang="zh-CN" sz="4400" dirty="0">
                <a:solidFill>
                  <a:srgbClr val="333399"/>
                </a:solidFill>
                <a:cs typeface="+mj-cs"/>
              </a:rPr>
              <a:t>IP </a:t>
            </a:r>
            <a:r>
              <a:rPr lang="zh-CN" altLang="en-US" sz="4400" dirty="0">
                <a:solidFill>
                  <a:srgbClr val="333399"/>
                </a:solidFill>
                <a:cs typeface="+mj-cs"/>
              </a:rPr>
              <a:t>地址 </a:t>
            </a:r>
          </a:p>
          <a:p>
            <a:pPr algn="just"/>
            <a:r>
              <a:rPr lang="zh-CN" altLang="en-US" dirty="0"/>
              <a:t>在 </a:t>
            </a:r>
            <a:r>
              <a:rPr lang="en-US" altLang="zh-CN" dirty="0"/>
              <a:t>ARPANET </a:t>
            </a:r>
            <a:r>
              <a:rPr lang="zh-CN" altLang="en-US" dirty="0"/>
              <a:t>的早期，</a:t>
            </a:r>
            <a:r>
              <a:rPr lang="en-US" altLang="zh-CN" dirty="0"/>
              <a:t>IP </a:t>
            </a:r>
            <a:r>
              <a:rPr lang="zh-CN" altLang="en-US" dirty="0"/>
              <a:t>地址的设计确实不够</a:t>
            </a:r>
            <a:r>
              <a:rPr lang="zh-CN" altLang="en-US" dirty="0" smtClean="0"/>
              <a:t>合理</a:t>
            </a:r>
            <a:r>
              <a:rPr lang="zh-CN" altLang="en-US" dirty="0"/>
              <a:t>：</a:t>
            </a:r>
          </a:p>
          <a:p>
            <a:pPr lvl="1" algn="just"/>
            <a:r>
              <a:rPr lang="en-US" altLang="zh-CN" dirty="0" smtClean="0">
                <a:latin typeface="Arial" panose="020B0604020202020204" pitchFamily="34" charset="0"/>
                <a:ea typeface="黑体" panose="02010609060101010101" pitchFamily="2" charset="-122"/>
              </a:rPr>
              <a:t>(1) IP </a:t>
            </a:r>
            <a:r>
              <a:rPr lang="zh-CN" altLang="en-US" dirty="0">
                <a:latin typeface="Arial" panose="020B0604020202020204" pitchFamily="34" charset="0"/>
                <a:ea typeface="黑体" panose="02010609060101010101" pitchFamily="2" charset="-122"/>
              </a:rPr>
              <a:t>地址空间的利用率有时很低。 </a:t>
            </a:r>
          </a:p>
          <a:p>
            <a:pPr lvl="1" algn="just"/>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给</a:t>
            </a:r>
            <a:r>
              <a:rPr lang="zh-CN" altLang="en-US" dirty="0">
                <a:latin typeface="Arial" panose="020B0604020202020204" pitchFamily="34" charset="0"/>
                <a:ea typeface="黑体" panose="02010609060101010101" pitchFamily="2" charset="-122"/>
              </a:rPr>
              <a:t>每一个物理网络分配一个网络号会使路由表变得太大因而使网络性能变坏。 </a:t>
            </a:r>
          </a:p>
          <a:p>
            <a:pPr lvl="1" algn="just"/>
            <a:r>
              <a:rPr lang="en-US" altLang="zh-CN" dirty="0" smtClean="0">
                <a:latin typeface="Arial" panose="020B0604020202020204" pitchFamily="34" charset="0"/>
                <a:ea typeface="黑体" panose="02010609060101010101" pitchFamily="2" charset="-122"/>
              </a:rPr>
              <a:t>(3) </a:t>
            </a:r>
            <a:r>
              <a:rPr lang="zh-CN" altLang="en-US" dirty="0" smtClean="0">
                <a:latin typeface="Arial" panose="020B0604020202020204" pitchFamily="34" charset="0"/>
                <a:ea typeface="黑体" panose="02010609060101010101" pitchFamily="2" charset="-122"/>
              </a:rPr>
              <a:t>两</a:t>
            </a:r>
            <a:r>
              <a:rPr lang="zh-CN" altLang="en-US" dirty="0">
                <a:latin typeface="Arial" panose="020B0604020202020204" pitchFamily="34" charset="0"/>
                <a:ea typeface="黑体" panose="02010609060101010101" pitchFamily="2" charset="-122"/>
              </a:rPr>
              <a:t>级的 </a:t>
            </a:r>
            <a:r>
              <a:rPr lang="en-US" altLang="zh-CN" dirty="0">
                <a:latin typeface="Arial" panose="020B0604020202020204" pitchFamily="34" charset="0"/>
                <a:ea typeface="黑体" panose="02010609060101010101" pitchFamily="2" charset="-122"/>
              </a:rPr>
              <a:t>IP </a:t>
            </a:r>
            <a:r>
              <a:rPr lang="zh-CN" altLang="en-US" dirty="0">
                <a:latin typeface="Arial" panose="020B0604020202020204" pitchFamily="34" charset="0"/>
                <a:ea typeface="黑体" panose="02010609060101010101" pitchFamily="2" charset="-122"/>
              </a:rPr>
              <a:t>地址不够灵活。</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7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7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smtClean="0"/>
              <a:t>网际协议</a:t>
            </a:r>
            <a:r>
              <a:rPr lang="en-US" altLang="zh-CN" dirty="0" smtClean="0"/>
              <a:t> IP</a:t>
            </a:r>
            <a:endParaRPr lang="zh-CN" altLang="en-US" dirty="0"/>
          </a:p>
        </p:txBody>
      </p:sp>
      <p:sp>
        <p:nvSpPr>
          <p:cNvPr id="3" name="内容占位符 2"/>
          <p:cNvSpPr>
            <a:spLocks noGrp="1"/>
          </p:cNvSpPr>
          <p:nvPr>
            <p:ph idx="1"/>
          </p:nvPr>
        </p:nvSpPr>
        <p:spPr/>
        <p:txBody>
          <a:bodyPr/>
          <a:lstStyle/>
          <a:p>
            <a:r>
              <a:rPr lang="en-US" altLang="zh-CN" dirty="0"/>
              <a:t>4.2.1  </a:t>
            </a:r>
            <a:r>
              <a:rPr lang="zh-CN" altLang="zh-CN" dirty="0"/>
              <a:t>虚拟互连网络</a:t>
            </a:r>
          </a:p>
          <a:p>
            <a:r>
              <a:rPr lang="en-US" altLang="zh-CN" dirty="0" smtClean="0"/>
              <a:t>4.2.2  </a:t>
            </a:r>
            <a:r>
              <a:rPr lang="zh-CN" altLang="zh-CN" dirty="0"/>
              <a:t>分类</a:t>
            </a:r>
            <a:r>
              <a:rPr lang="zh-CN" altLang="zh-CN" dirty="0" smtClean="0"/>
              <a:t>的</a:t>
            </a:r>
            <a:r>
              <a:rPr lang="en-US" altLang="zh-CN" dirty="0" smtClean="0"/>
              <a:t> IP </a:t>
            </a:r>
            <a:r>
              <a:rPr lang="zh-CN" altLang="zh-CN" dirty="0" smtClean="0"/>
              <a:t>地址</a:t>
            </a:r>
            <a:endParaRPr lang="zh-CN" altLang="zh-CN" dirty="0"/>
          </a:p>
          <a:p>
            <a:r>
              <a:rPr lang="en-US" altLang="zh-CN" dirty="0" smtClean="0"/>
              <a:t>4.2.3  IP </a:t>
            </a:r>
            <a:r>
              <a:rPr lang="zh-CN" altLang="zh-CN" dirty="0" smtClean="0"/>
              <a:t>地址</a:t>
            </a:r>
            <a:r>
              <a:rPr lang="zh-CN" altLang="zh-CN" dirty="0"/>
              <a:t>与硬件地址</a:t>
            </a:r>
          </a:p>
          <a:p>
            <a:r>
              <a:rPr lang="en-US" altLang="zh-CN" dirty="0" smtClean="0"/>
              <a:t>4.2.4  </a:t>
            </a:r>
            <a:r>
              <a:rPr lang="zh-CN" altLang="zh-CN" dirty="0"/>
              <a:t>地址解析</a:t>
            </a:r>
            <a:r>
              <a:rPr lang="zh-CN" altLang="zh-CN" dirty="0" smtClean="0"/>
              <a:t>协议</a:t>
            </a:r>
            <a:r>
              <a:rPr lang="en-US" altLang="zh-CN" dirty="0" smtClean="0"/>
              <a:t> ARP</a:t>
            </a:r>
            <a:endParaRPr lang="zh-CN" altLang="zh-CN" dirty="0"/>
          </a:p>
          <a:p>
            <a:r>
              <a:rPr lang="en-US" altLang="zh-CN" dirty="0"/>
              <a:t>4.2.5  </a:t>
            </a:r>
            <a:r>
              <a:rPr lang="en-US" altLang="zh-CN" dirty="0" smtClean="0"/>
              <a:t>IP </a:t>
            </a:r>
            <a:r>
              <a:rPr lang="zh-CN" altLang="zh-CN" dirty="0" smtClean="0"/>
              <a:t>数据报</a:t>
            </a:r>
            <a:r>
              <a:rPr lang="zh-CN" altLang="zh-CN" dirty="0"/>
              <a:t>的</a:t>
            </a:r>
            <a:r>
              <a:rPr lang="zh-CN" altLang="zh-CN" dirty="0" smtClean="0"/>
              <a:t>格式</a:t>
            </a:r>
            <a:endParaRPr lang="en-US" altLang="zh-CN" dirty="0" smtClean="0"/>
          </a:p>
          <a:p>
            <a:r>
              <a:rPr lang="en-US" altLang="zh-CN" dirty="0"/>
              <a:t>4.2.6  </a:t>
            </a:r>
            <a:r>
              <a:rPr lang="en-US" altLang="zh-CN" dirty="0" smtClean="0"/>
              <a:t>IP </a:t>
            </a:r>
            <a:r>
              <a:rPr lang="zh-CN" altLang="zh-CN" dirty="0" smtClean="0"/>
              <a:t>层</a:t>
            </a:r>
            <a:r>
              <a:rPr lang="zh-CN" altLang="zh-CN" dirty="0"/>
              <a:t>转发分组的流程</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3" name="Rectangle 3"/>
          <p:cNvSpPr>
            <a:spLocks noGrp="1" noChangeArrowheads="1"/>
          </p:cNvSpPr>
          <p:nvPr>
            <p:ph type="title"/>
          </p:nvPr>
        </p:nvSpPr>
        <p:spPr/>
        <p:txBody>
          <a:bodyPr/>
          <a:lstStyle/>
          <a:p>
            <a:pPr algn="ctr"/>
            <a:r>
              <a:rPr lang="zh-CN" altLang="en-US" dirty="0"/>
              <a:t>三</a:t>
            </a:r>
            <a:r>
              <a:rPr lang="zh-CN" altLang="en-US" dirty="0" smtClean="0"/>
              <a:t>级 </a:t>
            </a:r>
            <a:r>
              <a:rPr lang="en-US" altLang="zh-CN" dirty="0"/>
              <a:t>IP </a:t>
            </a:r>
            <a:r>
              <a:rPr lang="zh-CN" altLang="en-US" dirty="0"/>
              <a:t>地址 </a:t>
            </a:r>
          </a:p>
        </p:txBody>
      </p:sp>
      <p:sp>
        <p:nvSpPr>
          <p:cNvPr id="501762" name="Rectangle 2"/>
          <p:cNvSpPr>
            <a:spLocks noGrp="1" noChangeArrowheads="1"/>
          </p:cNvSpPr>
          <p:nvPr>
            <p:ph idx="1"/>
          </p:nvPr>
        </p:nvSpPr>
        <p:spPr/>
        <p:txBody>
          <a:bodyPr/>
          <a:lstStyle/>
          <a:p>
            <a:r>
              <a:rPr lang="zh-CN" altLang="en-US" dirty="0"/>
              <a:t>从 </a:t>
            </a:r>
            <a:r>
              <a:rPr lang="en-US" altLang="zh-CN" dirty="0"/>
              <a:t>1985 </a:t>
            </a:r>
            <a:r>
              <a:rPr lang="zh-CN" altLang="en-US" dirty="0"/>
              <a:t>年起在 </a:t>
            </a:r>
            <a:r>
              <a:rPr lang="en-US" altLang="zh-CN" dirty="0"/>
              <a:t>IP </a:t>
            </a:r>
            <a:r>
              <a:rPr lang="zh-CN" altLang="en-US" dirty="0"/>
              <a:t>地址中又增加了一个“</a:t>
            </a:r>
            <a:r>
              <a:rPr lang="zh-CN" altLang="en-US" dirty="0">
                <a:solidFill>
                  <a:srgbClr val="FF0000"/>
                </a:solidFill>
              </a:rPr>
              <a:t>子网号字段</a:t>
            </a:r>
            <a:r>
              <a:rPr lang="zh-CN" altLang="en-US" dirty="0"/>
              <a:t>”，使两级的 </a:t>
            </a:r>
            <a:r>
              <a:rPr lang="en-US" altLang="zh-CN" dirty="0"/>
              <a:t>IP </a:t>
            </a:r>
            <a:r>
              <a:rPr lang="zh-CN" altLang="en-US" dirty="0"/>
              <a:t>地址变成为</a:t>
            </a:r>
            <a:r>
              <a:rPr lang="zh-CN" altLang="en-US" dirty="0">
                <a:solidFill>
                  <a:srgbClr val="FF0000"/>
                </a:solidFill>
              </a:rPr>
              <a:t>三级的 </a:t>
            </a:r>
            <a:r>
              <a:rPr lang="en-US" altLang="zh-CN" dirty="0">
                <a:solidFill>
                  <a:srgbClr val="FF0000"/>
                </a:solidFill>
              </a:rPr>
              <a:t>IP </a:t>
            </a:r>
            <a:r>
              <a:rPr lang="zh-CN" altLang="en-US" dirty="0">
                <a:solidFill>
                  <a:srgbClr val="FF0000"/>
                </a:solidFill>
              </a:rPr>
              <a:t>地址。</a:t>
            </a:r>
          </a:p>
          <a:p>
            <a:r>
              <a:rPr lang="zh-CN" altLang="en-US" dirty="0"/>
              <a:t>这种做法叫作</a:t>
            </a:r>
            <a:r>
              <a:rPr lang="zh-CN" altLang="en-US" dirty="0">
                <a:solidFill>
                  <a:srgbClr val="FF0000"/>
                </a:solidFill>
              </a:rPr>
              <a:t>划分</a:t>
            </a:r>
            <a:r>
              <a:rPr lang="zh-CN" altLang="en-US" dirty="0" smtClean="0">
                <a:solidFill>
                  <a:srgbClr val="FF0000"/>
                </a:solidFill>
              </a:rPr>
              <a:t>子网 </a:t>
            </a:r>
            <a:r>
              <a:rPr lang="en-US" altLang="zh-CN" dirty="0" smtClean="0"/>
              <a:t>(</a:t>
            </a:r>
            <a:r>
              <a:rPr lang="en-US" altLang="zh-CN" dirty="0" err="1"/>
              <a:t>subnetting</a:t>
            </a:r>
            <a:r>
              <a:rPr lang="en-US" altLang="zh-CN" dirty="0"/>
              <a:t>) </a:t>
            </a:r>
            <a:r>
              <a:rPr lang="zh-CN" altLang="en-US" dirty="0" smtClean="0"/>
              <a:t>。</a:t>
            </a:r>
            <a:endParaRPr lang="en-US" altLang="zh-CN" dirty="0" smtClean="0"/>
          </a:p>
          <a:p>
            <a:r>
              <a:rPr lang="zh-CN" altLang="en-US" dirty="0" smtClean="0"/>
              <a:t>划分</a:t>
            </a:r>
            <a:r>
              <a:rPr lang="zh-CN" altLang="en-US" dirty="0"/>
              <a:t>子网已</a:t>
            </a:r>
            <a:r>
              <a:rPr lang="zh-CN" altLang="en-US" dirty="0" smtClean="0"/>
              <a:t>成为</a:t>
            </a:r>
            <a:r>
              <a:rPr lang="zh-CN" altLang="en-US" dirty="0"/>
              <a:t>互联网的正式标准协议。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a:t>划分子网的基本思路 </a:t>
            </a:r>
          </a:p>
        </p:txBody>
      </p:sp>
      <p:sp>
        <p:nvSpPr>
          <p:cNvPr id="502787" name="Rectangle 3"/>
          <p:cNvSpPr>
            <a:spLocks noGrp="1" noChangeArrowheads="1"/>
          </p:cNvSpPr>
          <p:nvPr>
            <p:ph idx="1"/>
          </p:nvPr>
        </p:nvSpPr>
        <p:spPr>
          <a:xfrm>
            <a:off x="495301" y="1196752"/>
            <a:ext cx="9066212" cy="5661248"/>
          </a:xfrm>
        </p:spPr>
        <p:txBody>
          <a:bodyPr/>
          <a:lstStyle/>
          <a:p>
            <a:pPr algn="just">
              <a:spcAft>
                <a:spcPts val="0"/>
              </a:spcAft>
            </a:pPr>
            <a:r>
              <a:rPr lang="zh-CN" altLang="en-US" sz="2800" dirty="0" smtClean="0"/>
              <a:t>从</a:t>
            </a:r>
            <a:r>
              <a:rPr lang="zh-CN" altLang="en-US" sz="2800" dirty="0"/>
              <a:t>主机号</a:t>
            </a:r>
            <a:r>
              <a:rPr lang="zh-CN" altLang="en-US" sz="2800" dirty="0">
                <a:solidFill>
                  <a:srgbClr val="FF0000"/>
                </a:solidFill>
              </a:rPr>
              <a:t>借用</a:t>
            </a:r>
            <a:r>
              <a:rPr lang="zh-CN" altLang="en-US" sz="2800" dirty="0"/>
              <a:t>若干个位作为</a:t>
            </a:r>
            <a:r>
              <a:rPr lang="zh-CN" altLang="en-US" sz="2800" dirty="0">
                <a:solidFill>
                  <a:srgbClr val="FF0000"/>
                </a:solidFill>
              </a:rPr>
              <a:t>子网号</a:t>
            </a:r>
            <a:r>
              <a:rPr lang="zh-CN" altLang="en-US" sz="2800" dirty="0"/>
              <a:t> </a:t>
            </a:r>
            <a:r>
              <a:rPr lang="en-US" altLang="zh-CN" sz="2800" dirty="0"/>
              <a:t>subnet-id</a:t>
            </a:r>
            <a:r>
              <a:rPr lang="zh-CN" altLang="en-US" sz="2800" dirty="0"/>
              <a:t>，而主机号 </a:t>
            </a:r>
            <a:r>
              <a:rPr lang="en-US" altLang="zh-CN" sz="2800" dirty="0"/>
              <a:t>host-id </a:t>
            </a:r>
            <a:r>
              <a:rPr lang="zh-CN" altLang="en-US" sz="2800" dirty="0"/>
              <a:t>也就相应减少了若干个位</a:t>
            </a:r>
            <a:r>
              <a:rPr lang="zh-CN" altLang="en-US" sz="2800" dirty="0" smtClean="0"/>
              <a:t>。</a:t>
            </a:r>
            <a:endParaRPr lang="en-US" altLang="zh-CN" sz="2800" dirty="0" smtClean="0"/>
          </a:p>
          <a:p>
            <a:pPr algn="just">
              <a:spcAft>
                <a:spcPts val="0"/>
              </a:spcAft>
            </a:pPr>
            <a:endParaRPr lang="en-US" altLang="zh-CN" sz="2800" dirty="0" smtClean="0"/>
          </a:p>
          <a:p>
            <a:pPr algn="just">
              <a:spcAft>
                <a:spcPts val="0"/>
              </a:spcAft>
            </a:pPr>
            <a:endParaRPr lang="en-US" altLang="zh-CN" sz="2800" dirty="0" smtClean="0"/>
          </a:p>
          <a:p>
            <a:pPr algn="just">
              <a:spcAft>
                <a:spcPts val="0"/>
              </a:spcAft>
            </a:pPr>
            <a:endParaRPr lang="en-US" altLang="zh-CN" sz="2800" dirty="0" smtClean="0"/>
          </a:p>
          <a:p>
            <a:pPr marL="514350" indent="-514350" algn="just">
              <a:spcAft>
                <a:spcPct val="30000"/>
              </a:spcAft>
              <a:buFont typeface="+mj-lt"/>
              <a:buAutoNum type="arabicPeriod"/>
            </a:pPr>
            <a:r>
              <a:rPr lang="zh-CN" altLang="en-US" sz="2800" dirty="0" smtClean="0"/>
              <a:t>根据 </a:t>
            </a:r>
            <a:r>
              <a:rPr lang="en-US" altLang="zh-CN" sz="2800" dirty="0" smtClean="0"/>
              <a:t>IP </a:t>
            </a:r>
            <a:r>
              <a:rPr lang="zh-CN" altLang="en-US" sz="2800" dirty="0" smtClean="0"/>
              <a:t>数据报的</a:t>
            </a:r>
            <a:r>
              <a:rPr lang="zh-CN" altLang="en-US" sz="2800" dirty="0" smtClean="0">
                <a:solidFill>
                  <a:srgbClr val="FF0000"/>
                </a:solidFill>
              </a:rPr>
              <a:t>目的网络号 </a:t>
            </a:r>
            <a:r>
              <a:rPr lang="en-US" altLang="zh-CN" sz="2800" dirty="0" smtClean="0"/>
              <a:t>net-id</a:t>
            </a:r>
            <a:r>
              <a:rPr lang="zh-CN" altLang="en-US" sz="2800" dirty="0" smtClean="0"/>
              <a:t>，先找到连接在</a:t>
            </a:r>
            <a:r>
              <a:rPr lang="zh-CN" altLang="en-US" sz="2800" dirty="0" smtClean="0">
                <a:solidFill>
                  <a:srgbClr val="FF0000"/>
                </a:solidFill>
              </a:rPr>
              <a:t>本单位网络上的路由器。</a:t>
            </a:r>
          </a:p>
          <a:p>
            <a:pPr marL="514350" indent="-514350" algn="just">
              <a:spcAft>
                <a:spcPct val="30000"/>
              </a:spcAft>
              <a:buFont typeface="+mj-lt"/>
              <a:buAutoNum type="arabicPeriod"/>
            </a:pPr>
            <a:r>
              <a:rPr lang="zh-CN" altLang="en-US" sz="2800" dirty="0" smtClean="0">
                <a:solidFill>
                  <a:srgbClr val="FF0000"/>
                </a:solidFill>
              </a:rPr>
              <a:t>此路由器</a:t>
            </a:r>
            <a:r>
              <a:rPr lang="zh-CN" altLang="en-US" sz="2800" dirty="0" smtClean="0"/>
              <a:t>再按</a:t>
            </a:r>
            <a:r>
              <a:rPr lang="zh-CN" altLang="en-US" sz="2800" dirty="0" smtClean="0">
                <a:solidFill>
                  <a:srgbClr val="FF0000"/>
                </a:solidFill>
              </a:rPr>
              <a:t>目的网络号</a:t>
            </a:r>
            <a:r>
              <a:rPr lang="zh-CN" altLang="en-US" sz="2800" dirty="0" smtClean="0"/>
              <a:t> </a:t>
            </a:r>
            <a:r>
              <a:rPr lang="en-US" altLang="zh-CN" sz="2800" dirty="0" smtClean="0"/>
              <a:t>net-id </a:t>
            </a:r>
            <a:r>
              <a:rPr lang="zh-CN" altLang="en-US" sz="2800" dirty="0" smtClean="0"/>
              <a:t>和</a:t>
            </a:r>
            <a:r>
              <a:rPr lang="zh-CN" altLang="en-US" sz="2800" dirty="0" smtClean="0">
                <a:solidFill>
                  <a:srgbClr val="FF0000"/>
                </a:solidFill>
              </a:rPr>
              <a:t>子网号</a:t>
            </a:r>
            <a:r>
              <a:rPr lang="zh-CN" altLang="en-US" sz="2800" dirty="0" smtClean="0"/>
              <a:t> </a:t>
            </a:r>
            <a:r>
              <a:rPr lang="en-US" altLang="zh-CN" sz="2800" dirty="0" smtClean="0"/>
              <a:t>subnet-id </a:t>
            </a:r>
            <a:r>
              <a:rPr lang="zh-CN" altLang="en-US" sz="2800" dirty="0" smtClean="0"/>
              <a:t>找到目的子网。</a:t>
            </a:r>
          </a:p>
          <a:p>
            <a:pPr marL="514350" indent="-514350" algn="just">
              <a:spcAft>
                <a:spcPct val="30000"/>
              </a:spcAft>
              <a:buFont typeface="+mj-lt"/>
              <a:buAutoNum type="arabicPeriod"/>
            </a:pPr>
            <a:r>
              <a:rPr lang="zh-CN" altLang="en-US" sz="2800" dirty="0" smtClean="0"/>
              <a:t>最后就将 </a:t>
            </a:r>
            <a:r>
              <a:rPr lang="en-US" altLang="zh-CN" sz="2800" dirty="0" smtClean="0"/>
              <a:t>IP </a:t>
            </a:r>
            <a:r>
              <a:rPr lang="zh-CN" altLang="en-US" sz="2800" dirty="0" smtClean="0"/>
              <a:t>数据报直接交付目的主机。 </a:t>
            </a:r>
          </a:p>
          <a:p>
            <a:pPr algn="just">
              <a:spcAft>
                <a:spcPts val="0"/>
              </a:spcAft>
            </a:pPr>
            <a:endParaRPr lang="zh-CN" altLang="en-US" sz="2800" dirty="0"/>
          </a:p>
          <a:p>
            <a:pPr algn="just">
              <a:buFont typeface="Wingdings" panose="05000000000000000000" pitchFamily="2" charset="2"/>
              <a:buNone/>
            </a:pPr>
            <a:endParaRPr lang="en-US" altLang="zh-CN" sz="2800" dirty="0"/>
          </a:p>
        </p:txBody>
      </p:sp>
      <p:grpSp>
        <p:nvGrpSpPr>
          <p:cNvPr id="2" name="组合 1"/>
          <p:cNvGrpSpPr/>
          <p:nvPr/>
        </p:nvGrpSpPr>
        <p:grpSpPr>
          <a:xfrm>
            <a:off x="1839417" y="2132858"/>
            <a:ext cx="5490146" cy="1752599"/>
            <a:chOff x="1839416" y="3501009"/>
            <a:chExt cx="5490146" cy="1752599"/>
          </a:xfrm>
        </p:grpSpPr>
        <p:grpSp>
          <p:nvGrpSpPr>
            <p:cNvPr id="23"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26"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8" name="Text Box 10"/>
              <p:cNvSpPr txBox="1">
                <a:spLocks noChangeArrowheads="1"/>
              </p:cNvSpPr>
              <p:nvPr/>
            </p:nvSpPr>
            <p:spPr bwMode="auto">
              <a:xfrm>
                <a:off x="2218" y="2967"/>
                <a:ext cx="527"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位</a:t>
                </a: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0" name="Text Box 16"/>
              <p:cNvSpPr txBox="1">
                <a:spLocks noChangeArrowheads="1"/>
              </p:cNvSpPr>
              <p:nvPr/>
            </p:nvSpPr>
            <p:spPr bwMode="auto">
              <a:xfrm>
                <a:off x="2789" y="2169"/>
                <a:ext cx="896"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rPr>
                  <a:t>本地地址</a:t>
                </a:r>
              </a:p>
            </p:txBody>
          </p:sp>
        </p:grpSp>
        <p:grpSp>
          <p:nvGrpSpPr>
            <p:cNvPr id="31"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34"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子网号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0739" y="1222787"/>
            <a:ext cx="9608806" cy="4870511"/>
            <a:chOff x="240738" y="1222785"/>
            <a:chExt cx="9608806" cy="4870511"/>
          </a:xfrm>
        </p:grpSpPr>
        <p:sp>
          <p:nvSpPr>
            <p:cNvPr id="504834" name="AutoShape 2"/>
            <p:cNvSpPr>
              <a:spLocks noChangeArrowheads="1"/>
            </p:cNvSpPr>
            <p:nvPr/>
          </p:nvSpPr>
          <p:spPr bwMode="auto">
            <a:xfrm>
              <a:off x="674125" y="1252949"/>
              <a:ext cx="1938206" cy="676275"/>
            </a:xfrm>
            <a:prstGeom prst="roundRect">
              <a:avLst>
                <a:gd name="adj" fmla="val 16667"/>
              </a:avLst>
            </a:prstGeom>
            <a:solidFill>
              <a:srgbClr val="FF66FF"/>
            </a:solidFill>
            <a:ln w="9525">
              <a:solidFill>
                <a:srgbClr val="333399"/>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4835" name="Line 3"/>
            <p:cNvSpPr>
              <a:spLocks noChangeShapeType="1"/>
            </p:cNvSpPr>
            <p:nvPr/>
          </p:nvSpPr>
          <p:spPr bwMode="auto">
            <a:xfrm flipV="1">
              <a:off x="2282139" y="3923123"/>
              <a:ext cx="1014677"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6" name="Line 4"/>
            <p:cNvSpPr>
              <a:spLocks noChangeShapeType="1"/>
            </p:cNvSpPr>
            <p:nvPr/>
          </p:nvSpPr>
          <p:spPr bwMode="auto">
            <a:xfrm>
              <a:off x="3582293" y="2351499"/>
              <a:ext cx="254529" cy="7842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7" name="Line 5"/>
            <p:cNvSpPr>
              <a:spLocks noChangeShapeType="1"/>
            </p:cNvSpPr>
            <p:nvPr/>
          </p:nvSpPr>
          <p:spPr bwMode="auto">
            <a:xfrm flipH="1">
              <a:off x="8320319" y="2665823"/>
              <a:ext cx="674158" cy="7858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8" name="Line 6"/>
            <p:cNvSpPr>
              <a:spLocks noChangeShapeType="1"/>
            </p:cNvSpPr>
            <p:nvPr/>
          </p:nvSpPr>
          <p:spPr bwMode="auto">
            <a:xfrm flipH="1">
              <a:off x="6118986" y="2116548"/>
              <a:ext cx="84270" cy="8636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9" name="Line 7"/>
            <p:cNvSpPr>
              <a:spLocks noChangeShapeType="1"/>
            </p:cNvSpPr>
            <p:nvPr/>
          </p:nvSpPr>
          <p:spPr bwMode="auto">
            <a:xfrm flipV="1">
              <a:off x="6550654" y="4786724"/>
              <a:ext cx="0" cy="7842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0" name="Line 8"/>
            <p:cNvSpPr>
              <a:spLocks noChangeShapeType="1"/>
            </p:cNvSpPr>
            <p:nvPr/>
          </p:nvSpPr>
          <p:spPr bwMode="auto">
            <a:xfrm>
              <a:off x="4428431" y="2195924"/>
              <a:ext cx="0" cy="7064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1" name="Line 9"/>
            <p:cNvSpPr>
              <a:spLocks noChangeShapeType="1"/>
            </p:cNvSpPr>
            <p:nvPr/>
          </p:nvSpPr>
          <p:spPr bwMode="auto">
            <a:xfrm flipH="1">
              <a:off x="7811261" y="2351499"/>
              <a:ext cx="254529" cy="7080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2" name="Line 10"/>
            <p:cNvSpPr>
              <a:spLocks noChangeShapeType="1"/>
            </p:cNvSpPr>
            <p:nvPr/>
          </p:nvSpPr>
          <p:spPr bwMode="auto">
            <a:xfrm flipV="1">
              <a:off x="5448267" y="4707349"/>
              <a:ext cx="84270" cy="7064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3" name="Line 11"/>
            <p:cNvSpPr>
              <a:spLocks noChangeShapeType="1"/>
            </p:cNvSpPr>
            <p:nvPr/>
          </p:nvSpPr>
          <p:spPr bwMode="auto">
            <a:xfrm flipV="1">
              <a:off x="3666563" y="4315235"/>
              <a:ext cx="170260" cy="8636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4" name="Line 12"/>
            <p:cNvSpPr>
              <a:spLocks noChangeShapeType="1"/>
            </p:cNvSpPr>
            <p:nvPr/>
          </p:nvSpPr>
          <p:spPr bwMode="auto">
            <a:xfrm flipH="1" flipV="1">
              <a:off x="8487140" y="4472398"/>
              <a:ext cx="930407" cy="1571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4845" name="Picture 1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9891" y="1959386"/>
              <a:ext cx="417909"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46" name="Picture 1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12034" y="2280061"/>
              <a:ext cx="41791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47" name="Picture 1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36436" y="1802224"/>
              <a:ext cx="41791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48" name="Picture 1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41668" y="2429286"/>
              <a:ext cx="417909" cy="392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49" name="Picture 1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95531" y="2038760"/>
              <a:ext cx="417909" cy="388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50" name="Picture 1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008236" y="4327936"/>
              <a:ext cx="417910" cy="392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51"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52878" y="5413786"/>
              <a:ext cx="41791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52" name="Picture 2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78008" y="5335999"/>
              <a:ext cx="417909"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4853"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8024" y="5021674"/>
              <a:ext cx="41791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4854" name="Text Box 22"/>
            <p:cNvSpPr txBox="1">
              <a:spLocks noChangeArrowheads="1"/>
            </p:cNvSpPr>
            <p:nvPr/>
          </p:nvSpPr>
          <p:spPr bwMode="auto">
            <a:xfrm rot="5211293">
              <a:off x="9278664" y="3300793"/>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p>
          </p:txBody>
        </p:sp>
        <p:sp>
          <p:nvSpPr>
            <p:cNvPr id="504855" name="Text Box 23"/>
            <p:cNvSpPr txBox="1">
              <a:spLocks noChangeArrowheads="1"/>
            </p:cNvSpPr>
            <p:nvPr/>
          </p:nvSpPr>
          <p:spPr bwMode="auto">
            <a:xfrm rot="546999">
              <a:off x="4556975" y="4982749"/>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p>
          </p:txBody>
        </p:sp>
        <p:sp>
          <p:nvSpPr>
            <p:cNvPr id="504856" name="Text Box 24"/>
            <p:cNvSpPr txBox="1">
              <a:spLocks noChangeArrowheads="1"/>
            </p:cNvSpPr>
            <p:nvPr/>
          </p:nvSpPr>
          <p:spPr bwMode="auto">
            <a:xfrm rot="21237460">
              <a:off x="5182980" y="1777587"/>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4857" name="Text Box 25"/>
            <p:cNvSpPr txBox="1">
              <a:spLocks noChangeArrowheads="1"/>
            </p:cNvSpPr>
            <p:nvPr/>
          </p:nvSpPr>
          <p:spPr bwMode="auto">
            <a:xfrm>
              <a:off x="2612332" y="1914936"/>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a:t>
              </a:r>
            </a:p>
          </p:txBody>
        </p:sp>
        <p:sp>
          <p:nvSpPr>
            <p:cNvPr id="504858" name="Text Box 26"/>
            <p:cNvSpPr txBox="1">
              <a:spLocks noChangeArrowheads="1"/>
            </p:cNvSpPr>
            <p:nvPr/>
          </p:nvSpPr>
          <p:spPr bwMode="auto">
            <a:xfrm>
              <a:off x="3780069" y="1554574"/>
              <a:ext cx="152343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145.13.3.11</a:t>
              </a:r>
            </a:p>
          </p:txBody>
        </p:sp>
        <p:sp>
          <p:nvSpPr>
            <p:cNvPr id="504859" name="Text Box 27"/>
            <p:cNvSpPr txBox="1">
              <a:spLocks noChangeArrowheads="1"/>
            </p:cNvSpPr>
            <p:nvPr/>
          </p:nvSpPr>
          <p:spPr bwMode="auto">
            <a:xfrm>
              <a:off x="5429350" y="1410110"/>
              <a:ext cx="16802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p>
          </p:txBody>
        </p:sp>
        <p:sp>
          <p:nvSpPr>
            <p:cNvPr id="504860" name="Text Box 28"/>
            <p:cNvSpPr txBox="1">
              <a:spLocks noChangeArrowheads="1"/>
            </p:cNvSpPr>
            <p:nvPr/>
          </p:nvSpPr>
          <p:spPr bwMode="auto">
            <a:xfrm>
              <a:off x="7331439" y="1699036"/>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p>
          </p:txBody>
        </p:sp>
        <p:sp>
          <p:nvSpPr>
            <p:cNvPr id="504861" name="Text Box 29"/>
            <p:cNvSpPr txBox="1">
              <a:spLocks noChangeArrowheads="1"/>
            </p:cNvSpPr>
            <p:nvPr/>
          </p:nvSpPr>
          <p:spPr bwMode="auto">
            <a:xfrm>
              <a:off x="8306561" y="2095911"/>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145.13.7.35</a:t>
              </a:r>
            </a:p>
          </p:txBody>
        </p:sp>
        <p:sp>
          <p:nvSpPr>
            <p:cNvPr id="504862" name="Text Box 30"/>
            <p:cNvSpPr txBox="1">
              <a:spLocks noChangeArrowheads="1"/>
            </p:cNvSpPr>
            <p:nvPr/>
          </p:nvSpPr>
          <p:spPr bwMode="auto">
            <a:xfrm>
              <a:off x="8311944" y="4757082"/>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145.13.7.56</a:t>
              </a:r>
            </a:p>
          </p:txBody>
        </p:sp>
        <p:sp>
          <p:nvSpPr>
            <p:cNvPr id="504863" name="Text Box 31"/>
            <p:cNvSpPr txBox="1">
              <a:spLocks noChangeArrowheads="1"/>
            </p:cNvSpPr>
            <p:nvPr/>
          </p:nvSpPr>
          <p:spPr bwMode="auto">
            <a:xfrm>
              <a:off x="2925334" y="5339174"/>
              <a:ext cx="16802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p>
          </p:txBody>
        </p:sp>
        <p:sp>
          <p:nvSpPr>
            <p:cNvPr id="504864" name="Text Box 32"/>
            <p:cNvSpPr txBox="1">
              <a:spLocks noChangeArrowheads="1"/>
            </p:cNvSpPr>
            <p:nvPr/>
          </p:nvSpPr>
          <p:spPr bwMode="auto">
            <a:xfrm>
              <a:off x="4639965" y="5693186"/>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p>
          </p:txBody>
        </p:sp>
        <p:sp>
          <p:nvSpPr>
            <p:cNvPr id="504865" name="Text Box 33"/>
            <p:cNvSpPr txBox="1">
              <a:spLocks noChangeArrowheads="1"/>
            </p:cNvSpPr>
            <p:nvPr/>
          </p:nvSpPr>
          <p:spPr bwMode="auto">
            <a:xfrm>
              <a:off x="6732952" y="5407435"/>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p>
          </p:txBody>
        </p:sp>
        <p:sp>
          <p:nvSpPr>
            <p:cNvPr id="504866" name="Line 34"/>
            <p:cNvSpPr>
              <a:spLocks noChangeShapeType="1"/>
            </p:cNvSpPr>
            <p:nvPr/>
          </p:nvSpPr>
          <p:spPr bwMode="auto">
            <a:xfrm>
              <a:off x="961332" y="2586449"/>
              <a:ext cx="1606285" cy="1336675"/>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7" name="Line 35"/>
            <p:cNvSpPr>
              <a:spLocks noChangeShapeType="1"/>
            </p:cNvSpPr>
            <p:nvPr/>
          </p:nvSpPr>
          <p:spPr bwMode="auto">
            <a:xfrm>
              <a:off x="791071" y="2586448"/>
              <a:ext cx="0" cy="2043112"/>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8" name="Line 36"/>
            <p:cNvSpPr>
              <a:spLocks noChangeShapeType="1"/>
            </p:cNvSpPr>
            <p:nvPr/>
          </p:nvSpPr>
          <p:spPr bwMode="auto">
            <a:xfrm flipV="1">
              <a:off x="877061" y="3999323"/>
              <a:ext cx="1606285" cy="78740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9" name="AutoShape 37"/>
            <p:cNvSpPr>
              <a:spLocks noChangeArrowheads="1"/>
            </p:cNvSpPr>
            <p:nvPr/>
          </p:nvSpPr>
          <p:spPr bwMode="auto">
            <a:xfrm>
              <a:off x="314690" y="5111217"/>
              <a:ext cx="2686315" cy="830323"/>
            </a:xfrm>
            <a:prstGeom prst="wedgeRoundRectCallout">
              <a:avLst>
                <a:gd name="adj1" fmla="val 34699"/>
                <a:gd name="adj2" fmla="val -169426"/>
                <a:gd name="adj3" fmla="val 16667"/>
              </a:avLst>
            </a:prstGeom>
            <a:solidFill>
              <a:srgbClr val="FFFF66"/>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504870" name="Text Box 38"/>
            <p:cNvSpPr txBox="1">
              <a:spLocks noChangeArrowheads="1"/>
            </p:cNvSpPr>
            <p:nvPr/>
          </p:nvSpPr>
          <p:spPr bwMode="auto">
            <a:xfrm>
              <a:off x="272480" y="5183225"/>
              <a:ext cx="274650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00CC"/>
                  </a:solidFill>
                  <a:latin typeface="+mn-lt"/>
                  <a:ea typeface="黑体" panose="02010609060101010101" pitchFamily="2" charset="-122"/>
                </a:rPr>
                <a:t>所有到网络 </a:t>
              </a:r>
              <a:r>
                <a:rPr kumimoji="1" lang="en-US" altLang="zh-CN" sz="2000" b="1" dirty="0">
                  <a:solidFill>
                    <a:srgbClr val="0000CC"/>
                  </a:solidFill>
                  <a:latin typeface="+mn-lt"/>
                  <a:ea typeface="黑体" panose="02010609060101010101" pitchFamily="2" charset="-122"/>
                </a:rPr>
                <a:t>145.13.0.0</a:t>
              </a:r>
              <a:r>
                <a:rPr kumimoji="1" lang="zh-CN" altLang="en-US" sz="2000" b="1" dirty="0">
                  <a:solidFill>
                    <a:srgbClr val="0000CC"/>
                  </a:solidFill>
                  <a:latin typeface="+mn-lt"/>
                  <a:ea typeface="黑体" panose="02010609060101010101" pitchFamily="2" charset="-122"/>
                </a:rPr>
                <a:t>的分组均到达此路由器</a:t>
              </a:r>
            </a:p>
          </p:txBody>
        </p:sp>
        <p:pic>
          <p:nvPicPr>
            <p:cNvPr id="504871" name="Picture 3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992" y="4550185"/>
              <a:ext cx="76014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04872" name="Picture 4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992" y="2351499"/>
              <a:ext cx="76014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04873" name="AutoShape 41"/>
            <p:cNvSpPr>
              <a:spLocks noChangeArrowheads="1"/>
            </p:cNvSpPr>
            <p:nvPr/>
          </p:nvSpPr>
          <p:spPr bwMode="auto">
            <a:xfrm rot="-1643298">
              <a:off x="1109233" y="3969161"/>
              <a:ext cx="1016396" cy="390525"/>
            </a:xfrm>
            <a:prstGeom prst="leftArrow">
              <a:avLst>
                <a:gd name="adj1" fmla="val 42500"/>
                <a:gd name="adj2" fmla="val 90514"/>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4" name="AutoShape 42"/>
            <p:cNvSpPr>
              <a:spLocks noChangeArrowheads="1"/>
            </p:cNvSpPr>
            <p:nvPr/>
          </p:nvSpPr>
          <p:spPr bwMode="auto">
            <a:xfrm rot="2494205">
              <a:off x="1355442" y="2820248"/>
              <a:ext cx="1014677" cy="393700"/>
            </a:xfrm>
            <a:prstGeom prst="leftArrow">
              <a:avLst>
                <a:gd name="adj1" fmla="val 42500"/>
                <a:gd name="adj2" fmla="val 89632"/>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5" name="Text Box 43"/>
            <p:cNvSpPr txBox="1">
              <a:spLocks noChangeArrowheads="1"/>
            </p:cNvSpPr>
            <p:nvPr/>
          </p:nvSpPr>
          <p:spPr bwMode="auto">
            <a:xfrm>
              <a:off x="672406" y="1222785"/>
              <a:ext cx="173316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我的网络地址</a:t>
              </a:r>
            </a:p>
            <a:p>
              <a:r>
                <a:rPr kumimoji="1" lang="zh-CN" altLang="en-US" sz="2000" b="1" dirty="0">
                  <a:solidFill>
                    <a:srgbClr val="0000CC"/>
                  </a:solidFill>
                  <a:latin typeface="+mn-lt"/>
                  <a:ea typeface="黑体" panose="02010609060101010101" pitchFamily="2" charset="-122"/>
                </a:rPr>
                <a:t>是 </a:t>
              </a:r>
              <a:r>
                <a:rPr kumimoji="1" lang="en-US" altLang="zh-CN" sz="2000" b="1" dirty="0">
                  <a:solidFill>
                    <a:srgbClr val="0000CC"/>
                  </a:solidFill>
                  <a:latin typeface="+mn-lt"/>
                  <a:ea typeface="黑体" panose="02010609060101010101" pitchFamily="2" charset="-122"/>
                </a:rPr>
                <a:t>145.13.0.0</a:t>
              </a:r>
            </a:p>
          </p:txBody>
        </p:sp>
        <p:sp>
          <p:nvSpPr>
            <p:cNvPr id="504876" name="Line 44"/>
            <p:cNvSpPr>
              <a:spLocks noChangeShapeType="1"/>
            </p:cNvSpPr>
            <p:nvPr/>
          </p:nvSpPr>
          <p:spPr bwMode="auto">
            <a:xfrm>
              <a:off x="1677988" y="1955769"/>
              <a:ext cx="394692" cy="1211232"/>
            </a:xfrm>
            <a:prstGeom prst="line">
              <a:avLst/>
            </a:prstGeom>
            <a:noFill/>
            <a:ln w="28575">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7" name="Line 45"/>
            <p:cNvSpPr>
              <a:spLocks noChangeShapeType="1"/>
            </p:cNvSpPr>
            <p:nvPr/>
          </p:nvSpPr>
          <p:spPr bwMode="auto">
            <a:xfrm>
              <a:off x="1468669" y="1959385"/>
              <a:ext cx="170260" cy="2198688"/>
            </a:xfrm>
            <a:prstGeom prst="line">
              <a:avLst/>
            </a:prstGeom>
            <a:noFill/>
            <a:ln w="28575">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8" name="Text Box 46"/>
            <p:cNvSpPr txBox="1">
              <a:spLocks noChangeArrowheads="1"/>
            </p:cNvSpPr>
            <p:nvPr/>
          </p:nvSpPr>
          <p:spPr bwMode="auto">
            <a:xfrm>
              <a:off x="2404236" y="3232561"/>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1</a:t>
              </a:r>
            </a:p>
          </p:txBody>
        </p:sp>
        <p:sp>
          <p:nvSpPr>
            <p:cNvPr id="504879" name="Text Box 47"/>
            <p:cNvSpPr txBox="1">
              <a:spLocks noChangeArrowheads="1"/>
            </p:cNvSpPr>
            <p:nvPr/>
          </p:nvSpPr>
          <p:spPr bwMode="auto">
            <a:xfrm>
              <a:off x="240738" y="4146961"/>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3</a:t>
              </a:r>
            </a:p>
          </p:txBody>
        </p:sp>
        <p:sp>
          <p:nvSpPr>
            <p:cNvPr id="504880" name="Text Box 48"/>
            <p:cNvSpPr txBox="1">
              <a:spLocks noChangeArrowheads="1"/>
            </p:cNvSpPr>
            <p:nvPr/>
          </p:nvSpPr>
          <p:spPr bwMode="auto">
            <a:xfrm>
              <a:off x="240738" y="195144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2</a:t>
              </a:r>
            </a:p>
          </p:txBody>
        </p:sp>
        <p:grpSp>
          <p:nvGrpSpPr>
            <p:cNvPr id="504881" name="Group 49"/>
            <p:cNvGrpSpPr/>
            <p:nvPr/>
          </p:nvGrpSpPr>
          <p:grpSpPr bwMode="auto">
            <a:xfrm>
              <a:off x="2832465" y="2357848"/>
              <a:ext cx="6144815" cy="2844800"/>
              <a:chOff x="1746" y="890"/>
              <a:chExt cx="3221" cy="1950"/>
            </a:xfrm>
          </p:grpSpPr>
          <p:grpSp>
            <p:nvGrpSpPr>
              <p:cNvPr id="504882" name="Group 50"/>
              <p:cNvGrpSpPr/>
              <p:nvPr/>
            </p:nvGrpSpPr>
            <p:grpSpPr bwMode="auto">
              <a:xfrm>
                <a:off x="1746" y="890"/>
                <a:ext cx="3221" cy="1950"/>
                <a:chOff x="912" y="768"/>
                <a:chExt cx="2400" cy="1584"/>
              </a:xfrm>
            </p:grpSpPr>
            <p:sp>
              <p:nvSpPr>
                <p:cNvPr id="504883"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4"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5"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6"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7"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8"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9"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0"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1"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04892" name="Group 60"/>
                <p:cNvGrpSpPr/>
                <p:nvPr/>
              </p:nvGrpSpPr>
              <p:grpSpPr bwMode="auto">
                <a:xfrm>
                  <a:off x="912" y="768"/>
                  <a:ext cx="2386" cy="1553"/>
                  <a:chOff x="912" y="768"/>
                  <a:chExt cx="2386" cy="1553"/>
                </a:xfrm>
              </p:grpSpPr>
              <p:sp>
                <p:nvSpPr>
                  <p:cNvPr id="504893"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4"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5"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6"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7"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8"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9"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0"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1"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504902" name="Text Box 70"/>
              <p:cNvSpPr txBox="1">
                <a:spLocks noChangeArrowheads="1"/>
              </p:cNvSpPr>
              <p:nvPr/>
            </p:nvSpPr>
            <p:spPr bwMode="auto">
              <a:xfrm>
                <a:off x="3003" y="1410"/>
                <a:ext cx="1111" cy="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0000CC"/>
                    </a:solidFill>
                    <a:latin typeface="+mn-lt"/>
                    <a:ea typeface="黑体" panose="02010609060101010101" pitchFamily="2" charset="-122"/>
                  </a:rPr>
                  <a:t>网络</a:t>
                </a:r>
              </a:p>
              <a:p>
                <a:pPr algn="ctr"/>
                <a:r>
                  <a:rPr kumimoji="1" lang="en-US" altLang="zh-CN" sz="3200" b="1" dirty="0">
                    <a:solidFill>
                      <a:srgbClr val="0000CC"/>
                    </a:solidFill>
                    <a:latin typeface="+mn-lt"/>
                    <a:ea typeface="黑体" panose="02010609060101010101" pitchFamily="2" charset="-122"/>
                  </a:rPr>
                  <a:t>145.13.0.0</a:t>
                </a:r>
              </a:p>
            </p:txBody>
          </p:sp>
        </p:grpSp>
        <p:pic>
          <p:nvPicPr>
            <p:cNvPr id="504903" name="Picture 7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30538" y="3686585"/>
              <a:ext cx="76014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504904" name="Rectangle 72"/>
          <p:cNvSpPr>
            <a:spLocks noGrp="1" noChangeArrowheads="1"/>
          </p:cNvSpPr>
          <p:nvPr>
            <p:ph type="title"/>
          </p:nvPr>
        </p:nvSpPr>
        <p:spPr/>
        <p:txBody>
          <a:bodyPr/>
          <a:lstStyle/>
          <a:p>
            <a:pPr algn="ctr"/>
            <a:r>
              <a:rPr lang="zh-CN" altLang="en-US" sz="3600" dirty="0"/>
              <a:t>一个未划分子网的 </a:t>
            </a:r>
            <a:r>
              <a:rPr lang="en-US" altLang="zh-CN" sz="3600" dirty="0"/>
              <a:t>B </a:t>
            </a:r>
            <a:r>
              <a:rPr lang="zh-CN" altLang="en-US" sz="3600" dirty="0"/>
              <a:t>类网络</a:t>
            </a:r>
            <a:r>
              <a:rPr lang="en-US" altLang="zh-CN" sz="3600" dirty="0"/>
              <a:t>145.13.0.0</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pPr algn="ctr"/>
            <a:r>
              <a:rPr lang="zh-CN" altLang="en-US" sz="3600" dirty="0"/>
              <a:t>划分为三个子网后对外仍是一个网络 </a:t>
            </a:r>
          </a:p>
        </p:txBody>
      </p:sp>
      <p:sp>
        <p:nvSpPr>
          <p:cNvPr id="505859" name="Line 3"/>
          <p:cNvSpPr>
            <a:spLocks noChangeShapeType="1"/>
          </p:cNvSpPr>
          <p:nvPr/>
        </p:nvSpPr>
        <p:spPr bwMode="auto">
          <a:xfrm>
            <a:off x="912202" y="2628903"/>
            <a:ext cx="1592527" cy="1370013"/>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0" name="Line 4"/>
          <p:cNvSpPr>
            <a:spLocks noChangeShapeType="1"/>
          </p:cNvSpPr>
          <p:nvPr/>
        </p:nvSpPr>
        <p:spPr bwMode="auto">
          <a:xfrm>
            <a:off x="889415" y="2628900"/>
            <a:ext cx="0" cy="209550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1" name="Line 5"/>
          <p:cNvSpPr>
            <a:spLocks noChangeShapeType="1"/>
          </p:cNvSpPr>
          <p:nvPr/>
        </p:nvSpPr>
        <p:spPr bwMode="auto">
          <a:xfrm flipV="1">
            <a:off x="827933" y="4078288"/>
            <a:ext cx="1592527" cy="804862"/>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2" name="AutoShape 6"/>
          <p:cNvSpPr>
            <a:spLocks noChangeArrowheads="1"/>
          </p:cNvSpPr>
          <p:nvPr/>
        </p:nvSpPr>
        <p:spPr bwMode="auto">
          <a:xfrm>
            <a:off x="2739390" y="1341441"/>
            <a:ext cx="7049665" cy="5400675"/>
          </a:xfrm>
          <a:prstGeom prst="roundRect">
            <a:avLst>
              <a:gd name="adj" fmla="val 11116"/>
            </a:avLst>
          </a:prstGeom>
          <a:solidFill>
            <a:srgbClr val="66FFFF"/>
          </a:solidFill>
          <a:ln w="9525">
            <a:solidFill>
              <a:schemeClr val="tx1"/>
            </a:solidFill>
            <a:prstDash val="dash"/>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5863" name="Freeform 7"/>
          <p:cNvSpPr/>
          <p:nvPr/>
        </p:nvSpPr>
        <p:spPr bwMode="auto">
          <a:xfrm>
            <a:off x="2836787" y="1422400"/>
            <a:ext cx="4060429"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4" name="Freeform 8"/>
          <p:cNvSpPr/>
          <p:nvPr/>
        </p:nvSpPr>
        <p:spPr bwMode="auto">
          <a:xfrm>
            <a:off x="2653639" y="2790828"/>
            <a:ext cx="1258888"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5" name="Freeform 9"/>
          <p:cNvSpPr/>
          <p:nvPr/>
        </p:nvSpPr>
        <p:spPr bwMode="auto">
          <a:xfrm>
            <a:off x="3118544" y="4189687"/>
            <a:ext cx="4426744"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6" name="Freeform 10"/>
          <p:cNvSpPr/>
          <p:nvPr/>
        </p:nvSpPr>
        <p:spPr bwMode="auto">
          <a:xfrm>
            <a:off x="2653641" y="4078288"/>
            <a:ext cx="1508257" cy="74322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7" name="Freeform 11"/>
          <p:cNvSpPr/>
          <p:nvPr/>
        </p:nvSpPr>
        <p:spPr bwMode="auto">
          <a:xfrm>
            <a:off x="6578205" y="1503366"/>
            <a:ext cx="3073267"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8" name="Line 12"/>
          <p:cNvSpPr>
            <a:spLocks noChangeShapeType="1"/>
          </p:cNvSpPr>
          <p:nvPr/>
        </p:nvSpPr>
        <p:spPr bwMode="auto">
          <a:xfrm flipV="1">
            <a:off x="2653641" y="3998913"/>
            <a:ext cx="5532569"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69" name="Line 13"/>
          <p:cNvSpPr>
            <a:spLocks noChangeShapeType="1"/>
          </p:cNvSpPr>
          <p:nvPr/>
        </p:nvSpPr>
        <p:spPr bwMode="auto">
          <a:xfrm>
            <a:off x="3557381" y="2389188"/>
            <a:ext cx="0" cy="41275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0" name="Freeform 14"/>
          <p:cNvSpPr/>
          <p:nvPr/>
        </p:nvSpPr>
        <p:spPr bwMode="auto">
          <a:xfrm>
            <a:off x="8172450" y="2776538"/>
            <a:ext cx="536575"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1" name="Line 15"/>
          <p:cNvSpPr>
            <a:spLocks noChangeShapeType="1"/>
          </p:cNvSpPr>
          <p:nvPr/>
        </p:nvSpPr>
        <p:spPr bwMode="auto">
          <a:xfrm>
            <a:off x="6155985" y="2147891"/>
            <a:ext cx="0" cy="6318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2" name="Line 16"/>
          <p:cNvSpPr>
            <a:spLocks noChangeShapeType="1"/>
          </p:cNvSpPr>
          <p:nvPr/>
        </p:nvSpPr>
        <p:spPr bwMode="auto">
          <a:xfrm flipV="1">
            <a:off x="6583925" y="4808812"/>
            <a:ext cx="10319" cy="10763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3" name="Line 17"/>
          <p:cNvSpPr>
            <a:spLocks noChangeShapeType="1"/>
          </p:cNvSpPr>
          <p:nvPr/>
        </p:nvSpPr>
        <p:spPr bwMode="auto">
          <a:xfrm flipH="1">
            <a:off x="4707921" y="2279650"/>
            <a:ext cx="0" cy="5222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4" name="Freeform 18"/>
          <p:cNvSpPr/>
          <p:nvPr/>
        </p:nvSpPr>
        <p:spPr bwMode="auto">
          <a:xfrm>
            <a:off x="7878366" y="2374903"/>
            <a:ext cx="30784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5" name="Line 19"/>
          <p:cNvSpPr>
            <a:spLocks noChangeShapeType="1"/>
          </p:cNvSpPr>
          <p:nvPr/>
        </p:nvSpPr>
        <p:spPr bwMode="auto">
          <a:xfrm flipH="1" flipV="1">
            <a:off x="5431663" y="4821509"/>
            <a:ext cx="0" cy="6873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6" name="Line 20"/>
          <p:cNvSpPr>
            <a:spLocks noChangeShapeType="1"/>
          </p:cNvSpPr>
          <p:nvPr/>
        </p:nvSpPr>
        <p:spPr bwMode="auto">
          <a:xfrm flipH="1" flipV="1">
            <a:off x="3923407" y="4821512"/>
            <a:ext cx="0" cy="4048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7" name="Line 21"/>
          <p:cNvSpPr>
            <a:spLocks noChangeShapeType="1"/>
          </p:cNvSpPr>
          <p:nvPr/>
        </p:nvSpPr>
        <p:spPr bwMode="auto">
          <a:xfrm flipH="1" flipV="1">
            <a:off x="8186209" y="4683125"/>
            <a:ext cx="921808"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5878" name="Picture 2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98106" y="1985966"/>
            <a:ext cx="414470" cy="401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79" name="Picture 2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325804" y="3756025"/>
            <a:ext cx="754988"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05880" name="Picture 2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57885" y="2236788"/>
            <a:ext cx="41275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1" name="Picture 2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56490" y="1825625"/>
            <a:ext cx="41275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2" name="Picture 2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521570" y="2468566"/>
            <a:ext cx="414469" cy="401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3" name="Picture 2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84029" y="2066925"/>
            <a:ext cx="41275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4" name="Picture 2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39477" y="4402138"/>
            <a:ext cx="41447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5" name="Picture 2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6149" y="5672409"/>
            <a:ext cx="414469"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6" name="Picture 3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1848" y="5386659"/>
            <a:ext cx="412750" cy="401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5887" name="Picture 3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11871" y="5064397"/>
            <a:ext cx="41447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5888" name="Text Box 32"/>
          <p:cNvSpPr txBox="1">
            <a:spLocks noChangeArrowheads="1"/>
          </p:cNvSpPr>
          <p:nvPr/>
        </p:nvSpPr>
        <p:spPr bwMode="auto">
          <a:xfrm>
            <a:off x="2739389" y="1948770"/>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145.13.3.10</a:t>
            </a:r>
          </a:p>
        </p:txBody>
      </p:sp>
      <p:sp>
        <p:nvSpPr>
          <p:cNvPr id="505889" name="Text Box 33"/>
          <p:cNvSpPr txBox="1">
            <a:spLocks noChangeArrowheads="1"/>
          </p:cNvSpPr>
          <p:nvPr/>
        </p:nvSpPr>
        <p:spPr bwMode="auto">
          <a:xfrm>
            <a:off x="3833679" y="1628800"/>
            <a:ext cx="152343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145.13.3.11</a:t>
            </a:r>
          </a:p>
        </p:txBody>
      </p:sp>
      <p:sp>
        <p:nvSpPr>
          <p:cNvPr id="505890" name="Text Box 34"/>
          <p:cNvSpPr txBox="1">
            <a:spLocks noChangeArrowheads="1"/>
          </p:cNvSpPr>
          <p:nvPr/>
        </p:nvSpPr>
        <p:spPr bwMode="auto">
          <a:xfrm>
            <a:off x="5144748" y="1519239"/>
            <a:ext cx="16802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p>
        </p:txBody>
      </p:sp>
      <p:sp>
        <p:nvSpPr>
          <p:cNvPr id="505891" name="Text Box 35"/>
          <p:cNvSpPr txBox="1">
            <a:spLocks noChangeArrowheads="1"/>
          </p:cNvSpPr>
          <p:nvPr/>
        </p:nvSpPr>
        <p:spPr bwMode="auto">
          <a:xfrm>
            <a:off x="7207648" y="1655764"/>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p>
        </p:txBody>
      </p:sp>
      <p:sp>
        <p:nvSpPr>
          <p:cNvPr id="505892" name="Text Box 36"/>
          <p:cNvSpPr txBox="1">
            <a:spLocks noChangeArrowheads="1"/>
          </p:cNvSpPr>
          <p:nvPr/>
        </p:nvSpPr>
        <p:spPr bwMode="auto">
          <a:xfrm>
            <a:off x="8187929" y="2044701"/>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145.13.7.35</a:t>
            </a:r>
          </a:p>
        </p:txBody>
      </p:sp>
      <p:sp>
        <p:nvSpPr>
          <p:cNvPr id="505893" name="Text Box 37"/>
          <p:cNvSpPr txBox="1">
            <a:spLocks noChangeArrowheads="1"/>
          </p:cNvSpPr>
          <p:nvPr/>
        </p:nvSpPr>
        <p:spPr bwMode="auto">
          <a:xfrm>
            <a:off x="8151814" y="4040189"/>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145.13.7.56</a:t>
            </a:r>
          </a:p>
        </p:txBody>
      </p:sp>
      <p:sp>
        <p:nvSpPr>
          <p:cNvPr id="505894" name="Text Box 38"/>
          <p:cNvSpPr txBox="1">
            <a:spLocks noChangeArrowheads="1"/>
          </p:cNvSpPr>
          <p:nvPr/>
        </p:nvSpPr>
        <p:spPr bwMode="auto">
          <a:xfrm>
            <a:off x="3056633" y="5445398"/>
            <a:ext cx="16802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p>
        </p:txBody>
      </p:sp>
      <p:sp>
        <p:nvSpPr>
          <p:cNvPr id="505895" name="Text Box 39"/>
          <p:cNvSpPr txBox="1">
            <a:spLocks noChangeArrowheads="1"/>
          </p:cNvSpPr>
          <p:nvPr/>
        </p:nvSpPr>
        <p:spPr bwMode="auto">
          <a:xfrm>
            <a:off x="4525334" y="5743848"/>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p>
        </p:txBody>
      </p:sp>
      <p:sp>
        <p:nvSpPr>
          <p:cNvPr id="505896" name="Text Box 40"/>
          <p:cNvSpPr txBox="1">
            <a:spLocks noChangeArrowheads="1"/>
          </p:cNvSpPr>
          <p:nvPr/>
        </p:nvSpPr>
        <p:spPr bwMode="auto">
          <a:xfrm>
            <a:off x="5720588" y="6066110"/>
            <a:ext cx="153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p>
        </p:txBody>
      </p:sp>
      <p:sp>
        <p:nvSpPr>
          <p:cNvPr id="505897" name="Line 41"/>
          <p:cNvSpPr>
            <a:spLocks noChangeShapeType="1"/>
          </p:cNvSpPr>
          <p:nvPr/>
        </p:nvSpPr>
        <p:spPr bwMode="auto">
          <a:xfrm flipV="1">
            <a:off x="3539893" y="4807225"/>
            <a:ext cx="3417227" cy="14287"/>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8" name="Line 42"/>
          <p:cNvSpPr>
            <a:spLocks noChangeShapeType="1"/>
          </p:cNvSpPr>
          <p:nvPr/>
        </p:nvSpPr>
        <p:spPr bwMode="auto">
          <a:xfrm>
            <a:off x="3273614" y="2790825"/>
            <a:ext cx="33518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9" name="Text Box 43"/>
          <p:cNvSpPr txBox="1">
            <a:spLocks noChangeArrowheads="1"/>
          </p:cNvSpPr>
          <p:nvPr/>
        </p:nvSpPr>
        <p:spPr bwMode="auto">
          <a:xfrm>
            <a:off x="4453102" y="4951685"/>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0" name="Text Box 44"/>
          <p:cNvSpPr txBox="1">
            <a:spLocks noChangeArrowheads="1"/>
          </p:cNvSpPr>
          <p:nvPr/>
        </p:nvSpPr>
        <p:spPr bwMode="auto">
          <a:xfrm>
            <a:off x="4922895" y="1857376"/>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1" name="Line 45"/>
          <p:cNvSpPr>
            <a:spLocks noChangeShapeType="1"/>
          </p:cNvSpPr>
          <p:nvPr/>
        </p:nvSpPr>
        <p:spPr bwMode="auto">
          <a:xfrm rot="5400000">
            <a:off x="7017808" y="3797300"/>
            <a:ext cx="2336800"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902" name="Text Box 46"/>
          <p:cNvSpPr txBox="1">
            <a:spLocks noChangeArrowheads="1"/>
          </p:cNvSpPr>
          <p:nvPr/>
        </p:nvSpPr>
        <p:spPr bwMode="auto">
          <a:xfrm rot="5400000">
            <a:off x="8691389" y="3519457"/>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3" name="Text Box 47"/>
          <p:cNvSpPr txBox="1">
            <a:spLocks noChangeArrowheads="1"/>
          </p:cNvSpPr>
          <p:nvPr/>
        </p:nvSpPr>
        <p:spPr bwMode="auto">
          <a:xfrm>
            <a:off x="4382591" y="4410348"/>
            <a:ext cx="21242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145.13.21.0</a:t>
            </a:r>
          </a:p>
        </p:txBody>
      </p:sp>
      <p:sp>
        <p:nvSpPr>
          <p:cNvPr id="505904" name="Text Box 48"/>
          <p:cNvSpPr txBox="1">
            <a:spLocks noChangeArrowheads="1"/>
          </p:cNvSpPr>
          <p:nvPr/>
        </p:nvSpPr>
        <p:spPr bwMode="auto">
          <a:xfrm>
            <a:off x="4288293" y="2816226"/>
            <a:ext cx="19816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145.13.3.0</a:t>
            </a:r>
          </a:p>
        </p:txBody>
      </p:sp>
      <p:sp>
        <p:nvSpPr>
          <p:cNvPr id="505905" name="Text Box 49"/>
          <p:cNvSpPr txBox="1">
            <a:spLocks noChangeArrowheads="1"/>
          </p:cNvSpPr>
          <p:nvPr/>
        </p:nvSpPr>
        <p:spPr bwMode="auto">
          <a:xfrm>
            <a:off x="6512852" y="3262314"/>
            <a:ext cx="139493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子网 </a:t>
            </a:r>
          </a:p>
          <a:p>
            <a:r>
              <a:rPr kumimoji="1" lang="en-US" altLang="zh-CN" sz="2000" b="1">
                <a:solidFill>
                  <a:srgbClr val="0000CC"/>
                </a:solidFill>
                <a:latin typeface="+mn-lt"/>
                <a:ea typeface="黑体" panose="02010609060101010101" pitchFamily="2" charset="-122"/>
              </a:rPr>
              <a:t>145.13.7.0</a:t>
            </a:r>
          </a:p>
        </p:txBody>
      </p:sp>
      <p:pic>
        <p:nvPicPr>
          <p:cNvPr id="505906" name="Picture 5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4055" y="4643438"/>
            <a:ext cx="754988"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05907" name="Picture 5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4055" y="2389188"/>
            <a:ext cx="754988"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05908" name="AutoShape 52"/>
          <p:cNvSpPr>
            <a:spLocks noChangeArrowheads="1"/>
          </p:cNvSpPr>
          <p:nvPr/>
        </p:nvSpPr>
        <p:spPr bwMode="auto">
          <a:xfrm>
            <a:off x="141024" y="1196752"/>
            <a:ext cx="2512617" cy="1073374"/>
          </a:xfrm>
          <a:prstGeom prst="wedgeRoundRectCallout">
            <a:avLst>
              <a:gd name="adj1" fmla="val 47574"/>
              <a:gd name="adj2" fmla="val 193336"/>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505909" name="Text Box 53"/>
          <p:cNvSpPr txBox="1">
            <a:spLocks noChangeArrowheads="1"/>
          </p:cNvSpPr>
          <p:nvPr/>
        </p:nvSpPr>
        <p:spPr bwMode="auto">
          <a:xfrm>
            <a:off x="144885" y="1189203"/>
            <a:ext cx="2508756"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CC"/>
                </a:solidFill>
                <a:latin typeface="+mn-lt"/>
                <a:ea typeface="黑体" panose="02010609060101010101" pitchFamily="2" charset="-122"/>
              </a:rPr>
              <a:t>所有到达</a:t>
            </a:r>
            <a:r>
              <a:rPr kumimoji="1" lang="zh-CN" altLang="en-US" sz="2000" b="1" dirty="0" smtClean="0">
                <a:solidFill>
                  <a:srgbClr val="0000CC"/>
                </a:solidFill>
                <a:latin typeface="+mn-lt"/>
                <a:ea typeface="黑体" panose="02010609060101010101" pitchFamily="2" charset="-122"/>
              </a:rPr>
              <a:t>网络</a:t>
            </a:r>
            <a:r>
              <a:rPr kumimoji="1" lang="en-US" altLang="zh-CN" sz="2000" b="1" dirty="0" smtClean="0">
                <a:solidFill>
                  <a:srgbClr val="0000CC"/>
                </a:solidFill>
                <a:latin typeface="+mn-lt"/>
                <a:ea typeface="黑体" panose="02010609060101010101" pitchFamily="2" charset="-122"/>
              </a:rPr>
              <a:t>145.13.0.0</a:t>
            </a:r>
            <a:r>
              <a:rPr kumimoji="1" lang="zh-CN" altLang="en-US" sz="2000" b="1" dirty="0" smtClean="0">
                <a:solidFill>
                  <a:srgbClr val="0000CC"/>
                </a:solidFill>
                <a:latin typeface="+mn-lt"/>
                <a:ea typeface="黑体" panose="02010609060101010101" pitchFamily="2" charset="-122"/>
              </a:rPr>
              <a:t>的</a:t>
            </a:r>
            <a:r>
              <a:rPr kumimoji="1" lang="zh-CN" altLang="en-US" sz="2000" b="1" dirty="0">
                <a:solidFill>
                  <a:srgbClr val="0000CC"/>
                </a:solidFill>
                <a:latin typeface="+mn-lt"/>
                <a:ea typeface="黑体" panose="02010609060101010101" pitchFamily="2" charset="-122"/>
              </a:rPr>
              <a:t>分组均</a:t>
            </a:r>
            <a:r>
              <a:rPr kumimoji="1" lang="zh-CN" altLang="en-US" sz="2000" b="1" dirty="0" smtClean="0">
                <a:solidFill>
                  <a:srgbClr val="0000CC"/>
                </a:solidFill>
                <a:latin typeface="+mn-lt"/>
                <a:ea typeface="黑体" panose="02010609060101010101" pitchFamily="2" charset="-122"/>
              </a:rPr>
              <a:t>到达此</a:t>
            </a:r>
            <a:r>
              <a:rPr kumimoji="1" lang="zh-CN" altLang="en-US" sz="2000" b="1" dirty="0">
                <a:solidFill>
                  <a:srgbClr val="0000CC"/>
                </a:solidFill>
                <a:latin typeface="+mn-lt"/>
                <a:ea typeface="黑体" panose="02010609060101010101" pitchFamily="2" charset="-122"/>
              </a:rPr>
              <a:t>路由器</a:t>
            </a:r>
          </a:p>
        </p:txBody>
      </p:sp>
      <p:sp>
        <p:nvSpPr>
          <p:cNvPr id="505912" name="Text Box 56"/>
          <p:cNvSpPr txBox="1">
            <a:spLocks noChangeArrowheads="1"/>
          </p:cNvSpPr>
          <p:nvPr/>
        </p:nvSpPr>
        <p:spPr bwMode="auto">
          <a:xfrm>
            <a:off x="7519511" y="5680077"/>
            <a:ext cx="188545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dirty="0">
                <a:solidFill>
                  <a:srgbClr val="0000CC"/>
                </a:solidFill>
                <a:latin typeface="+mn-lt"/>
                <a:ea typeface="黑体" panose="02010609060101010101" pitchFamily="2" charset="-122"/>
              </a:rPr>
              <a:t>网络</a:t>
            </a:r>
          </a:p>
          <a:p>
            <a:pPr algn="ctr"/>
            <a:r>
              <a:rPr kumimoji="1" lang="en-US" altLang="zh-CN" sz="2800" b="1" dirty="0">
                <a:solidFill>
                  <a:srgbClr val="0000CC"/>
                </a:solidFill>
                <a:latin typeface="+mn-lt"/>
                <a:ea typeface="黑体" panose="02010609060101010101" pitchFamily="2" charset="-122"/>
              </a:rPr>
              <a:t>145.13.0.0</a:t>
            </a:r>
          </a:p>
        </p:txBody>
      </p:sp>
      <p:sp>
        <p:nvSpPr>
          <p:cNvPr id="505913" name="Text Box 57"/>
          <p:cNvSpPr txBox="1">
            <a:spLocks noChangeArrowheads="1"/>
          </p:cNvSpPr>
          <p:nvPr/>
        </p:nvSpPr>
        <p:spPr bwMode="auto">
          <a:xfrm>
            <a:off x="2491466" y="4105550"/>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1</a:t>
            </a:r>
          </a:p>
        </p:txBody>
      </p:sp>
      <p:sp>
        <p:nvSpPr>
          <p:cNvPr id="505914" name="Text Box 58"/>
          <p:cNvSpPr txBox="1">
            <a:spLocks noChangeArrowheads="1"/>
          </p:cNvSpPr>
          <p:nvPr/>
        </p:nvSpPr>
        <p:spPr bwMode="auto">
          <a:xfrm>
            <a:off x="332204" y="4284666"/>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3</a:t>
            </a:r>
          </a:p>
        </p:txBody>
      </p:sp>
      <p:sp>
        <p:nvSpPr>
          <p:cNvPr id="505915" name="Text Box 59"/>
          <p:cNvSpPr txBox="1">
            <a:spLocks noChangeArrowheads="1"/>
          </p:cNvSpPr>
          <p:nvPr/>
        </p:nvSpPr>
        <p:spPr bwMode="auto">
          <a:xfrm>
            <a:off x="409594" y="2746378"/>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2</a:t>
            </a:r>
          </a:p>
        </p:txBody>
      </p:sp>
      <p:sp>
        <p:nvSpPr>
          <p:cNvPr id="2" name="右箭头 1"/>
          <p:cNvSpPr/>
          <p:nvPr/>
        </p:nvSpPr>
        <p:spPr bwMode="auto">
          <a:xfrm rot="2390318">
            <a:off x="1397001" y="3051106"/>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右箭头 61"/>
          <p:cNvSpPr/>
          <p:nvPr/>
        </p:nvSpPr>
        <p:spPr bwMode="auto">
          <a:xfrm rot="19808815">
            <a:off x="1303984" y="4119145"/>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title"/>
          </p:nvPr>
        </p:nvSpPr>
        <p:spPr/>
        <p:txBody>
          <a:bodyPr/>
          <a:lstStyle/>
          <a:p>
            <a:r>
              <a:rPr lang="en-US" altLang="zh-CN" dirty="0"/>
              <a:t>2.  </a:t>
            </a:r>
            <a:r>
              <a:rPr lang="zh-CN" altLang="en-US" dirty="0"/>
              <a:t>子网掩码</a:t>
            </a:r>
          </a:p>
        </p:txBody>
      </p:sp>
      <p:sp>
        <p:nvSpPr>
          <p:cNvPr id="507906" name="Rectangle 2"/>
          <p:cNvSpPr>
            <a:spLocks noGrp="1" noChangeArrowheads="1"/>
          </p:cNvSpPr>
          <p:nvPr>
            <p:ph idx="1"/>
          </p:nvPr>
        </p:nvSpPr>
        <p:spPr/>
        <p:txBody>
          <a:bodyPr/>
          <a:lstStyle/>
          <a:p>
            <a:pPr algn="just"/>
            <a:r>
              <a:rPr lang="zh-CN" altLang="en-US" dirty="0"/>
              <a:t>从一个</a:t>
            </a:r>
            <a:r>
              <a:rPr lang="zh-CN" altLang="en-US" sz="2000" dirty="0"/>
              <a:t> </a:t>
            </a:r>
            <a:r>
              <a:rPr lang="en-US" altLang="zh-CN" dirty="0"/>
              <a:t>IP</a:t>
            </a:r>
            <a:r>
              <a:rPr lang="en-US" altLang="zh-CN" sz="2000" dirty="0"/>
              <a:t> </a:t>
            </a:r>
            <a:r>
              <a:rPr lang="zh-CN" altLang="en-US" dirty="0"/>
              <a:t>数据报的首</a:t>
            </a:r>
            <a:r>
              <a:rPr lang="zh-CN" altLang="en-US" dirty="0" smtClean="0"/>
              <a:t>部或者</a:t>
            </a:r>
            <a:r>
              <a:rPr lang="en-US" altLang="zh-CN" dirty="0" smtClean="0"/>
              <a:t>IP</a:t>
            </a:r>
            <a:r>
              <a:rPr lang="zh-CN" altLang="en-US" dirty="0" smtClean="0"/>
              <a:t>地址本身并</a:t>
            </a:r>
            <a:r>
              <a:rPr lang="zh-CN" altLang="en-US" dirty="0">
                <a:solidFill>
                  <a:srgbClr val="FF0000"/>
                </a:solidFill>
              </a:rPr>
              <a:t>无法判断</a:t>
            </a:r>
            <a:r>
              <a:rPr lang="zh-CN" altLang="en-US" dirty="0"/>
              <a:t>源主机或目的主机所连接的网络是否进行了子网划分。</a:t>
            </a:r>
          </a:p>
          <a:p>
            <a:pPr>
              <a:buNone/>
            </a:pPr>
            <a:r>
              <a:rPr lang="zh-CN" altLang="en-US" dirty="0" smtClean="0">
                <a:solidFill>
                  <a:srgbClr val="0000FF"/>
                </a:solidFill>
              </a:rPr>
              <a:t>规</a:t>
            </a:r>
            <a:r>
              <a:rPr lang="zh-CN" altLang="en-US" dirty="0">
                <a:solidFill>
                  <a:srgbClr val="0000FF"/>
                </a:solidFill>
              </a:rPr>
              <a:t>则：</a:t>
            </a:r>
          </a:p>
          <a:p>
            <a:r>
              <a:rPr lang="zh-CN" altLang="en-US" dirty="0"/>
              <a:t>子网</a:t>
            </a:r>
            <a:r>
              <a:rPr lang="zh-CN" altLang="en-US" dirty="0" smtClean="0"/>
              <a:t>掩码长度＝</a:t>
            </a:r>
            <a:r>
              <a:rPr lang="en-US" altLang="zh-CN" dirty="0"/>
              <a:t>32</a:t>
            </a:r>
            <a:r>
              <a:rPr lang="zh-CN" altLang="en-US" dirty="0"/>
              <a:t>位</a:t>
            </a:r>
          </a:p>
          <a:p>
            <a:r>
              <a:rPr lang="zh-CN" altLang="en-US" dirty="0">
                <a:solidFill>
                  <a:srgbClr val="FF0000"/>
                </a:solidFill>
              </a:rPr>
              <a:t>某位＝</a:t>
            </a:r>
            <a:r>
              <a:rPr lang="en-US" altLang="zh-CN" dirty="0">
                <a:solidFill>
                  <a:srgbClr val="FF0000"/>
                </a:solidFill>
              </a:rPr>
              <a:t>1</a:t>
            </a:r>
            <a:r>
              <a:rPr lang="zh-CN" altLang="en-US" dirty="0">
                <a:solidFill>
                  <a:srgbClr val="FF0000"/>
                </a:solidFill>
              </a:rPr>
              <a:t>：</a:t>
            </a:r>
            <a:r>
              <a:rPr lang="en-US" altLang="zh-CN" dirty="0"/>
              <a:t>IP</a:t>
            </a:r>
            <a:r>
              <a:rPr lang="zh-CN" altLang="en-US" dirty="0"/>
              <a:t>地址中的对应位为</a:t>
            </a:r>
            <a:r>
              <a:rPr lang="zh-CN" altLang="en-US" dirty="0" smtClean="0"/>
              <a:t>网络号和子网号</a:t>
            </a:r>
            <a:endParaRPr lang="en-US" altLang="zh-CN" dirty="0"/>
          </a:p>
          <a:p>
            <a:r>
              <a:rPr lang="zh-CN" altLang="en-US" dirty="0">
                <a:solidFill>
                  <a:srgbClr val="FF0000"/>
                </a:solidFill>
              </a:rPr>
              <a:t>某位＝</a:t>
            </a:r>
            <a:r>
              <a:rPr lang="en-US" altLang="zh-CN" dirty="0">
                <a:solidFill>
                  <a:srgbClr val="FF0000"/>
                </a:solidFill>
              </a:rPr>
              <a:t>0</a:t>
            </a:r>
            <a:r>
              <a:rPr lang="zh-CN" altLang="en-US" dirty="0">
                <a:solidFill>
                  <a:srgbClr val="FF0000"/>
                </a:solidFill>
              </a:rPr>
              <a:t>：</a:t>
            </a:r>
            <a:r>
              <a:rPr lang="en-US" altLang="zh-CN" dirty="0"/>
              <a:t>IP</a:t>
            </a:r>
            <a:r>
              <a:rPr lang="zh-CN" altLang="en-US" dirty="0"/>
              <a:t>地址中的对应位</a:t>
            </a:r>
            <a:r>
              <a:rPr lang="zh-CN" altLang="en-US" dirty="0" smtClean="0"/>
              <a:t>为主机号</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79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790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79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2" name="Rectangle 4"/>
          <p:cNvSpPr>
            <a:spLocks noGrp="1" noChangeArrowheads="1"/>
          </p:cNvSpPr>
          <p:nvPr>
            <p:ph type="title"/>
          </p:nvPr>
        </p:nvSpPr>
        <p:spPr/>
        <p:txBody>
          <a:bodyPr/>
          <a:lstStyle/>
          <a:p>
            <a:pPr algn="ctr"/>
            <a:r>
              <a:rPr lang="en-US" altLang="zh-CN"/>
              <a:t>IP </a:t>
            </a:r>
            <a:r>
              <a:rPr lang="zh-CN" altLang="en-US"/>
              <a:t>地址的各字段和子网掩码 </a:t>
            </a:r>
          </a:p>
        </p:txBody>
      </p:sp>
      <p:sp>
        <p:nvSpPr>
          <p:cNvPr id="508930" name="Rectangle 2"/>
          <p:cNvSpPr>
            <a:spLocks noChangeArrowheads="1"/>
          </p:cNvSpPr>
          <p:nvPr/>
        </p:nvSpPr>
        <p:spPr bwMode="auto">
          <a:xfrm>
            <a:off x="1935622" y="3140996"/>
            <a:ext cx="7702947" cy="473075"/>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1" name="Rectangle 3"/>
          <p:cNvSpPr>
            <a:spLocks noChangeArrowheads="1"/>
          </p:cNvSpPr>
          <p:nvPr/>
        </p:nvSpPr>
        <p:spPr bwMode="auto">
          <a:xfrm>
            <a:off x="1935622" y="1867818"/>
            <a:ext cx="7702947" cy="463550"/>
          </a:xfrm>
          <a:prstGeom prst="rect">
            <a:avLst/>
          </a:prstGeom>
          <a:solidFill>
            <a:srgbClr val="CCECFF"/>
          </a:solidFill>
          <a:ln w="12700">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3" name="Line 5"/>
          <p:cNvSpPr>
            <a:spLocks noChangeShapeType="1"/>
          </p:cNvSpPr>
          <p:nvPr/>
        </p:nvSpPr>
        <p:spPr bwMode="auto">
          <a:xfrm>
            <a:off x="1973455" y="3904581"/>
            <a:ext cx="5682192" cy="635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4" name="Line 6"/>
          <p:cNvSpPr>
            <a:spLocks noChangeShapeType="1"/>
          </p:cNvSpPr>
          <p:nvPr/>
        </p:nvSpPr>
        <p:spPr bwMode="auto">
          <a:xfrm flipV="1">
            <a:off x="7690044" y="3904581"/>
            <a:ext cx="1926167" cy="0"/>
          </a:xfrm>
          <a:prstGeom prst="line">
            <a:avLst/>
          </a:prstGeom>
          <a:noFill/>
          <a:ln w="12700">
            <a:solidFill>
              <a:schemeClr val="tx2"/>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6" name="Rectangle 8"/>
          <p:cNvSpPr>
            <a:spLocks noChangeArrowheads="1"/>
          </p:cNvSpPr>
          <p:nvPr/>
        </p:nvSpPr>
        <p:spPr bwMode="auto">
          <a:xfrm>
            <a:off x="1951100" y="1880521"/>
            <a:ext cx="3781821" cy="4429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7" name="Rectangle 9"/>
          <p:cNvSpPr>
            <a:spLocks noChangeArrowheads="1"/>
          </p:cNvSpPr>
          <p:nvPr/>
        </p:nvSpPr>
        <p:spPr bwMode="auto">
          <a:xfrm>
            <a:off x="2601182" y="1845596"/>
            <a:ext cx="3617979" cy="52065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CC"/>
                </a:solidFill>
                <a:latin typeface="+mn-lt"/>
                <a:ea typeface="黑体" panose="02010609060101010101" pitchFamily="2" charset="-122"/>
              </a:rPr>
              <a:t>145        </a:t>
            </a:r>
            <a:r>
              <a:rPr kumimoji="1" lang="en-US" altLang="zh-CN" sz="28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        13            </a:t>
            </a:r>
            <a:r>
              <a:rPr kumimoji="1" lang="en-US" altLang="zh-CN" sz="2800" b="1" dirty="0">
                <a:solidFill>
                  <a:srgbClr val="0000CC"/>
                </a:solidFill>
                <a:latin typeface="+mn-lt"/>
                <a:ea typeface="黑体" panose="02010609060101010101" pitchFamily="2" charset="-122"/>
              </a:rPr>
              <a:t>.</a:t>
            </a:r>
          </a:p>
        </p:txBody>
      </p:sp>
      <p:sp>
        <p:nvSpPr>
          <p:cNvPr id="508938" name="Rectangle 10"/>
          <p:cNvSpPr>
            <a:spLocks noChangeArrowheads="1"/>
          </p:cNvSpPr>
          <p:nvPr/>
        </p:nvSpPr>
        <p:spPr bwMode="auto">
          <a:xfrm>
            <a:off x="6658169" y="1845596"/>
            <a:ext cx="2325959" cy="5206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p>
        </p:txBody>
      </p:sp>
      <p:sp>
        <p:nvSpPr>
          <p:cNvPr id="508939" name="Rectangle 11"/>
          <p:cNvSpPr>
            <a:spLocks noChangeArrowheads="1"/>
          </p:cNvSpPr>
          <p:nvPr/>
        </p:nvSpPr>
        <p:spPr bwMode="auto">
          <a:xfrm>
            <a:off x="344489" y="1880520"/>
            <a:ext cx="159357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两级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8940" name="Rectangle 12"/>
          <p:cNvSpPr>
            <a:spLocks noChangeArrowheads="1"/>
          </p:cNvSpPr>
          <p:nvPr/>
        </p:nvSpPr>
        <p:spPr bwMode="auto">
          <a:xfrm>
            <a:off x="3191070" y="3799807"/>
            <a:ext cx="1257168" cy="2619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1" name="Line 13"/>
          <p:cNvSpPr>
            <a:spLocks noChangeShapeType="1"/>
          </p:cNvSpPr>
          <p:nvPr/>
        </p:nvSpPr>
        <p:spPr bwMode="auto">
          <a:xfrm>
            <a:off x="5741520" y="1875759"/>
            <a:ext cx="0" cy="4540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2" name="Rectangle 14"/>
          <p:cNvSpPr>
            <a:spLocks noChangeArrowheads="1"/>
          </p:cNvSpPr>
          <p:nvPr/>
        </p:nvSpPr>
        <p:spPr bwMode="auto">
          <a:xfrm>
            <a:off x="3148075" y="3710906"/>
            <a:ext cx="3305393"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子网号为 </a:t>
            </a:r>
            <a:r>
              <a:rPr kumimoji="1" lang="en-US" altLang="zh-CN" sz="2000" b="1">
                <a:solidFill>
                  <a:srgbClr val="0000CC"/>
                </a:solidFill>
                <a:latin typeface="+mn-lt"/>
                <a:ea typeface="黑体" panose="02010609060101010101" pitchFamily="2" charset="-122"/>
              </a:rPr>
              <a:t>3 </a:t>
            </a:r>
            <a:r>
              <a:rPr kumimoji="1" lang="zh-CN" altLang="en-US" sz="2000" b="1">
                <a:solidFill>
                  <a:srgbClr val="0000CC"/>
                </a:solidFill>
                <a:latin typeface="+mn-lt"/>
                <a:ea typeface="黑体" panose="02010609060101010101" pitchFamily="2" charset="-122"/>
              </a:rPr>
              <a:t>的网络的网络号</a:t>
            </a:r>
          </a:p>
        </p:txBody>
      </p:sp>
      <p:sp>
        <p:nvSpPr>
          <p:cNvPr id="508943" name="Rectangle 15"/>
          <p:cNvSpPr>
            <a:spLocks noChangeArrowheads="1"/>
          </p:cNvSpPr>
          <p:nvPr/>
        </p:nvSpPr>
        <p:spPr bwMode="auto">
          <a:xfrm>
            <a:off x="1964857" y="3161631"/>
            <a:ext cx="5707988" cy="442912"/>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6" name="Rectangle 18"/>
          <p:cNvSpPr>
            <a:spLocks noChangeArrowheads="1"/>
          </p:cNvSpPr>
          <p:nvPr/>
        </p:nvSpPr>
        <p:spPr bwMode="auto">
          <a:xfrm>
            <a:off x="344489" y="3161633"/>
            <a:ext cx="159357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8947" name="Rectangle 19"/>
          <p:cNvSpPr>
            <a:spLocks noChangeArrowheads="1"/>
          </p:cNvSpPr>
          <p:nvPr/>
        </p:nvSpPr>
        <p:spPr bwMode="auto">
          <a:xfrm>
            <a:off x="8266175" y="3799806"/>
            <a:ext cx="963083" cy="285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8" name="Line 20"/>
          <p:cNvSpPr>
            <a:spLocks noChangeShapeType="1"/>
          </p:cNvSpPr>
          <p:nvPr/>
        </p:nvSpPr>
        <p:spPr bwMode="auto">
          <a:xfrm>
            <a:off x="5741520" y="3160043"/>
            <a:ext cx="0" cy="450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9" name="Rectangle 21"/>
          <p:cNvSpPr>
            <a:spLocks noChangeArrowheads="1"/>
          </p:cNvSpPr>
          <p:nvPr/>
        </p:nvSpPr>
        <p:spPr bwMode="auto">
          <a:xfrm>
            <a:off x="8211141" y="3645818"/>
            <a:ext cx="95699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51" name="Line 23"/>
          <p:cNvSpPr>
            <a:spLocks noChangeShapeType="1"/>
          </p:cNvSpPr>
          <p:nvPr/>
        </p:nvSpPr>
        <p:spPr bwMode="auto">
          <a:xfrm>
            <a:off x="7690043" y="3147343"/>
            <a:ext cx="0" cy="45243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55" name="Line 27"/>
          <p:cNvSpPr>
            <a:spLocks noChangeShapeType="1"/>
          </p:cNvSpPr>
          <p:nvPr/>
        </p:nvSpPr>
        <p:spPr bwMode="auto">
          <a:xfrm>
            <a:off x="1949379" y="3652168"/>
            <a:ext cx="0" cy="3937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6" name="Line 28"/>
          <p:cNvSpPr>
            <a:spLocks noChangeShapeType="1"/>
          </p:cNvSpPr>
          <p:nvPr/>
        </p:nvSpPr>
        <p:spPr bwMode="auto">
          <a:xfrm>
            <a:off x="7690043" y="2637759"/>
            <a:ext cx="0" cy="434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7" name="Rectangle 29"/>
          <p:cNvSpPr>
            <a:spLocks noChangeArrowheads="1"/>
          </p:cNvSpPr>
          <p:nvPr/>
        </p:nvSpPr>
        <p:spPr bwMode="auto">
          <a:xfrm>
            <a:off x="344489" y="4149058"/>
            <a:ext cx="1593579"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a:p>
            <a:pPr defTabSz="762000" eaLnBrk="0" hangingPunct="0"/>
            <a:r>
              <a:rPr kumimoji="1" lang="zh-CN" altLang="en-US" sz="2000" b="1">
                <a:solidFill>
                  <a:srgbClr val="0000CC"/>
                </a:solidFill>
                <a:latin typeface="+mn-lt"/>
                <a:ea typeface="黑体" panose="02010609060101010101" pitchFamily="2" charset="-122"/>
              </a:rPr>
              <a:t>的子网掩码</a:t>
            </a:r>
          </a:p>
        </p:txBody>
      </p:sp>
      <p:sp>
        <p:nvSpPr>
          <p:cNvPr id="508958" name="Line 30"/>
          <p:cNvSpPr>
            <a:spLocks noChangeShapeType="1"/>
          </p:cNvSpPr>
          <p:nvPr/>
        </p:nvSpPr>
        <p:spPr bwMode="auto">
          <a:xfrm>
            <a:off x="1949380" y="1588418"/>
            <a:ext cx="3773223"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9" name="Line 31"/>
          <p:cNvSpPr>
            <a:spLocks noChangeShapeType="1"/>
          </p:cNvSpPr>
          <p:nvPr/>
        </p:nvSpPr>
        <p:spPr bwMode="auto">
          <a:xfrm>
            <a:off x="1949379" y="1377281"/>
            <a:ext cx="0" cy="4000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0" name="Line 32"/>
          <p:cNvSpPr>
            <a:spLocks noChangeShapeType="1"/>
          </p:cNvSpPr>
          <p:nvPr/>
        </p:nvSpPr>
        <p:spPr bwMode="auto">
          <a:xfrm>
            <a:off x="9638568" y="1377284"/>
            <a:ext cx="0" cy="3841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1" name="Rectangle 33"/>
          <p:cNvSpPr>
            <a:spLocks noChangeArrowheads="1"/>
          </p:cNvSpPr>
          <p:nvPr/>
        </p:nvSpPr>
        <p:spPr bwMode="auto">
          <a:xfrm>
            <a:off x="3356170" y="1340770"/>
            <a:ext cx="956994"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08962" name="Line 34"/>
          <p:cNvSpPr>
            <a:spLocks noChangeShapeType="1"/>
          </p:cNvSpPr>
          <p:nvPr/>
        </p:nvSpPr>
        <p:spPr bwMode="auto">
          <a:xfrm>
            <a:off x="5770757" y="1588418"/>
            <a:ext cx="3881570"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3" name="Rectangle 35"/>
          <p:cNvSpPr>
            <a:spLocks noChangeArrowheads="1"/>
          </p:cNvSpPr>
          <p:nvPr/>
        </p:nvSpPr>
        <p:spPr bwMode="auto">
          <a:xfrm>
            <a:off x="7196464" y="1340770"/>
            <a:ext cx="956994"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64" name="Line 36"/>
          <p:cNvSpPr>
            <a:spLocks noChangeShapeType="1"/>
          </p:cNvSpPr>
          <p:nvPr/>
        </p:nvSpPr>
        <p:spPr bwMode="auto">
          <a:xfrm>
            <a:off x="5741520" y="1377281"/>
            <a:ext cx="0" cy="4000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5" name="Line 37"/>
          <p:cNvSpPr>
            <a:spLocks noChangeShapeType="1"/>
          </p:cNvSpPr>
          <p:nvPr/>
        </p:nvSpPr>
        <p:spPr bwMode="auto">
          <a:xfrm flipV="1">
            <a:off x="1949380" y="2839368"/>
            <a:ext cx="3786981" cy="1270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6" name="Line 38"/>
          <p:cNvSpPr>
            <a:spLocks noChangeShapeType="1"/>
          </p:cNvSpPr>
          <p:nvPr/>
        </p:nvSpPr>
        <p:spPr bwMode="auto">
          <a:xfrm>
            <a:off x="1949379" y="2640931"/>
            <a:ext cx="0" cy="4000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7" name="Line 39"/>
          <p:cNvSpPr>
            <a:spLocks noChangeShapeType="1"/>
          </p:cNvSpPr>
          <p:nvPr/>
        </p:nvSpPr>
        <p:spPr bwMode="auto">
          <a:xfrm>
            <a:off x="9638568" y="2640934"/>
            <a:ext cx="0" cy="3841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9" name="Line 41"/>
          <p:cNvSpPr>
            <a:spLocks noChangeShapeType="1"/>
          </p:cNvSpPr>
          <p:nvPr/>
        </p:nvSpPr>
        <p:spPr bwMode="auto">
          <a:xfrm flipV="1">
            <a:off x="5770756" y="2839368"/>
            <a:ext cx="3867812" cy="1270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1" name="Line 43"/>
          <p:cNvSpPr>
            <a:spLocks noChangeShapeType="1"/>
          </p:cNvSpPr>
          <p:nvPr/>
        </p:nvSpPr>
        <p:spPr bwMode="auto">
          <a:xfrm>
            <a:off x="5741520" y="2640931"/>
            <a:ext cx="0" cy="4000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2" name="Line 44"/>
          <p:cNvSpPr>
            <a:spLocks noChangeShapeType="1"/>
          </p:cNvSpPr>
          <p:nvPr/>
        </p:nvSpPr>
        <p:spPr bwMode="auto">
          <a:xfrm>
            <a:off x="7672845" y="3704559"/>
            <a:ext cx="0" cy="4540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3" name="Line 45"/>
          <p:cNvSpPr>
            <a:spLocks noChangeShapeType="1"/>
          </p:cNvSpPr>
          <p:nvPr/>
        </p:nvSpPr>
        <p:spPr bwMode="auto">
          <a:xfrm>
            <a:off x="9638568" y="3652171"/>
            <a:ext cx="0" cy="4540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4" name="Rectangle 46"/>
          <p:cNvSpPr>
            <a:spLocks noChangeArrowheads="1"/>
          </p:cNvSpPr>
          <p:nvPr/>
        </p:nvSpPr>
        <p:spPr bwMode="auto">
          <a:xfrm>
            <a:off x="726198" y="4999958"/>
            <a:ext cx="1215077"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子网的</a:t>
            </a:r>
          </a:p>
          <a:p>
            <a:pPr algn="ctr" defTabSz="762000" eaLnBrk="0" hangingPunct="0"/>
            <a:r>
              <a:rPr kumimoji="1" lang="zh-CN" altLang="en-US" sz="2000" b="1">
                <a:solidFill>
                  <a:srgbClr val="0000CC"/>
                </a:solidFill>
                <a:latin typeface="+mn-lt"/>
                <a:ea typeface="黑体" panose="02010609060101010101" pitchFamily="2" charset="-122"/>
              </a:rPr>
              <a:t>网络地址</a:t>
            </a:r>
          </a:p>
        </p:txBody>
      </p:sp>
      <p:sp>
        <p:nvSpPr>
          <p:cNvPr id="508975" name="Rectangle 47"/>
          <p:cNvSpPr>
            <a:spLocks noChangeArrowheads="1"/>
          </p:cNvSpPr>
          <p:nvPr/>
        </p:nvSpPr>
        <p:spPr bwMode="auto">
          <a:xfrm>
            <a:off x="7672846" y="4293518"/>
            <a:ext cx="1950244" cy="503238"/>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6" name="Rectangle 48"/>
          <p:cNvSpPr>
            <a:spLocks noChangeArrowheads="1"/>
          </p:cNvSpPr>
          <p:nvPr/>
        </p:nvSpPr>
        <p:spPr bwMode="auto">
          <a:xfrm>
            <a:off x="1976895" y="4293518"/>
            <a:ext cx="5695950" cy="503238"/>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08977" name="Group 49"/>
          <p:cNvGrpSpPr/>
          <p:nvPr/>
        </p:nvGrpSpPr>
        <p:grpSpPr bwMode="auto">
          <a:xfrm>
            <a:off x="2081803" y="4337983"/>
            <a:ext cx="7486254" cy="412751"/>
            <a:chOff x="1205" y="3120"/>
            <a:chExt cx="4353" cy="260"/>
          </a:xfrm>
        </p:grpSpPr>
        <p:sp>
          <p:nvSpPr>
            <p:cNvPr id="508978" name="Rectangle 50"/>
            <p:cNvSpPr>
              <a:spLocks noChangeArrowheads="1"/>
            </p:cNvSpPr>
            <p:nvPr/>
          </p:nvSpPr>
          <p:spPr bwMode="auto">
            <a:xfrm>
              <a:off x="1205" y="3120"/>
              <a:ext cx="3282" cy="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1 1 1 1 1 1 1 1 1 1 1 1 1 1 1 1   1 1 1 1 1 1 1 1</a:t>
              </a:r>
            </a:p>
          </p:txBody>
        </p:sp>
        <p:sp>
          <p:nvSpPr>
            <p:cNvPr id="508979" name="Rectangle 51"/>
            <p:cNvSpPr>
              <a:spLocks noChangeArrowheads="1"/>
            </p:cNvSpPr>
            <p:nvPr/>
          </p:nvSpPr>
          <p:spPr bwMode="auto">
            <a:xfrm>
              <a:off x="4452" y="3120"/>
              <a:ext cx="1106" cy="26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0 0 0 0 0 0 0 0</a:t>
              </a:r>
            </a:p>
          </p:txBody>
        </p:sp>
      </p:grpSp>
      <p:sp>
        <p:nvSpPr>
          <p:cNvPr id="508980" name="Line 52"/>
          <p:cNvSpPr>
            <a:spLocks noChangeShapeType="1"/>
          </p:cNvSpPr>
          <p:nvPr/>
        </p:nvSpPr>
        <p:spPr bwMode="auto">
          <a:xfrm>
            <a:off x="5741521" y="4293518"/>
            <a:ext cx="1719" cy="50323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1" name="Rectangle 53"/>
          <p:cNvSpPr>
            <a:spLocks noChangeArrowheads="1"/>
          </p:cNvSpPr>
          <p:nvPr/>
        </p:nvSpPr>
        <p:spPr bwMode="auto">
          <a:xfrm>
            <a:off x="7672846" y="5157118"/>
            <a:ext cx="1950244" cy="503238"/>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2" name="Rectangle 54"/>
          <p:cNvSpPr>
            <a:spLocks noChangeArrowheads="1"/>
          </p:cNvSpPr>
          <p:nvPr/>
        </p:nvSpPr>
        <p:spPr bwMode="auto">
          <a:xfrm>
            <a:off x="1976895" y="5157118"/>
            <a:ext cx="5695950" cy="503238"/>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3" name="Line 55"/>
          <p:cNvSpPr>
            <a:spLocks noChangeShapeType="1"/>
          </p:cNvSpPr>
          <p:nvPr/>
        </p:nvSpPr>
        <p:spPr bwMode="auto">
          <a:xfrm>
            <a:off x="5741521" y="5157118"/>
            <a:ext cx="1719" cy="50323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6" name="Rectangle 58"/>
          <p:cNvSpPr>
            <a:spLocks noChangeArrowheads="1"/>
          </p:cNvSpPr>
          <p:nvPr/>
        </p:nvSpPr>
        <p:spPr bwMode="auto">
          <a:xfrm>
            <a:off x="8451912" y="5180931"/>
            <a:ext cx="354265" cy="4591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0</a:t>
            </a:r>
          </a:p>
        </p:txBody>
      </p:sp>
      <p:sp>
        <p:nvSpPr>
          <p:cNvPr id="508988" name="Rectangle 60"/>
          <p:cNvSpPr>
            <a:spLocks noChangeArrowheads="1"/>
          </p:cNvSpPr>
          <p:nvPr/>
        </p:nvSpPr>
        <p:spPr bwMode="auto">
          <a:xfrm>
            <a:off x="3381966" y="2637758"/>
            <a:ext cx="956994"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08953" name="Rectangle 25"/>
          <p:cNvSpPr>
            <a:spLocks noChangeArrowheads="1"/>
          </p:cNvSpPr>
          <p:nvPr/>
        </p:nvSpPr>
        <p:spPr bwMode="auto">
          <a:xfrm>
            <a:off x="6260897" y="2637758"/>
            <a:ext cx="956994"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a:t>
            </a:r>
          </a:p>
        </p:txBody>
      </p:sp>
      <p:sp>
        <p:nvSpPr>
          <p:cNvPr id="508945" name="Rectangle 17"/>
          <p:cNvSpPr>
            <a:spLocks noChangeArrowheads="1"/>
          </p:cNvSpPr>
          <p:nvPr/>
        </p:nvSpPr>
        <p:spPr bwMode="auto">
          <a:xfrm>
            <a:off x="8187064" y="2637758"/>
            <a:ext cx="956994"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89" name="Rectangle 61"/>
          <p:cNvSpPr>
            <a:spLocks noChangeArrowheads="1"/>
          </p:cNvSpPr>
          <p:nvPr/>
        </p:nvSpPr>
        <p:spPr bwMode="auto">
          <a:xfrm>
            <a:off x="2601182" y="3140996"/>
            <a:ext cx="3617979" cy="52065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p>
        </p:txBody>
      </p:sp>
      <p:sp>
        <p:nvSpPr>
          <p:cNvPr id="508991" name="Rectangle 63"/>
          <p:cNvSpPr>
            <a:spLocks noChangeArrowheads="1"/>
          </p:cNvSpPr>
          <p:nvPr/>
        </p:nvSpPr>
        <p:spPr bwMode="auto">
          <a:xfrm>
            <a:off x="2601182" y="5157121"/>
            <a:ext cx="4724051" cy="52065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3</a:t>
            </a:r>
          </a:p>
        </p:txBody>
      </p:sp>
      <p:sp>
        <p:nvSpPr>
          <p:cNvPr id="508992" name="Rectangle 64"/>
          <p:cNvSpPr>
            <a:spLocks noChangeArrowheads="1"/>
          </p:cNvSpPr>
          <p:nvPr/>
        </p:nvSpPr>
        <p:spPr bwMode="auto">
          <a:xfrm>
            <a:off x="6658169" y="3140996"/>
            <a:ext cx="2325959" cy="5206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8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89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89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8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89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89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8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89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9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89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89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89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89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89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89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89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89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89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89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8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89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89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89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8980"/>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4000" fill="hold" nodeType="afterEffect">
                                  <p:stCondLst>
                                    <p:cond delay="500"/>
                                  </p:stCondLst>
                                  <p:childTnLst>
                                    <p:anim calcmode="discrete" valueType="str">
                                      <p:cBhvr>
                                        <p:cTn id="61" dur="1000" fill="hold"/>
                                        <p:tgtEl>
                                          <p:spTgt spid="508977"/>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89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89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898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898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08986"/>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4000" fill="hold" grpId="1" nodeType="afterEffect">
                                  <p:stCondLst>
                                    <p:cond delay="0"/>
                                  </p:stCondLst>
                                  <p:childTnLst>
                                    <p:anim calcmode="discrete" valueType="str">
                                      <p:cBhvr>
                                        <p:cTn id="76" dur="1000" fill="hold"/>
                                        <p:tgtEl>
                                          <p:spTgt spid="50897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nimBg="1"/>
      <p:bldP spid="508933" grpId="0" animBg="1"/>
      <p:bldP spid="508934" grpId="0" animBg="1"/>
      <p:bldP spid="508940" grpId="0" animBg="1"/>
      <p:bldP spid="508942" grpId="0" animBg="1"/>
      <p:bldP spid="508943" grpId="0" animBg="1"/>
      <p:bldP spid="508946" grpId="0"/>
      <p:bldP spid="508947" grpId="0" animBg="1"/>
      <p:bldP spid="508948" grpId="0" animBg="1"/>
      <p:bldP spid="508949" grpId="0"/>
      <p:bldP spid="508951" grpId="0" animBg="1"/>
      <p:bldP spid="508955" grpId="0" animBg="1"/>
      <p:bldP spid="508956" grpId="0" animBg="1"/>
      <p:bldP spid="508957" grpId="0"/>
      <p:bldP spid="508965" grpId="0" animBg="1"/>
      <p:bldP spid="508966" grpId="0" animBg="1"/>
      <p:bldP spid="508967" grpId="0" animBg="1"/>
      <p:bldP spid="508969" grpId="0" animBg="1"/>
      <p:bldP spid="508971" grpId="0" animBg="1"/>
      <p:bldP spid="508972" grpId="0" animBg="1"/>
      <p:bldP spid="508973" grpId="0" animBg="1"/>
      <p:bldP spid="508974" grpId="0"/>
      <p:bldP spid="508974" grpId="1"/>
      <p:bldP spid="508975" grpId="0" animBg="1"/>
      <p:bldP spid="508976" grpId="0" animBg="1"/>
      <p:bldP spid="508980" grpId="0" animBg="1"/>
      <p:bldP spid="508981" grpId="0" animBg="1"/>
      <p:bldP spid="508982" grpId="0" animBg="1"/>
      <p:bldP spid="508983" grpId="0" animBg="1"/>
      <p:bldP spid="508986" grpId="0"/>
      <p:bldP spid="5089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6497" y="1196752"/>
            <a:ext cx="9249181" cy="5162550"/>
            <a:chOff x="416496" y="1196752"/>
            <a:chExt cx="9249180" cy="5162550"/>
          </a:xfrm>
        </p:grpSpPr>
        <p:sp>
          <p:nvSpPr>
            <p:cNvPr id="511030" name="Rectangle 54"/>
            <p:cNvSpPr>
              <a:spLocks noChangeArrowheads="1"/>
            </p:cNvSpPr>
            <p:nvPr/>
          </p:nvSpPr>
          <p:spPr bwMode="auto">
            <a:xfrm>
              <a:off x="7780473" y="5621114"/>
              <a:ext cx="1721512" cy="496888"/>
            </a:xfrm>
            <a:prstGeom prst="rect">
              <a:avLst/>
            </a:prstGeom>
            <a:solidFill>
              <a:srgbClr val="FFC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1" name="Rectangle 35"/>
            <p:cNvSpPr>
              <a:spLocks noChangeArrowheads="1"/>
            </p:cNvSpPr>
            <p:nvPr/>
          </p:nvSpPr>
          <p:spPr bwMode="auto">
            <a:xfrm>
              <a:off x="2712247" y="5633814"/>
              <a:ext cx="5069946" cy="496888"/>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5" name="Rectangle 39"/>
            <p:cNvSpPr>
              <a:spLocks noChangeArrowheads="1"/>
            </p:cNvSpPr>
            <p:nvPr/>
          </p:nvSpPr>
          <p:spPr bwMode="auto">
            <a:xfrm>
              <a:off x="2664814" y="5676677"/>
              <a:ext cx="5228996" cy="397545"/>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1 1 1 1 1 1 1 1 1 1 1 1 1 1 1 1 1 1 1 1 1 1 1 1</a:t>
              </a:r>
            </a:p>
          </p:txBody>
        </p:sp>
        <p:sp>
          <p:nvSpPr>
            <p:cNvPr id="511020" name="Rectangle 44"/>
            <p:cNvSpPr>
              <a:spLocks noChangeArrowheads="1"/>
            </p:cNvSpPr>
            <p:nvPr/>
          </p:nvSpPr>
          <p:spPr bwMode="auto">
            <a:xfrm>
              <a:off x="7727161" y="5676677"/>
              <a:ext cx="1817806"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a:t>
              </a:r>
            </a:p>
          </p:txBody>
        </p:sp>
        <p:sp>
          <p:nvSpPr>
            <p:cNvPr id="511029" name="Rectangle 53"/>
            <p:cNvSpPr>
              <a:spLocks noChangeArrowheads="1"/>
            </p:cNvSpPr>
            <p:nvPr/>
          </p:nvSpPr>
          <p:spPr bwMode="auto">
            <a:xfrm>
              <a:off x="6043483" y="3870102"/>
              <a:ext cx="3455062" cy="493712"/>
            </a:xfrm>
            <a:prstGeom prst="rect">
              <a:avLst/>
            </a:prstGeom>
            <a:solidFill>
              <a:srgbClr val="FFC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8" name="Rectangle 42"/>
            <p:cNvSpPr>
              <a:spLocks noChangeArrowheads="1"/>
            </p:cNvSpPr>
            <p:nvPr/>
          </p:nvSpPr>
          <p:spPr bwMode="auto">
            <a:xfrm>
              <a:off x="6050363" y="3909789"/>
              <a:ext cx="3523401"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a:t>
              </a:r>
            </a:p>
          </p:txBody>
        </p:sp>
        <p:sp>
          <p:nvSpPr>
            <p:cNvPr id="511005" name="Rectangle 29"/>
            <p:cNvSpPr>
              <a:spLocks noChangeArrowheads="1"/>
            </p:cNvSpPr>
            <p:nvPr/>
          </p:nvSpPr>
          <p:spPr bwMode="auto">
            <a:xfrm>
              <a:off x="2719127" y="3876452"/>
              <a:ext cx="3331236" cy="493712"/>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7" name="Rectangle 41"/>
            <p:cNvSpPr>
              <a:spLocks noChangeArrowheads="1"/>
            </p:cNvSpPr>
            <p:nvPr/>
          </p:nvSpPr>
          <p:spPr bwMode="auto">
            <a:xfrm>
              <a:off x="2654750" y="3909789"/>
              <a:ext cx="3523401" cy="397545"/>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a:t>
              </a:r>
            </a:p>
          </p:txBody>
        </p:sp>
        <p:sp>
          <p:nvSpPr>
            <p:cNvPr id="510995" name="Rectangle 19"/>
            <p:cNvSpPr>
              <a:spLocks noChangeArrowheads="1"/>
            </p:cNvSpPr>
            <p:nvPr/>
          </p:nvSpPr>
          <p:spPr bwMode="auto">
            <a:xfrm>
              <a:off x="2719127" y="2119090"/>
              <a:ext cx="1736990" cy="493713"/>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8" name="Rectangle 52"/>
            <p:cNvSpPr>
              <a:spLocks noChangeArrowheads="1"/>
            </p:cNvSpPr>
            <p:nvPr/>
          </p:nvSpPr>
          <p:spPr bwMode="auto">
            <a:xfrm>
              <a:off x="4433759" y="2120677"/>
              <a:ext cx="5040710" cy="493712"/>
            </a:xfrm>
            <a:prstGeom prst="rect">
              <a:avLst/>
            </a:prstGeom>
            <a:solidFill>
              <a:srgbClr val="FFC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9" name="Rectangle 43"/>
            <p:cNvSpPr>
              <a:spLocks noChangeArrowheads="1"/>
            </p:cNvSpPr>
            <p:nvPr/>
          </p:nvSpPr>
          <p:spPr bwMode="auto">
            <a:xfrm>
              <a:off x="2668508" y="2168302"/>
              <a:ext cx="1817806"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a:t>
              </a:r>
            </a:p>
          </p:txBody>
        </p:sp>
        <p:sp>
          <p:nvSpPr>
            <p:cNvPr id="511016" name="Rectangle 40"/>
            <p:cNvSpPr>
              <a:spLocks noChangeArrowheads="1"/>
            </p:cNvSpPr>
            <p:nvPr/>
          </p:nvSpPr>
          <p:spPr bwMode="auto">
            <a:xfrm>
              <a:off x="4404523" y="2168302"/>
              <a:ext cx="5228996" cy="397545"/>
            </a:xfrm>
            <a:prstGeom prst="rect">
              <a:avLst/>
            </a:prstGeom>
            <a:noFill/>
            <a:ln>
              <a:noFill/>
            </a:ln>
            <a:effectLst/>
            <a:extLst>
              <a:ext uri="{909E8E84-426E-40DD-AFC4-6F175D3DCCD1}">
                <a14:hiddenFill xmlns="" xmlns:a14="http://schemas.microsoft.com/office/drawing/2010/main">
                  <a:solidFill>
                    <a:srgbClr val="FFCC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0 0 0 0 0 0 0 0 0 0 0 0 0 0 0 0 0 0 0 0 0 0 0 0</a:t>
              </a:r>
            </a:p>
          </p:txBody>
        </p:sp>
        <p:sp>
          <p:nvSpPr>
            <p:cNvPr id="510978" name="Rectangle 2"/>
            <p:cNvSpPr>
              <a:spLocks noChangeArrowheads="1"/>
            </p:cNvSpPr>
            <p:nvPr/>
          </p:nvSpPr>
          <p:spPr bwMode="auto">
            <a:xfrm>
              <a:off x="416496" y="1196752"/>
              <a:ext cx="9249180" cy="5162550"/>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79" name="Rectangle 3"/>
            <p:cNvSpPr>
              <a:spLocks noChangeArrowheads="1"/>
            </p:cNvSpPr>
            <p:nvPr/>
          </p:nvSpPr>
          <p:spPr bwMode="auto">
            <a:xfrm>
              <a:off x="2715687" y="4836889"/>
              <a:ext cx="5069946" cy="496888"/>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0" name="Rectangle 4"/>
            <p:cNvSpPr>
              <a:spLocks noChangeArrowheads="1"/>
            </p:cNvSpPr>
            <p:nvPr/>
          </p:nvSpPr>
          <p:spPr bwMode="auto">
            <a:xfrm>
              <a:off x="5142312" y="4857527"/>
              <a:ext cx="956994"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81" name="Line 5"/>
            <p:cNvSpPr>
              <a:spLocks noChangeShapeType="1"/>
            </p:cNvSpPr>
            <p:nvPr/>
          </p:nvSpPr>
          <p:spPr bwMode="auto">
            <a:xfrm>
              <a:off x="7790791" y="4821015"/>
              <a:ext cx="0" cy="50641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2" name="Rectangle 6"/>
            <p:cNvSpPr>
              <a:spLocks noChangeArrowheads="1"/>
            </p:cNvSpPr>
            <p:nvPr/>
          </p:nvSpPr>
          <p:spPr bwMode="auto">
            <a:xfrm>
              <a:off x="2710528" y="4824190"/>
              <a:ext cx="6800056" cy="519113"/>
            </a:xfrm>
            <a:prstGeom prst="rect">
              <a:avLst/>
            </a:prstGeom>
            <a:noFill/>
            <a:ln w="1270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3" name="Rectangle 7"/>
            <p:cNvSpPr>
              <a:spLocks noChangeArrowheads="1"/>
            </p:cNvSpPr>
            <p:nvPr/>
          </p:nvSpPr>
          <p:spPr bwMode="auto">
            <a:xfrm>
              <a:off x="2720845" y="1388840"/>
              <a:ext cx="1700875" cy="493713"/>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4" name="Rectangle 8"/>
            <p:cNvSpPr>
              <a:spLocks noChangeArrowheads="1"/>
            </p:cNvSpPr>
            <p:nvPr/>
          </p:nvSpPr>
          <p:spPr bwMode="auto">
            <a:xfrm>
              <a:off x="4457835" y="1407889"/>
              <a:ext cx="5035550" cy="482600"/>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5" name="Rectangle 9"/>
            <p:cNvSpPr>
              <a:spLocks noChangeArrowheads="1"/>
            </p:cNvSpPr>
            <p:nvPr/>
          </p:nvSpPr>
          <p:spPr bwMode="auto">
            <a:xfrm>
              <a:off x="3124998" y="1441227"/>
              <a:ext cx="956994"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86" name="Rectangle 10"/>
            <p:cNvSpPr>
              <a:spLocks noChangeArrowheads="1"/>
            </p:cNvSpPr>
            <p:nvPr/>
          </p:nvSpPr>
          <p:spPr bwMode="auto">
            <a:xfrm>
              <a:off x="6163869" y="1441227"/>
              <a:ext cx="1686360"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sp>
          <p:nvSpPr>
            <p:cNvPr id="510987" name="Line 11"/>
            <p:cNvSpPr>
              <a:spLocks noChangeShapeType="1"/>
            </p:cNvSpPr>
            <p:nvPr/>
          </p:nvSpPr>
          <p:spPr bwMode="auto">
            <a:xfrm>
              <a:off x="4437198" y="1384077"/>
              <a:ext cx="0" cy="508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8" name="Rectangle 12"/>
            <p:cNvSpPr>
              <a:spLocks noChangeArrowheads="1"/>
            </p:cNvSpPr>
            <p:nvPr/>
          </p:nvSpPr>
          <p:spPr bwMode="auto">
            <a:xfrm>
              <a:off x="2712247" y="1374552"/>
              <a:ext cx="6803496" cy="520700"/>
            </a:xfrm>
            <a:prstGeom prst="rect">
              <a:avLst/>
            </a:prstGeom>
            <a:noFill/>
            <a:ln w="1270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9" name="Rectangle 13"/>
            <p:cNvSpPr>
              <a:spLocks noChangeArrowheads="1"/>
            </p:cNvSpPr>
            <p:nvPr/>
          </p:nvSpPr>
          <p:spPr bwMode="auto">
            <a:xfrm>
              <a:off x="2715687" y="3098577"/>
              <a:ext cx="3334676" cy="493712"/>
            </a:xfrm>
            <a:prstGeom prst="rect">
              <a:avLst/>
            </a:prstGeom>
            <a:solidFill>
              <a:srgbClr val="CCEC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0" name="Rectangle 14"/>
            <p:cNvSpPr>
              <a:spLocks noChangeArrowheads="1"/>
            </p:cNvSpPr>
            <p:nvPr/>
          </p:nvSpPr>
          <p:spPr bwMode="auto">
            <a:xfrm>
              <a:off x="3953936" y="3157314"/>
              <a:ext cx="956994"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91" name="Line 15"/>
            <p:cNvSpPr>
              <a:spLocks noChangeShapeType="1"/>
            </p:cNvSpPr>
            <p:nvPr/>
          </p:nvSpPr>
          <p:spPr bwMode="auto">
            <a:xfrm>
              <a:off x="6071000" y="3093814"/>
              <a:ext cx="0" cy="508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2" name="Rectangle 16"/>
            <p:cNvSpPr>
              <a:spLocks noChangeArrowheads="1"/>
            </p:cNvSpPr>
            <p:nvPr/>
          </p:nvSpPr>
          <p:spPr bwMode="auto">
            <a:xfrm>
              <a:off x="2708807" y="3084289"/>
              <a:ext cx="6801776" cy="519113"/>
            </a:xfrm>
            <a:prstGeom prst="rect">
              <a:avLst/>
            </a:prstGeom>
            <a:noFill/>
            <a:ln w="1270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4" name="Rectangle 18"/>
            <p:cNvSpPr>
              <a:spLocks noChangeArrowheads="1"/>
            </p:cNvSpPr>
            <p:nvPr/>
          </p:nvSpPr>
          <p:spPr bwMode="auto">
            <a:xfrm>
              <a:off x="7801110" y="4836889"/>
              <a:ext cx="1685396" cy="482600"/>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7" name="Rectangle 21"/>
            <p:cNvSpPr>
              <a:spLocks noChangeArrowheads="1"/>
            </p:cNvSpPr>
            <p:nvPr/>
          </p:nvSpPr>
          <p:spPr bwMode="auto">
            <a:xfrm>
              <a:off x="2710527" y="2104802"/>
              <a:ext cx="6803496" cy="519112"/>
            </a:xfrm>
            <a:prstGeom prst="rect">
              <a:avLst/>
            </a:prstGeom>
            <a:noFill/>
            <a:ln w="1270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8" name="Rectangle 22"/>
            <p:cNvSpPr>
              <a:spLocks noChangeArrowheads="1"/>
            </p:cNvSpPr>
            <p:nvPr/>
          </p:nvSpPr>
          <p:spPr bwMode="auto">
            <a:xfrm>
              <a:off x="1312139" y="1441227"/>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p>
          </p:txBody>
        </p:sp>
        <p:sp>
          <p:nvSpPr>
            <p:cNvPr id="510999" name="Text Box 23"/>
            <p:cNvSpPr txBox="1">
              <a:spLocks noChangeArrowheads="1"/>
            </p:cNvSpPr>
            <p:nvPr/>
          </p:nvSpPr>
          <p:spPr bwMode="auto">
            <a:xfrm>
              <a:off x="487702" y="1357090"/>
              <a:ext cx="442750"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A</a:t>
              </a:r>
            </a:p>
            <a:p>
              <a:pPr algn="ctr">
                <a:lnSpc>
                  <a:spcPct val="85000"/>
                </a:lnSpc>
              </a:pPr>
              <a:r>
                <a:rPr kumimoji="1" lang="zh-CN" altLang="en-US" sz="2000" b="1" dirty="0">
                  <a:solidFill>
                    <a:srgbClr val="0000CC"/>
                  </a:solidFill>
                  <a:latin typeface="+mn-lt"/>
                  <a:ea typeface="黑体" panose="02010609060101010101" pitchFamily="2" charset="-122"/>
                </a:rPr>
                <a:t>类</a:t>
              </a:r>
            </a:p>
            <a:p>
              <a:pPr algn="ctr">
                <a:lnSpc>
                  <a:spcPct val="85000"/>
                </a:lnSpc>
              </a:pPr>
              <a:r>
                <a:rPr kumimoji="1" lang="zh-CN" altLang="en-US" sz="2000" b="1" dirty="0">
                  <a:solidFill>
                    <a:srgbClr val="0000CC"/>
                  </a:solidFill>
                  <a:latin typeface="+mn-lt"/>
                  <a:ea typeface="黑体" panose="02010609060101010101" pitchFamily="2" charset="-122"/>
                </a:rPr>
                <a:t>地</a:t>
              </a:r>
            </a:p>
            <a:p>
              <a:pPr algn="ctr">
                <a:lnSpc>
                  <a:spcPct val="85000"/>
                </a:lnSpc>
              </a:pPr>
              <a:r>
                <a:rPr kumimoji="1" lang="zh-CN" altLang="en-US" sz="2000" b="1" dirty="0">
                  <a:solidFill>
                    <a:srgbClr val="0000CC"/>
                  </a:solidFill>
                  <a:latin typeface="+mn-lt"/>
                  <a:ea typeface="黑体" panose="02010609060101010101" pitchFamily="2" charset="-122"/>
                </a:rPr>
                <a:t>址</a:t>
              </a:r>
            </a:p>
          </p:txBody>
        </p:sp>
        <p:sp>
          <p:nvSpPr>
            <p:cNvPr id="511000" name="Rectangle 24"/>
            <p:cNvSpPr>
              <a:spLocks noChangeArrowheads="1"/>
            </p:cNvSpPr>
            <p:nvPr/>
          </p:nvSpPr>
          <p:spPr bwMode="auto">
            <a:xfrm>
              <a:off x="1031697" y="2076228"/>
              <a:ext cx="1731244" cy="643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255.0.0.0</a:t>
              </a:r>
            </a:p>
          </p:txBody>
        </p:sp>
        <p:sp>
          <p:nvSpPr>
            <p:cNvPr id="511001" name="Rectangle 25"/>
            <p:cNvSpPr>
              <a:spLocks noChangeArrowheads="1"/>
            </p:cNvSpPr>
            <p:nvPr/>
          </p:nvSpPr>
          <p:spPr bwMode="auto">
            <a:xfrm>
              <a:off x="1320737" y="3157314"/>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网络地址</a:t>
              </a:r>
            </a:p>
          </p:txBody>
        </p:sp>
        <p:sp>
          <p:nvSpPr>
            <p:cNvPr id="511002" name="Text Box 26"/>
            <p:cNvSpPr txBox="1">
              <a:spLocks noChangeArrowheads="1"/>
            </p:cNvSpPr>
            <p:nvPr/>
          </p:nvSpPr>
          <p:spPr bwMode="auto">
            <a:xfrm>
              <a:off x="490282" y="3046190"/>
              <a:ext cx="442750"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B</a:t>
              </a:r>
            </a:p>
            <a:p>
              <a:pPr algn="ctr">
                <a:lnSpc>
                  <a:spcPct val="85000"/>
                </a:lnSpc>
              </a:pPr>
              <a:r>
                <a:rPr kumimoji="1" lang="zh-CN" altLang="en-US" sz="2000" b="1" dirty="0">
                  <a:solidFill>
                    <a:srgbClr val="0000CC"/>
                  </a:solidFill>
                  <a:latin typeface="+mn-lt"/>
                  <a:ea typeface="黑体" panose="02010609060101010101" pitchFamily="2" charset="-122"/>
                </a:rPr>
                <a:t>类</a:t>
              </a:r>
            </a:p>
            <a:p>
              <a:pPr algn="ctr">
                <a:lnSpc>
                  <a:spcPct val="85000"/>
                </a:lnSpc>
              </a:pPr>
              <a:r>
                <a:rPr kumimoji="1" lang="zh-CN" altLang="en-US" sz="2000" b="1" dirty="0">
                  <a:solidFill>
                    <a:srgbClr val="0000CC"/>
                  </a:solidFill>
                  <a:latin typeface="+mn-lt"/>
                  <a:ea typeface="黑体" panose="02010609060101010101" pitchFamily="2" charset="-122"/>
                </a:rPr>
                <a:t>地</a:t>
              </a:r>
            </a:p>
            <a:p>
              <a:pPr algn="ctr">
                <a:lnSpc>
                  <a:spcPct val="85000"/>
                </a:lnSpc>
              </a:pPr>
              <a:r>
                <a:rPr kumimoji="1" lang="zh-CN" altLang="en-US" sz="2000" b="1" dirty="0">
                  <a:solidFill>
                    <a:srgbClr val="0000CC"/>
                  </a:solidFill>
                  <a:latin typeface="+mn-lt"/>
                  <a:ea typeface="黑体" panose="02010609060101010101" pitchFamily="2" charset="-122"/>
                </a:rPr>
                <a:t>址</a:t>
              </a:r>
            </a:p>
          </p:txBody>
        </p:sp>
        <p:sp>
          <p:nvSpPr>
            <p:cNvPr id="511003" name="Rectangle 27"/>
            <p:cNvSpPr>
              <a:spLocks noChangeArrowheads="1"/>
            </p:cNvSpPr>
            <p:nvPr/>
          </p:nvSpPr>
          <p:spPr bwMode="auto">
            <a:xfrm>
              <a:off x="995582" y="3766915"/>
              <a:ext cx="1731244" cy="643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255.255.0.0</a:t>
              </a:r>
            </a:p>
          </p:txBody>
        </p:sp>
        <p:sp>
          <p:nvSpPr>
            <p:cNvPr id="511007" name="Rectangle 31"/>
            <p:cNvSpPr>
              <a:spLocks noChangeArrowheads="1"/>
            </p:cNvSpPr>
            <p:nvPr/>
          </p:nvSpPr>
          <p:spPr bwMode="auto">
            <a:xfrm>
              <a:off x="2710527" y="3862164"/>
              <a:ext cx="6803496" cy="520700"/>
            </a:xfrm>
            <a:prstGeom prst="rect">
              <a:avLst/>
            </a:prstGeom>
            <a:noFill/>
            <a:ln w="12700">
              <a:solidFill>
                <a:schemeClr val="tx1"/>
              </a:solidFill>
              <a:miter lim="800000"/>
            </a:ln>
            <a:effectLst/>
            <a:extLst>
              <a:ext uri="{909E8E84-426E-40DD-AFC4-6F175D3DCCD1}">
                <a14:hiddenFill xmlns="" xmlns:a14="http://schemas.microsoft.com/office/drawing/2010/main">
                  <a:solidFill>
                    <a:srgbClr val="CCEC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08" name="Rectangle 32"/>
            <p:cNvSpPr>
              <a:spLocks noChangeArrowheads="1"/>
            </p:cNvSpPr>
            <p:nvPr/>
          </p:nvSpPr>
          <p:spPr bwMode="auto">
            <a:xfrm>
              <a:off x="1320737" y="4884514"/>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p>
          </p:txBody>
        </p:sp>
        <p:sp>
          <p:nvSpPr>
            <p:cNvPr id="511009" name="Text Box 33"/>
            <p:cNvSpPr txBox="1">
              <a:spLocks noChangeArrowheads="1"/>
            </p:cNvSpPr>
            <p:nvPr/>
          </p:nvSpPr>
          <p:spPr bwMode="auto">
            <a:xfrm>
              <a:off x="490282" y="4808315"/>
              <a:ext cx="442750"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a:solidFill>
                    <a:srgbClr val="0000CC"/>
                  </a:solidFill>
                  <a:latin typeface="+mn-lt"/>
                  <a:ea typeface="黑体" panose="02010609060101010101" pitchFamily="2" charset="-122"/>
                </a:rPr>
                <a:t>C</a:t>
              </a:r>
            </a:p>
            <a:p>
              <a:pPr algn="ctr">
                <a:lnSpc>
                  <a:spcPct val="85000"/>
                </a:lnSpc>
              </a:pPr>
              <a:r>
                <a:rPr kumimoji="1" lang="zh-CN" altLang="en-US" sz="2000" b="1">
                  <a:solidFill>
                    <a:srgbClr val="0000CC"/>
                  </a:solidFill>
                  <a:latin typeface="+mn-lt"/>
                  <a:ea typeface="黑体" panose="02010609060101010101" pitchFamily="2" charset="-122"/>
                </a:rPr>
                <a:t>类</a:t>
              </a:r>
            </a:p>
            <a:p>
              <a:pPr algn="ctr">
                <a:lnSpc>
                  <a:spcPct val="85000"/>
                </a:lnSpc>
              </a:pPr>
              <a:r>
                <a:rPr kumimoji="1" lang="zh-CN" altLang="en-US" sz="2000" b="1">
                  <a:solidFill>
                    <a:srgbClr val="0000CC"/>
                  </a:solidFill>
                  <a:latin typeface="+mn-lt"/>
                  <a:ea typeface="黑体" panose="02010609060101010101" pitchFamily="2" charset="-122"/>
                </a:rPr>
                <a:t>地</a:t>
              </a:r>
            </a:p>
            <a:p>
              <a:pPr algn="ctr">
                <a:lnSpc>
                  <a:spcPct val="85000"/>
                </a:lnSpc>
              </a:pPr>
              <a:r>
                <a:rPr kumimoji="1" lang="zh-CN" altLang="en-US" sz="2000" b="1">
                  <a:solidFill>
                    <a:srgbClr val="0000CC"/>
                  </a:solidFill>
                  <a:latin typeface="+mn-lt"/>
                  <a:ea typeface="黑体" panose="02010609060101010101" pitchFamily="2" charset="-122"/>
                </a:rPr>
                <a:t>址</a:t>
              </a:r>
            </a:p>
          </p:txBody>
        </p:sp>
        <p:sp>
          <p:nvSpPr>
            <p:cNvPr id="511010" name="Rectangle 34"/>
            <p:cNvSpPr>
              <a:spLocks noChangeArrowheads="1"/>
            </p:cNvSpPr>
            <p:nvPr/>
          </p:nvSpPr>
          <p:spPr bwMode="auto">
            <a:xfrm>
              <a:off x="950699" y="5575077"/>
              <a:ext cx="1821012" cy="643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255.255.255.0</a:t>
              </a:r>
            </a:p>
          </p:txBody>
        </p:sp>
        <p:sp>
          <p:nvSpPr>
            <p:cNvPr id="511013" name="Rectangle 37"/>
            <p:cNvSpPr>
              <a:spLocks noChangeArrowheads="1"/>
            </p:cNvSpPr>
            <p:nvPr/>
          </p:nvSpPr>
          <p:spPr bwMode="auto">
            <a:xfrm>
              <a:off x="2705368" y="5619527"/>
              <a:ext cx="6801776" cy="520700"/>
            </a:xfrm>
            <a:prstGeom prst="rect">
              <a:avLst/>
            </a:prstGeom>
            <a:noFill/>
            <a:ln w="12700">
              <a:solidFill>
                <a:schemeClr val="tx1"/>
              </a:solidFill>
              <a:miter lim="800000"/>
            </a:ln>
            <a:effectLst/>
            <a:extLst>
              <a:ext uri="{909E8E84-426E-40DD-AFC4-6F175D3DCCD1}">
                <a14:hiddenFill xmlns="" xmlns:a14="http://schemas.microsoft.com/office/drawing/2010/main">
                  <a:solidFill>
                    <a:srgbClr val="CCEC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1" name="Rectangle 45"/>
            <p:cNvSpPr>
              <a:spLocks noChangeArrowheads="1"/>
            </p:cNvSpPr>
            <p:nvPr/>
          </p:nvSpPr>
          <p:spPr bwMode="auto">
            <a:xfrm>
              <a:off x="6081318" y="3096989"/>
              <a:ext cx="3412067" cy="482600"/>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2" name="Rectangle 46"/>
            <p:cNvSpPr>
              <a:spLocks noChangeArrowheads="1"/>
            </p:cNvSpPr>
            <p:nvPr/>
          </p:nvSpPr>
          <p:spPr bwMode="auto">
            <a:xfrm>
              <a:off x="7752955" y="4862289"/>
              <a:ext cx="1686360"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sp>
          <p:nvSpPr>
            <p:cNvPr id="511023" name="Rectangle 47"/>
            <p:cNvSpPr>
              <a:spLocks noChangeArrowheads="1"/>
            </p:cNvSpPr>
            <p:nvPr/>
          </p:nvSpPr>
          <p:spPr bwMode="auto">
            <a:xfrm>
              <a:off x="6896499" y="3157314"/>
              <a:ext cx="1686360"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grpSp>
          <p:nvGrpSpPr>
            <p:cNvPr id="2" name="组合 1"/>
            <p:cNvGrpSpPr/>
            <p:nvPr/>
          </p:nvGrpSpPr>
          <p:grpSpPr>
            <a:xfrm>
              <a:off x="416496" y="2844577"/>
              <a:ext cx="9249180" cy="1757362"/>
              <a:chOff x="24077" y="2916585"/>
              <a:chExt cx="9785615" cy="1757362"/>
            </a:xfrm>
          </p:grpSpPr>
          <p:sp>
            <p:nvSpPr>
              <p:cNvPr id="511024" name="Line 48"/>
              <p:cNvSpPr>
                <a:spLocks noChangeShapeType="1"/>
              </p:cNvSpPr>
              <p:nvPr/>
            </p:nvSpPr>
            <p:spPr bwMode="auto">
              <a:xfrm>
                <a:off x="24077" y="2916585"/>
                <a:ext cx="9785615"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11025" name="Line 49"/>
              <p:cNvSpPr>
                <a:spLocks noChangeShapeType="1"/>
              </p:cNvSpPr>
              <p:nvPr/>
            </p:nvSpPr>
            <p:spPr bwMode="auto">
              <a:xfrm>
                <a:off x="24077" y="4673947"/>
                <a:ext cx="9785615"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6" name="Line 50"/>
            <p:cNvSpPr>
              <a:spLocks noChangeShapeType="1"/>
            </p:cNvSpPr>
            <p:nvPr/>
          </p:nvSpPr>
          <p:spPr bwMode="auto">
            <a:xfrm>
              <a:off x="992560" y="1196752"/>
              <a:ext cx="0" cy="5162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7" name="Rectangle 51"/>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默认子网掩码 </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93" name="Freeform 57"/>
          <p:cNvSpPr/>
          <p:nvPr/>
        </p:nvSpPr>
        <p:spPr bwMode="auto">
          <a:xfrm>
            <a:off x="6610881" y="2132016"/>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7179" name="Rectangle 43"/>
          <p:cNvSpPr>
            <a:spLocks noChangeArrowheads="1"/>
          </p:cNvSpPr>
          <p:nvPr/>
        </p:nvSpPr>
        <p:spPr bwMode="auto">
          <a:xfrm>
            <a:off x="3821377" y="3798891"/>
            <a:ext cx="3159258" cy="344487"/>
          </a:xfrm>
          <a:prstGeom prst="rect">
            <a:avLst/>
          </a:prstGeom>
          <a:solidFill>
            <a:srgbClr val="FFCCCC"/>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5" name="Text Box 49"/>
          <p:cNvSpPr txBox="1">
            <a:spLocks noChangeArrowheads="1"/>
          </p:cNvSpPr>
          <p:nvPr/>
        </p:nvSpPr>
        <p:spPr bwMode="auto">
          <a:xfrm>
            <a:off x="4347634" y="3810000"/>
            <a:ext cx="385874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r>
              <a:rPr kumimoji="1" lang="en-US" altLang="zh-CN" sz="1600" b="1" dirty="0">
                <a:solidFill>
                  <a:srgbClr val="0000CC"/>
                </a:solidFill>
                <a:latin typeface="+mn-lt"/>
                <a:ea typeface="黑体" panose="02010609060101010101" pitchFamily="2" charset="-122"/>
              </a:rPr>
              <a:t> 0 1 0 0 0 0 0 0 </a:t>
            </a:r>
            <a:endParaRPr kumimoji="1" lang="en-US" altLang="zh-CN" b="1" dirty="0">
              <a:solidFill>
                <a:srgbClr val="0000CC"/>
              </a:solidFill>
              <a:latin typeface="+mn-lt"/>
              <a:ea typeface="黑体" panose="02010609060101010101" pitchFamily="2" charset="-122"/>
            </a:endParaRPr>
          </a:p>
        </p:txBody>
      </p:sp>
      <p:sp>
        <p:nvSpPr>
          <p:cNvPr id="987172" name="Rectangle 36"/>
          <p:cNvSpPr>
            <a:spLocks noChangeArrowheads="1"/>
          </p:cNvSpPr>
          <p:nvPr/>
        </p:nvSpPr>
        <p:spPr bwMode="auto">
          <a:xfrm>
            <a:off x="3812780" y="3084513"/>
            <a:ext cx="3109383" cy="342900"/>
          </a:xfrm>
          <a:prstGeom prst="rect">
            <a:avLst/>
          </a:prstGeom>
          <a:solidFill>
            <a:srgbClr val="FFCCCC"/>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7" name="Rectangle 41"/>
          <p:cNvSpPr>
            <a:spLocks noChangeArrowheads="1"/>
          </p:cNvSpPr>
          <p:nvPr/>
        </p:nvSpPr>
        <p:spPr bwMode="auto">
          <a:xfrm>
            <a:off x="3786983" y="3068641"/>
            <a:ext cx="424795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1600" b="1" dirty="0" smtClean="0">
                <a:solidFill>
                  <a:srgbClr val="0000CC"/>
                </a:solidFill>
                <a:latin typeface="+mn-lt"/>
                <a:ea typeface="黑体" panose="02010609060101010101" pitchFamily="2" charset="-122"/>
              </a:rPr>
              <a:t>1 </a:t>
            </a:r>
            <a:r>
              <a:rPr kumimoji="1" lang="en-US" altLang="zh-CN" sz="1600" b="1" dirty="0">
                <a:solidFill>
                  <a:srgbClr val="0000CC"/>
                </a:solidFill>
                <a:latin typeface="+mn-lt"/>
                <a:ea typeface="黑体" panose="02010609060101010101" pitchFamily="2" charset="-122"/>
              </a:rPr>
              <a:t>1 0 0 0 0 0 0</a:t>
            </a:r>
          </a:p>
        </p:txBody>
      </p:sp>
      <p:sp>
        <p:nvSpPr>
          <p:cNvPr id="987138" name="Rectangle 2"/>
          <p:cNvSpPr>
            <a:spLocks noGrp="1" noChangeArrowheads="1"/>
          </p:cNvSpPr>
          <p:nvPr>
            <p:ph type="title" idx="4294967295"/>
          </p:nvPr>
        </p:nvSpPr>
        <p:spPr>
          <a:xfrm>
            <a:off x="360041" y="116632"/>
            <a:ext cx="9417496" cy="1055688"/>
          </a:xfrm>
          <a:solidFill>
            <a:srgbClr val="FFFFCC"/>
          </a:solidFill>
          <a:ln>
            <a:solidFill>
              <a:srgbClr val="333399"/>
            </a:solidFill>
            <a:miter lim="800000"/>
          </a:ln>
          <a:effectLst>
            <a:outerShdw dist="35921" dir="2700000" algn="ctr" rotWithShape="0">
              <a:schemeClr val="bg2"/>
            </a:outerShdw>
          </a:effectLst>
        </p:spPr>
        <p:txBody>
          <a:bodyPr/>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4-2】</a:t>
            </a:r>
            <a:r>
              <a:rPr lang="zh-CN" altLang="en-US" sz="3200" dirty="0">
                <a:solidFill>
                  <a:srgbClr val="0000CC"/>
                </a:solidFill>
              </a:rPr>
              <a:t>已知 </a:t>
            </a:r>
            <a:r>
              <a:rPr lang="en-US" altLang="zh-CN" sz="3200" dirty="0">
                <a:solidFill>
                  <a:srgbClr val="0000CC"/>
                </a:solidFill>
              </a:rPr>
              <a:t>IP </a:t>
            </a:r>
            <a:r>
              <a:rPr lang="zh-CN" altLang="en-US" sz="3200" dirty="0">
                <a:solidFill>
                  <a:srgbClr val="0000CC"/>
                </a:solidFill>
              </a:rPr>
              <a:t>地址是 </a:t>
            </a:r>
            <a:r>
              <a:rPr lang="en-US" altLang="zh-CN" sz="3200" dirty="0">
                <a:solidFill>
                  <a:srgbClr val="0000CC"/>
                </a:solidFill>
              </a:rPr>
              <a:t>141.14.72.24</a:t>
            </a:r>
            <a:r>
              <a:rPr lang="zh-CN" altLang="en-US" sz="3200" dirty="0">
                <a:solidFill>
                  <a:srgbClr val="0000CC"/>
                </a:solidFill>
              </a:rPr>
              <a:t>，子网</a:t>
            </a:r>
            <a:r>
              <a:rPr lang="zh-CN" altLang="en-US" sz="3200" dirty="0" smtClean="0">
                <a:solidFill>
                  <a:srgbClr val="0000CC"/>
                </a:solidFill>
              </a:rPr>
              <a:t>掩码是 </a:t>
            </a:r>
            <a:r>
              <a:rPr lang="en-US" altLang="zh-CN" sz="3200" dirty="0">
                <a:solidFill>
                  <a:srgbClr val="0000CC"/>
                </a:solidFill>
              </a:rPr>
              <a:t>255.255.192.0</a:t>
            </a:r>
            <a:r>
              <a:rPr lang="zh-CN" altLang="en-US" sz="3200" dirty="0">
                <a:solidFill>
                  <a:srgbClr val="0000CC"/>
                </a:solidFill>
              </a:rPr>
              <a:t>。试求网络地址。 </a:t>
            </a:r>
          </a:p>
        </p:txBody>
      </p:sp>
      <p:sp>
        <p:nvSpPr>
          <p:cNvPr id="987169" name="Rectangle 33"/>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0" name="Rectangle 34"/>
          <p:cNvSpPr>
            <a:spLocks noChangeArrowheads="1"/>
          </p:cNvSpPr>
          <p:nvPr/>
        </p:nvSpPr>
        <p:spPr bwMode="auto">
          <a:xfrm>
            <a:off x="344488" y="1795464"/>
            <a:ext cx="319542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latin typeface="+mn-lt"/>
                <a:ea typeface="黑体" panose="02010609060101010101" pitchFamily="2" charset="-122"/>
              </a:rPr>
              <a:t>(a) </a:t>
            </a:r>
            <a:r>
              <a:rPr kumimoji="1" lang="zh-CN" altLang="en-US" b="1" dirty="0">
                <a:latin typeface="+mn-lt"/>
                <a:ea typeface="黑体" panose="02010609060101010101" pitchFamily="2" charset="-122"/>
              </a:rPr>
              <a:t>点分十进制表示的 </a:t>
            </a:r>
            <a:r>
              <a:rPr kumimoji="1" lang="en-US" altLang="zh-CN" b="1" dirty="0">
                <a:latin typeface="+mn-lt"/>
                <a:ea typeface="黑体" panose="02010609060101010101" pitchFamily="2" charset="-122"/>
              </a:rPr>
              <a:t>IP </a:t>
            </a:r>
            <a:r>
              <a:rPr kumimoji="1" lang="zh-CN" altLang="en-US" b="1" dirty="0">
                <a:latin typeface="+mn-lt"/>
                <a:ea typeface="黑体" panose="02010609060101010101" pitchFamily="2" charset="-122"/>
              </a:rPr>
              <a:t>地址</a:t>
            </a:r>
          </a:p>
        </p:txBody>
      </p:sp>
      <p:sp>
        <p:nvSpPr>
          <p:cNvPr id="987171" name="Rectangle 35"/>
          <p:cNvSpPr>
            <a:spLocks noChangeArrowheads="1"/>
          </p:cNvSpPr>
          <p:nvPr/>
        </p:nvSpPr>
        <p:spPr bwMode="auto">
          <a:xfrm>
            <a:off x="3805899" y="4508503"/>
            <a:ext cx="5565246" cy="360363"/>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3" name="Rectangle 37"/>
          <p:cNvSpPr>
            <a:spLocks noChangeArrowheads="1"/>
          </p:cNvSpPr>
          <p:nvPr/>
        </p:nvSpPr>
        <p:spPr bwMode="auto">
          <a:xfrm>
            <a:off x="344489" y="3068641"/>
            <a:ext cx="323005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255.255.192.0</a:t>
            </a:r>
          </a:p>
        </p:txBody>
      </p:sp>
      <p:sp>
        <p:nvSpPr>
          <p:cNvPr id="987174" name="Line 38"/>
          <p:cNvSpPr>
            <a:spLocks noChangeShapeType="1"/>
          </p:cNvSpPr>
          <p:nvPr/>
        </p:nvSpPr>
        <p:spPr bwMode="auto">
          <a:xfrm>
            <a:off x="6555846" y="3081341"/>
            <a:ext cx="0" cy="352425"/>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5" name="Line 39"/>
          <p:cNvSpPr>
            <a:spLocks noChangeShapeType="1"/>
          </p:cNvSpPr>
          <p:nvPr/>
        </p:nvSpPr>
        <p:spPr bwMode="auto">
          <a:xfrm>
            <a:off x="7964356" y="3071816"/>
            <a:ext cx="0" cy="357187"/>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6" name="Rectangle 40"/>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8" name="Rectangle 42"/>
          <p:cNvSpPr>
            <a:spLocks noChangeArrowheads="1"/>
          </p:cNvSpPr>
          <p:nvPr/>
        </p:nvSpPr>
        <p:spPr bwMode="auto">
          <a:xfrm>
            <a:off x="7936840" y="3098803"/>
            <a:ext cx="1497206" cy="3359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p>
        </p:txBody>
      </p:sp>
      <p:sp>
        <p:nvSpPr>
          <p:cNvPr id="987180" name="Rectangle 44"/>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1" name="Text Box 45"/>
          <p:cNvSpPr txBox="1">
            <a:spLocks noChangeArrowheads="1"/>
          </p:cNvSpPr>
          <p:nvPr/>
        </p:nvSpPr>
        <p:spPr bwMode="auto">
          <a:xfrm>
            <a:off x="4347634" y="1795463"/>
            <a:ext cx="26853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7182" name="Text Box 46"/>
          <p:cNvSpPr txBox="1">
            <a:spLocks noChangeArrowheads="1"/>
          </p:cNvSpPr>
          <p:nvPr/>
        </p:nvSpPr>
        <p:spPr bwMode="auto">
          <a:xfrm>
            <a:off x="7001273" y="1795463"/>
            <a:ext cx="210826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p>
        </p:txBody>
      </p:sp>
      <p:sp>
        <p:nvSpPr>
          <p:cNvPr id="987183" name="Text Box 47"/>
          <p:cNvSpPr txBox="1">
            <a:spLocks noChangeArrowheads="1"/>
          </p:cNvSpPr>
          <p:nvPr/>
        </p:nvSpPr>
        <p:spPr bwMode="auto">
          <a:xfrm>
            <a:off x="4347633" y="4529138"/>
            <a:ext cx="249299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p>
        </p:txBody>
      </p:sp>
      <p:sp>
        <p:nvSpPr>
          <p:cNvPr id="987184" name="Text Box 48"/>
          <p:cNvSpPr txBox="1">
            <a:spLocks noChangeArrowheads="1"/>
          </p:cNvSpPr>
          <p:nvPr/>
        </p:nvSpPr>
        <p:spPr bwMode="auto">
          <a:xfrm>
            <a:off x="7059746" y="4529138"/>
            <a:ext cx="204414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64          .            0</a:t>
            </a:r>
          </a:p>
        </p:txBody>
      </p:sp>
      <p:sp>
        <p:nvSpPr>
          <p:cNvPr id="987186" name="Text Box 50"/>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0</a:t>
            </a:r>
          </a:p>
        </p:txBody>
      </p:sp>
      <p:sp>
        <p:nvSpPr>
          <p:cNvPr id="987187" name="Line 51"/>
          <p:cNvSpPr>
            <a:spLocks noChangeShapeType="1"/>
          </p:cNvSpPr>
          <p:nvPr/>
        </p:nvSpPr>
        <p:spPr bwMode="auto">
          <a:xfrm>
            <a:off x="5205810" y="3071816"/>
            <a:ext cx="0" cy="352425"/>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8" name="Rectangle 52"/>
          <p:cNvSpPr>
            <a:spLocks noChangeArrowheads="1"/>
          </p:cNvSpPr>
          <p:nvPr/>
        </p:nvSpPr>
        <p:spPr bwMode="auto">
          <a:xfrm>
            <a:off x="6531769" y="2433641"/>
            <a:ext cx="1554914" cy="3359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smtClean="0">
                <a:solidFill>
                  <a:srgbClr val="0000CC"/>
                </a:solidFill>
                <a:latin typeface="+mn-lt"/>
                <a:ea typeface="黑体" panose="02010609060101010101" pitchFamily="2" charset="-122"/>
              </a:rPr>
              <a:t> 0 </a:t>
            </a:r>
            <a:r>
              <a:rPr kumimoji="1" lang="en-US" altLang="zh-CN" sz="1600" b="1" dirty="0">
                <a:solidFill>
                  <a:srgbClr val="0000CC"/>
                </a:solidFill>
                <a:latin typeface="+mn-lt"/>
                <a:ea typeface="黑体" panose="02010609060101010101" pitchFamily="2" charset="-122"/>
              </a:rPr>
              <a:t>1 0 0 1 0 0 </a:t>
            </a:r>
            <a:r>
              <a:rPr kumimoji="1" lang="en-US" altLang="zh-CN" sz="1600" b="1" dirty="0" smtClean="0">
                <a:solidFill>
                  <a:srgbClr val="0000CC"/>
                </a:solidFill>
                <a:latin typeface="+mn-lt"/>
                <a:ea typeface="黑体" panose="02010609060101010101" pitchFamily="2" charset="-122"/>
              </a:rPr>
              <a:t>0</a:t>
            </a:r>
            <a:endParaRPr kumimoji="1" lang="en-US" altLang="zh-CN" sz="1600" b="1" dirty="0">
              <a:solidFill>
                <a:srgbClr val="0000CC"/>
              </a:solidFill>
              <a:latin typeface="+mn-lt"/>
              <a:ea typeface="黑体" panose="02010609060101010101" pitchFamily="2" charset="-122"/>
            </a:endParaRPr>
          </a:p>
        </p:txBody>
      </p:sp>
      <p:sp>
        <p:nvSpPr>
          <p:cNvPr id="987189" name="Rectangle 53"/>
          <p:cNvSpPr>
            <a:spLocks noChangeArrowheads="1"/>
          </p:cNvSpPr>
          <p:nvPr/>
        </p:nvSpPr>
        <p:spPr bwMode="auto">
          <a:xfrm>
            <a:off x="3802460" y="2419353"/>
            <a:ext cx="5565246" cy="360363"/>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0" name="Text Box 54"/>
          <p:cNvSpPr txBox="1">
            <a:spLocks noChangeArrowheads="1"/>
          </p:cNvSpPr>
          <p:nvPr/>
        </p:nvSpPr>
        <p:spPr bwMode="auto">
          <a:xfrm>
            <a:off x="4347633" y="2430463"/>
            <a:ext cx="24288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sp>
        <p:nvSpPr>
          <p:cNvPr id="987191" name="Text Box 55"/>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24</a:t>
            </a:r>
          </a:p>
        </p:txBody>
      </p:sp>
      <p:sp>
        <p:nvSpPr>
          <p:cNvPr id="987192" name="Rectangle 56"/>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4" name="Rectangle 58"/>
          <p:cNvSpPr>
            <a:spLocks noChangeArrowheads="1"/>
          </p:cNvSpPr>
          <p:nvPr/>
        </p:nvSpPr>
        <p:spPr bwMode="auto">
          <a:xfrm>
            <a:off x="344489" y="2419353"/>
            <a:ext cx="340061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p>
        </p:txBody>
      </p:sp>
      <p:sp>
        <p:nvSpPr>
          <p:cNvPr id="987195" name="Rectangle 59"/>
          <p:cNvSpPr>
            <a:spLocks noChangeArrowheads="1"/>
          </p:cNvSpPr>
          <p:nvPr/>
        </p:nvSpPr>
        <p:spPr bwMode="auto">
          <a:xfrm>
            <a:off x="344488" y="3787778"/>
            <a:ext cx="3376566"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p>
        </p:txBody>
      </p:sp>
      <p:sp>
        <p:nvSpPr>
          <p:cNvPr id="987196" name="Rectangle 60"/>
          <p:cNvSpPr>
            <a:spLocks noChangeArrowheads="1"/>
          </p:cNvSpPr>
          <p:nvPr/>
        </p:nvSpPr>
        <p:spPr bwMode="auto">
          <a:xfrm>
            <a:off x="344490" y="4532316"/>
            <a:ext cx="3550653"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ChangeArrowheads="1"/>
          </p:cNvSpPr>
          <p:nvPr/>
        </p:nvSpPr>
        <p:spPr bwMode="auto">
          <a:xfrm>
            <a:off x="3821378" y="3798891"/>
            <a:ext cx="3269325" cy="344487"/>
          </a:xfrm>
          <a:prstGeom prst="rect">
            <a:avLst/>
          </a:prstGeom>
          <a:solidFill>
            <a:srgbClr val="FFCCCC"/>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88" name="Text Box 4"/>
          <p:cNvSpPr txBox="1">
            <a:spLocks noChangeArrowheads="1"/>
          </p:cNvSpPr>
          <p:nvPr/>
        </p:nvSpPr>
        <p:spPr bwMode="auto">
          <a:xfrm>
            <a:off x="4347634" y="3810000"/>
            <a:ext cx="39036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0 1 0 0 0 0 0 0 </a:t>
            </a:r>
          </a:p>
        </p:txBody>
      </p:sp>
      <p:sp>
        <p:nvSpPr>
          <p:cNvPr id="989189" name="Rectangle 5"/>
          <p:cNvSpPr>
            <a:spLocks noChangeArrowheads="1"/>
          </p:cNvSpPr>
          <p:nvPr/>
        </p:nvSpPr>
        <p:spPr bwMode="auto">
          <a:xfrm>
            <a:off x="3812780" y="3084513"/>
            <a:ext cx="3274483" cy="342900"/>
          </a:xfrm>
          <a:prstGeom prst="rect">
            <a:avLst/>
          </a:prstGeom>
          <a:solidFill>
            <a:srgbClr val="FFCCCC"/>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0" name="Rectangle 6"/>
          <p:cNvSpPr>
            <a:spLocks noChangeArrowheads="1"/>
          </p:cNvSpPr>
          <p:nvPr/>
        </p:nvSpPr>
        <p:spPr bwMode="auto">
          <a:xfrm>
            <a:off x="3786983" y="3068641"/>
            <a:ext cx="4276813"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800" b="1" dirty="0" smtClean="0">
                <a:solidFill>
                  <a:srgbClr val="0000CC"/>
                </a:solidFill>
                <a:latin typeface="+mn-lt"/>
                <a:ea typeface="黑体" panose="02010609060101010101" pitchFamily="2" charset="-122"/>
              </a:rPr>
              <a:t> </a:t>
            </a:r>
            <a:r>
              <a:rPr kumimoji="1" lang="en-US" altLang="zh-CN" sz="1600" b="1" dirty="0">
                <a:solidFill>
                  <a:srgbClr val="0000CC"/>
                </a:solidFill>
                <a:latin typeface="+mn-lt"/>
                <a:ea typeface="黑体" panose="02010609060101010101" pitchFamily="2" charset="-122"/>
              </a:rPr>
              <a:t>1 1 1 0 0 0 0 0</a:t>
            </a:r>
          </a:p>
        </p:txBody>
      </p:sp>
      <p:sp>
        <p:nvSpPr>
          <p:cNvPr id="989186" name="Freeform 2"/>
          <p:cNvSpPr/>
          <p:nvPr/>
        </p:nvSpPr>
        <p:spPr bwMode="auto">
          <a:xfrm>
            <a:off x="6610881" y="2132016"/>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9191" name="Rectangle 7"/>
          <p:cNvSpPr>
            <a:spLocks noGrp="1" noChangeArrowheads="1"/>
          </p:cNvSpPr>
          <p:nvPr>
            <p:ph type="title" idx="4294967295"/>
          </p:nvPr>
        </p:nvSpPr>
        <p:spPr>
          <a:xfrm>
            <a:off x="344488" y="141064"/>
            <a:ext cx="9505056" cy="1055688"/>
          </a:xfrm>
          <a:solidFill>
            <a:srgbClr val="FFFFCC"/>
          </a:solidFill>
          <a:ln>
            <a:solidFill>
              <a:srgbClr val="333399"/>
            </a:solidFill>
            <a:miter lim="800000"/>
          </a:ln>
          <a:effectLst>
            <a:outerShdw dist="35921" dir="2700000" algn="ctr" rotWithShape="0">
              <a:schemeClr val="bg2"/>
            </a:outerShdw>
          </a:effectLst>
        </p:spPr>
        <p:txBody>
          <a:bodyPr vert="horz" wrap="square" lIns="91440" tIns="45720" rIns="91440" bIns="45720" numCol="1" anchor="b" anchorCtr="0" compatLnSpc="1"/>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4-3】</a:t>
            </a:r>
            <a:r>
              <a:rPr lang="zh-CN" altLang="en-US" sz="3200" dirty="0">
                <a:solidFill>
                  <a:srgbClr val="0000CC"/>
                </a:solidFill>
              </a:rPr>
              <a:t>上例中，若子网掩码改为</a:t>
            </a:r>
            <a:r>
              <a:rPr lang="en-US" altLang="zh-CN" sz="3200" dirty="0" smtClean="0">
                <a:solidFill>
                  <a:srgbClr val="0000CC"/>
                </a:solidFill>
              </a:rPr>
              <a:t>255.255.224.0</a:t>
            </a:r>
            <a:r>
              <a:rPr lang="zh-CN" altLang="en-US" sz="3200" dirty="0" smtClean="0">
                <a:solidFill>
                  <a:srgbClr val="0000CC"/>
                </a:solidFill>
              </a:rPr>
              <a:t>，试</a:t>
            </a:r>
            <a:r>
              <a:rPr lang="zh-CN" altLang="en-US" sz="3200" dirty="0">
                <a:solidFill>
                  <a:srgbClr val="0000CC"/>
                </a:solidFill>
              </a:rPr>
              <a:t>求网络地址，讨论所得结果。 </a:t>
            </a:r>
          </a:p>
        </p:txBody>
      </p:sp>
      <p:sp>
        <p:nvSpPr>
          <p:cNvPr id="989192" name="Rectangle 8"/>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3" name="Rectangle 9"/>
          <p:cNvSpPr>
            <a:spLocks noChangeArrowheads="1"/>
          </p:cNvSpPr>
          <p:nvPr/>
        </p:nvSpPr>
        <p:spPr bwMode="auto">
          <a:xfrm>
            <a:off x="344488" y="1795464"/>
            <a:ext cx="319542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(a) </a:t>
            </a:r>
            <a:r>
              <a:rPr kumimoji="1" lang="zh-CN" altLang="en-US" b="1">
                <a:latin typeface="+mn-lt"/>
                <a:ea typeface="黑体" panose="02010609060101010101" pitchFamily="2" charset="-122"/>
              </a:rPr>
              <a:t>点分十进制表示的 </a:t>
            </a:r>
            <a:r>
              <a:rPr kumimoji="1" lang="en-US" altLang="zh-CN" b="1">
                <a:latin typeface="+mn-lt"/>
                <a:ea typeface="黑体" panose="02010609060101010101" pitchFamily="2" charset="-122"/>
              </a:rPr>
              <a:t>IP </a:t>
            </a:r>
            <a:r>
              <a:rPr kumimoji="1" lang="zh-CN" altLang="en-US" b="1">
                <a:latin typeface="+mn-lt"/>
                <a:ea typeface="黑体" panose="02010609060101010101" pitchFamily="2" charset="-122"/>
              </a:rPr>
              <a:t>地址</a:t>
            </a:r>
          </a:p>
        </p:txBody>
      </p:sp>
      <p:sp>
        <p:nvSpPr>
          <p:cNvPr id="989194" name="Rectangle 10"/>
          <p:cNvSpPr>
            <a:spLocks noChangeArrowheads="1"/>
          </p:cNvSpPr>
          <p:nvPr/>
        </p:nvSpPr>
        <p:spPr bwMode="auto">
          <a:xfrm>
            <a:off x="3805899" y="4508503"/>
            <a:ext cx="5565246" cy="360363"/>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5" name="Rectangle 11"/>
          <p:cNvSpPr>
            <a:spLocks noChangeArrowheads="1"/>
          </p:cNvSpPr>
          <p:nvPr/>
        </p:nvSpPr>
        <p:spPr bwMode="auto">
          <a:xfrm>
            <a:off x="344489" y="3068641"/>
            <a:ext cx="323005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255.255.224.0</a:t>
            </a:r>
          </a:p>
        </p:txBody>
      </p:sp>
      <p:sp>
        <p:nvSpPr>
          <p:cNvPr id="989196" name="Line 12"/>
          <p:cNvSpPr>
            <a:spLocks noChangeShapeType="1"/>
          </p:cNvSpPr>
          <p:nvPr/>
        </p:nvSpPr>
        <p:spPr bwMode="auto">
          <a:xfrm>
            <a:off x="6555846" y="3081341"/>
            <a:ext cx="0" cy="352425"/>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7" name="Line 13"/>
          <p:cNvSpPr>
            <a:spLocks noChangeShapeType="1"/>
          </p:cNvSpPr>
          <p:nvPr/>
        </p:nvSpPr>
        <p:spPr bwMode="auto">
          <a:xfrm>
            <a:off x="7964356" y="3071816"/>
            <a:ext cx="0" cy="357187"/>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8" name="Rectangle 14"/>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9" name="Rectangle 15"/>
          <p:cNvSpPr>
            <a:spLocks noChangeArrowheads="1"/>
          </p:cNvSpPr>
          <p:nvPr/>
        </p:nvSpPr>
        <p:spPr bwMode="auto">
          <a:xfrm>
            <a:off x="7936840" y="3098803"/>
            <a:ext cx="1497206" cy="3359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p>
        </p:txBody>
      </p:sp>
      <p:sp>
        <p:nvSpPr>
          <p:cNvPr id="989200" name="Rectangle 16"/>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1" name="Text Box 17"/>
          <p:cNvSpPr txBox="1">
            <a:spLocks noChangeArrowheads="1"/>
          </p:cNvSpPr>
          <p:nvPr/>
        </p:nvSpPr>
        <p:spPr bwMode="auto">
          <a:xfrm>
            <a:off x="4347634" y="1795463"/>
            <a:ext cx="26853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9202" name="Text Box 18"/>
          <p:cNvSpPr txBox="1">
            <a:spLocks noChangeArrowheads="1"/>
          </p:cNvSpPr>
          <p:nvPr/>
        </p:nvSpPr>
        <p:spPr bwMode="auto">
          <a:xfrm>
            <a:off x="7001273" y="1795463"/>
            <a:ext cx="210826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p>
        </p:txBody>
      </p:sp>
      <p:sp>
        <p:nvSpPr>
          <p:cNvPr id="989203" name="Text Box 19"/>
          <p:cNvSpPr txBox="1">
            <a:spLocks noChangeArrowheads="1"/>
          </p:cNvSpPr>
          <p:nvPr/>
        </p:nvSpPr>
        <p:spPr bwMode="auto">
          <a:xfrm>
            <a:off x="4347634" y="4529138"/>
            <a:ext cx="26853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9204" name="Text Box 20"/>
          <p:cNvSpPr txBox="1">
            <a:spLocks noChangeArrowheads="1"/>
          </p:cNvSpPr>
          <p:nvPr/>
        </p:nvSpPr>
        <p:spPr bwMode="auto">
          <a:xfrm>
            <a:off x="7059746" y="4529138"/>
            <a:ext cx="19800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64          .           </a:t>
            </a:r>
            <a:r>
              <a:rPr kumimoji="1" lang="en-US" altLang="zh-CN" b="1" dirty="0" smtClean="0">
                <a:solidFill>
                  <a:srgbClr val="0000CC"/>
                </a:solidFill>
                <a:latin typeface="+mn-lt"/>
                <a:ea typeface="黑体" panose="02010609060101010101" pitchFamily="2" charset="-122"/>
              </a:rPr>
              <a:t>0</a:t>
            </a:r>
            <a:endParaRPr kumimoji="1" lang="en-US" altLang="zh-CN" b="1" dirty="0">
              <a:solidFill>
                <a:srgbClr val="0000CC"/>
              </a:solidFill>
              <a:latin typeface="+mn-lt"/>
              <a:ea typeface="黑体" panose="02010609060101010101" pitchFamily="2" charset="-122"/>
            </a:endParaRPr>
          </a:p>
        </p:txBody>
      </p:sp>
      <p:sp>
        <p:nvSpPr>
          <p:cNvPr id="989205" name="Text Box 21"/>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0</a:t>
            </a:r>
            <a:endParaRPr kumimoji="1" lang="en-US" altLang="zh-CN" b="1" dirty="0">
              <a:solidFill>
                <a:srgbClr val="0000CC"/>
              </a:solidFill>
              <a:latin typeface="+mn-lt"/>
              <a:ea typeface="黑体" panose="02010609060101010101" pitchFamily="2" charset="-122"/>
            </a:endParaRPr>
          </a:p>
        </p:txBody>
      </p:sp>
      <p:sp>
        <p:nvSpPr>
          <p:cNvPr id="989206" name="Line 22"/>
          <p:cNvSpPr>
            <a:spLocks noChangeShapeType="1"/>
          </p:cNvSpPr>
          <p:nvPr/>
        </p:nvSpPr>
        <p:spPr bwMode="auto">
          <a:xfrm>
            <a:off x="5205810" y="3071816"/>
            <a:ext cx="0" cy="352425"/>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7" name="Rectangle 23"/>
          <p:cNvSpPr>
            <a:spLocks noChangeArrowheads="1"/>
          </p:cNvSpPr>
          <p:nvPr/>
        </p:nvSpPr>
        <p:spPr bwMode="auto">
          <a:xfrm>
            <a:off x="6531769" y="2433641"/>
            <a:ext cx="1497206" cy="3359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0 1 0 0 1 0 0 0</a:t>
            </a:r>
          </a:p>
        </p:txBody>
      </p:sp>
      <p:sp>
        <p:nvSpPr>
          <p:cNvPr id="989208" name="Rectangle 24"/>
          <p:cNvSpPr>
            <a:spLocks noChangeArrowheads="1"/>
          </p:cNvSpPr>
          <p:nvPr/>
        </p:nvSpPr>
        <p:spPr bwMode="auto">
          <a:xfrm>
            <a:off x="3802460" y="2419353"/>
            <a:ext cx="5565246" cy="360363"/>
          </a:xfrm>
          <a:prstGeom prst="rect">
            <a:avLst/>
          </a:prstGeom>
          <a:noFill/>
          <a:ln w="952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9" name="Text Box 25"/>
          <p:cNvSpPr txBox="1">
            <a:spLocks noChangeArrowheads="1"/>
          </p:cNvSpPr>
          <p:nvPr/>
        </p:nvSpPr>
        <p:spPr bwMode="auto">
          <a:xfrm>
            <a:off x="4347633" y="2430463"/>
            <a:ext cx="23647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p>
        </p:txBody>
      </p:sp>
      <p:sp>
        <p:nvSpPr>
          <p:cNvPr id="989210" name="Text Box 26"/>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          </a:t>
            </a:r>
            <a:r>
              <a:rPr kumimoji="1" lang="en-US" altLang="zh-CN" b="1" dirty="0" smtClean="0">
                <a:solidFill>
                  <a:srgbClr val="0000CC"/>
                </a:solidFill>
                <a:latin typeface="+mn-lt"/>
                <a:ea typeface="黑体" panose="02010609060101010101" pitchFamily="2" charset="-122"/>
              </a:rPr>
              <a:t> 24</a:t>
            </a:r>
            <a:endParaRPr kumimoji="1" lang="en-US" altLang="zh-CN" b="1" dirty="0">
              <a:solidFill>
                <a:srgbClr val="0000CC"/>
              </a:solidFill>
              <a:latin typeface="+mn-lt"/>
              <a:ea typeface="黑体" panose="02010609060101010101" pitchFamily="2" charset="-122"/>
            </a:endParaRPr>
          </a:p>
        </p:txBody>
      </p:sp>
      <p:sp>
        <p:nvSpPr>
          <p:cNvPr id="989211" name="Rectangle 27"/>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12" name="Rectangle 28"/>
          <p:cNvSpPr>
            <a:spLocks noChangeArrowheads="1"/>
          </p:cNvSpPr>
          <p:nvPr/>
        </p:nvSpPr>
        <p:spPr bwMode="auto">
          <a:xfrm>
            <a:off x="344489" y="2419353"/>
            <a:ext cx="340061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p>
        </p:txBody>
      </p:sp>
      <p:sp>
        <p:nvSpPr>
          <p:cNvPr id="989213" name="Rectangle 29"/>
          <p:cNvSpPr>
            <a:spLocks noChangeArrowheads="1"/>
          </p:cNvSpPr>
          <p:nvPr/>
        </p:nvSpPr>
        <p:spPr bwMode="auto">
          <a:xfrm>
            <a:off x="344488" y="3787778"/>
            <a:ext cx="3376566"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p>
        </p:txBody>
      </p:sp>
      <p:sp>
        <p:nvSpPr>
          <p:cNvPr id="989214" name="Rectangle 30"/>
          <p:cNvSpPr>
            <a:spLocks noChangeArrowheads="1"/>
          </p:cNvSpPr>
          <p:nvPr/>
        </p:nvSpPr>
        <p:spPr bwMode="auto">
          <a:xfrm>
            <a:off x="344490" y="4532316"/>
            <a:ext cx="3550653"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04527" y="764704"/>
          <a:ext cx="8856985" cy="5112562"/>
        </p:xfrm>
        <a:graphic>
          <a:graphicData uri="http://schemas.openxmlformats.org/drawingml/2006/table">
            <a:tbl>
              <a:tblPr>
                <a:tableStyleId>{5C22544A-7EE6-4342-B048-85BDC9FD1C3A}</a:tableStyleId>
              </a:tblPr>
              <a:tblGrid>
                <a:gridCol w="1944216"/>
                <a:gridCol w="2664296"/>
                <a:gridCol w="1800200"/>
                <a:gridCol w="2448273"/>
              </a:tblGrid>
              <a:tr h="365183">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子网号的位数</a:t>
                      </a: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子网掩码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子网数</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每个子网的主机数</a:t>
                      </a: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255.255.192.0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255.255.224.0</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255.255.240.0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255.255.248.0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7</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9</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255.255.255.128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255.255.255.192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11</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255.255.255.224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200" b="1">
                          <a:solidFill>
                            <a:schemeClr val="tx1"/>
                          </a:solidFill>
                          <a:effectLst/>
                          <a:latin typeface="+mn-lt"/>
                          <a:ea typeface="黑体" panose="02010609060101010101" pitchFamily="2" charset="-122"/>
                        </a:rPr>
                        <a:t>255.255.255.252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5" name="矩形 4"/>
          <p:cNvSpPr/>
          <p:nvPr/>
        </p:nvSpPr>
        <p:spPr>
          <a:xfrm>
            <a:off x="1280592" y="303041"/>
            <a:ext cx="7632848"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B </a:t>
            </a:r>
            <a:r>
              <a:rPr lang="zh-CN" altLang="zh-CN" sz="2400" b="1" dirty="0" smtClean="0">
                <a:latin typeface="+mn-lt"/>
                <a:ea typeface="黑体" panose="02010609060101010101" pitchFamily="2" charset="-122"/>
              </a:rPr>
              <a:t>类</a:t>
            </a:r>
            <a:r>
              <a:rPr lang="zh-CN" altLang="zh-CN" sz="2400" b="1" dirty="0">
                <a:latin typeface="+mn-lt"/>
                <a:ea typeface="黑体" panose="02010609060101010101" pitchFamily="2" charset="-122"/>
              </a:rPr>
              <a:t>地址的子网划分选择（使用固定长度子网）</a:t>
            </a:r>
            <a:endParaRPr lang="zh-CN" altLang="en-US" sz="2400" b="1" dirty="0">
              <a:latin typeface="+mn-lt"/>
              <a:ea typeface="黑体" panose="02010609060101010101" pitchFamily="2" charset="-122"/>
            </a:endParaRPr>
          </a:p>
        </p:txBody>
      </p:sp>
      <p:sp>
        <p:nvSpPr>
          <p:cNvPr id="6" name="矩形 5"/>
          <p:cNvSpPr/>
          <p:nvPr/>
        </p:nvSpPr>
        <p:spPr>
          <a:xfrm>
            <a:off x="704528" y="5949280"/>
            <a:ext cx="8841432" cy="400110"/>
          </a:xfrm>
          <a:prstGeom prst="rect">
            <a:avLst/>
          </a:prstGeom>
          <a:solidFill>
            <a:srgbClr val="FFFF66"/>
          </a:solidFill>
          <a:ln>
            <a:solidFill>
              <a:srgbClr val="000066"/>
            </a:solidFill>
          </a:ln>
        </p:spPr>
        <p:txBody>
          <a:bodyPr wrap="square">
            <a:spAutoFit/>
          </a:bodyPr>
          <a:lstStyle/>
          <a:p>
            <a:pPr algn="ctr"/>
            <a:r>
              <a:rPr lang="zh-CN" altLang="zh-CN" sz="2000" b="1" dirty="0">
                <a:solidFill>
                  <a:srgbClr val="000099"/>
                </a:solidFill>
                <a:latin typeface="+mn-lt"/>
                <a:ea typeface="黑体" panose="02010609060101010101" pitchFamily="2" charset="-122"/>
              </a:rPr>
              <a:t>表中的“子网号的位数”中没有</a:t>
            </a:r>
            <a:r>
              <a:rPr lang="en-US" altLang="zh-CN" sz="2000" b="1" dirty="0">
                <a:solidFill>
                  <a:srgbClr val="000099"/>
                </a:solidFill>
                <a:latin typeface="+mn-lt"/>
                <a:ea typeface="黑体" panose="02010609060101010101" pitchFamily="2" charset="-122"/>
              </a:rPr>
              <a:t>0, 1, 15</a:t>
            </a:r>
            <a:r>
              <a:rPr lang="zh-CN" altLang="zh-CN" sz="2000" b="1" dirty="0">
                <a:solidFill>
                  <a:srgbClr val="000099"/>
                </a:solidFill>
                <a:latin typeface="+mn-lt"/>
                <a:ea typeface="黑体" panose="02010609060101010101" pitchFamily="2" charset="-122"/>
              </a:rPr>
              <a:t>和</a:t>
            </a:r>
            <a:r>
              <a:rPr lang="en-US" altLang="zh-CN" sz="2000" b="1" dirty="0">
                <a:solidFill>
                  <a:srgbClr val="000099"/>
                </a:solidFill>
                <a:latin typeface="+mn-lt"/>
                <a:ea typeface="黑体" panose="02010609060101010101" pitchFamily="2" charset="-122"/>
              </a:rPr>
              <a:t>16</a:t>
            </a:r>
            <a:r>
              <a:rPr lang="zh-CN" altLang="zh-CN" sz="2000" b="1" dirty="0">
                <a:solidFill>
                  <a:srgbClr val="000099"/>
                </a:solidFill>
                <a:latin typeface="+mn-lt"/>
                <a:ea typeface="黑体" panose="02010609060101010101" pitchFamily="2" charset="-122"/>
              </a:rPr>
              <a:t>这四种情况，因为这没有意义。</a:t>
            </a:r>
            <a:endParaRPr lang="zh-CN" altLang="en-US" sz="20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zh-CN" dirty="0"/>
              <a:t>4.2  </a:t>
            </a:r>
            <a:r>
              <a:rPr lang="zh-CN" altLang="en-US" dirty="0" smtClean="0"/>
              <a:t>网际协议 </a:t>
            </a:r>
            <a:r>
              <a:rPr lang="en-US" altLang="zh-CN" dirty="0" smtClean="0"/>
              <a:t>IP </a:t>
            </a:r>
            <a:endParaRPr lang="en-US" altLang="zh-CN" dirty="0"/>
          </a:p>
        </p:txBody>
      </p:sp>
      <p:sp>
        <p:nvSpPr>
          <p:cNvPr id="966659" name="Rectangle 3"/>
          <p:cNvSpPr>
            <a:spLocks noGrp="1" noChangeArrowheads="1"/>
          </p:cNvSpPr>
          <p:nvPr>
            <p:ph idx="1"/>
          </p:nvPr>
        </p:nvSpPr>
        <p:spPr/>
        <p:txBody>
          <a:bodyPr/>
          <a:lstStyle/>
          <a:p>
            <a:r>
              <a:rPr lang="zh-CN" altLang="en-US" sz="2800" dirty="0"/>
              <a:t>网际协议 </a:t>
            </a:r>
            <a:r>
              <a:rPr lang="en-US" altLang="zh-CN" sz="2800" dirty="0"/>
              <a:t>IP </a:t>
            </a:r>
            <a:r>
              <a:rPr lang="zh-CN" altLang="en-US" sz="2800" dirty="0"/>
              <a:t>是 </a:t>
            </a:r>
            <a:r>
              <a:rPr lang="en-US" altLang="zh-CN" sz="2800" dirty="0"/>
              <a:t>TCP/IP </a:t>
            </a:r>
            <a:r>
              <a:rPr lang="zh-CN" altLang="en-US" sz="2800" dirty="0"/>
              <a:t>体系中两个最主要的协议之一</a:t>
            </a:r>
            <a:r>
              <a:rPr lang="zh-CN" altLang="en-US" sz="2800" dirty="0" smtClean="0"/>
              <a:t>。</a:t>
            </a:r>
            <a:endParaRPr lang="en-US" altLang="zh-CN" sz="2800" dirty="0" smtClean="0"/>
          </a:p>
          <a:p>
            <a:r>
              <a:rPr lang="zh-CN" altLang="en-US" sz="2800" dirty="0" smtClean="0"/>
              <a:t>与 </a:t>
            </a:r>
            <a:r>
              <a:rPr lang="en-US" altLang="zh-CN" sz="2800" dirty="0"/>
              <a:t>IP </a:t>
            </a:r>
            <a:r>
              <a:rPr lang="zh-CN" altLang="en-US" sz="2800" dirty="0"/>
              <a:t>协议配套使用的还有三个协议：</a:t>
            </a:r>
          </a:p>
          <a:p>
            <a:pPr lvl="1"/>
            <a:r>
              <a:rPr lang="zh-CN" altLang="en-US" sz="2400" dirty="0">
                <a:solidFill>
                  <a:srgbClr val="FF0000"/>
                </a:solidFill>
              </a:rPr>
              <a:t>地址解析协议 </a:t>
            </a:r>
            <a:r>
              <a:rPr lang="en-US" altLang="zh-CN" sz="2400" dirty="0">
                <a:solidFill>
                  <a:srgbClr val="FF0000"/>
                </a:solidFill>
              </a:rPr>
              <a:t>ARP</a:t>
            </a:r>
          </a:p>
          <a:p>
            <a:pPr lvl="1">
              <a:buFont typeface="Wingdings" panose="05000000000000000000" pitchFamily="2" charset="2"/>
              <a:buNone/>
            </a:pPr>
            <a:r>
              <a:rPr lang="en-US" altLang="zh-CN" sz="2400" dirty="0"/>
              <a:t>    (Address Resolution Protocol)</a:t>
            </a:r>
          </a:p>
          <a:p>
            <a:pPr lvl="1"/>
            <a:r>
              <a:rPr lang="zh-CN" altLang="en-US" sz="2400" dirty="0">
                <a:solidFill>
                  <a:srgbClr val="FF0000"/>
                </a:solidFill>
              </a:rPr>
              <a:t>网际控制报文协议 </a:t>
            </a:r>
            <a:r>
              <a:rPr lang="en-US" altLang="zh-CN" sz="2400" dirty="0">
                <a:solidFill>
                  <a:srgbClr val="FF0000"/>
                </a:solidFill>
              </a:rPr>
              <a:t>ICMP</a:t>
            </a:r>
          </a:p>
          <a:p>
            <a:pPr lvl="1">
              <a:buFont typeface="Wingdings" panose="05000000000000000000" pitchFamily="2" charset="2"/>
              <a:buNone/>
            </a:pPr>
            <a:r>
              <a:rPr lang="en-US" altLang="zh-CN" sz="2400" dirty="0"/>
              <a:t>   (Internet Control Message Protocol)</a:t>
            </a:r>
          </a:p>
          <a:p>
            <a:pPr lvl="1"/>
            <a:r>
              <a:rPr lang="zh-CN" altLang="en-US" sz="2400" dirty="0">
                <a:solidFill>
                  <a:srgbClr val="FF0000"/>
                </a:solidFill>
              </a:rPr>
              <a:t>网际组管理协议 </a:t>
            </a:r>
            <a:r>
              <a:rPr lang="en-US" altLang="zh-CN" sz="2400" dirty="0">
                <a:solidFill>
                  <a:srgbClr val="FF0000"/>
                </a:solidFill>
              </a:rPr>
              <a:t>IGMP</a:t>
            </a:r>
          </a:p>
          <a:p>
            <a:pPr lvl="1">
              <a:buFont typeface="Wingdings" panose="05000000000000000000" pitchFamily="2" charset="2"/>
              <a:buNone/>
            </a:pPr>
            <a:r>
              <a:rPr lang="en-US" altLang="zh-CN" sz="2400" dirty="0"/>
              <a:t>   (Internet Group Management Protocol)</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子网划分方法</a:t>
            </a:r>
            <a:endParaRPr lang="zh-CN" altLang="en-US" dirty="0"/>
          </a:p>
        </p:txBody>
      </p:sp>
      <p:sp>
        <p:nvSpPr>
          <p:cNvPr id="3" name="内容占位符 2"/>
          <p:cNvSpPr>
            <a:spLocks noGrp="1"/>
          </p:cNvSpPr>
          <p:nvPr>
            <p:ph idx="1"/>
          </p:nvPr>
        </p:nvSpPr>
        <p:spPr/>
        <p:txBody>
          <a:bodyPr/>
          <a:lstStyle/>
          <a:p>
            <a:r>
              <a:rPr lang="zh-CN" altLang="zh-CN" sz="2800" dirty="0" smtClean="0"/>
              <a:t>互联网标准</a:t>
            </a:r>
            <a:r>
              <a:rPr lang="en-US" altLang="zh-CN" sz="2800" dirty="0" smtClean="0"/>
              <a:t>RFC 950</a:t>
            </a:r>
            <a:r>
              <a:rPr lang="zh-CN" altLang="en-US" sz="2800" dirty="0" smtClean="0"/>
              <a:t>：</a:t>
            </a:r>
            <a:r>
              <a:rPr lang="zh-CN" altLang="zh-CN" sz="2800" dirty="0" smtClean="0"/>
              <a:t>子网号不能为</a:t>
            </a:r>
            <a:r>
              <a:rPr lang="zh-CN" altLang="zh-CN" sz="2800" dirty="0" smtClean="0">
                <a:solidFill>
                  <a:srgbClr val="FF0000"/>
                </a:solidFill>
              </a:rPr>
              <a:t>全</a:t>
            </a:r>
            <a:r>
              <a:rPr lang="en-US" altLang="zh-CN" sz="2800" dirty="0" smtClean="0">
                <a:solidFill>
                  <a:srgbClr val="FF0000"/>
                </a:solidFill>
              </a:rPr>
              <a:t>1</a:t>
            </a:r>
            <a:r>
              <a:rPr lang="zh-CN" altLang="zh-CN" sz="2800" dirty="0" smtClean="0"/>
              <a:t>或</a:t>
            </a:r>
            <a:r>
              <a:rPr lang="zh-CN" altLang="zh-CN" sz="2800" dirty="0" smtClean="0">
                <a:solidFill>
                  <a:srgbClr val="FF0000"/>
                </a:solidFill>
              </a:rPr>
              <a:t>全</a:t>
            </a:r>
            <a:r>
              <a:rPr lang="en-US" altLang="zh-CN" sz="2800" dirty="0" smtClean="0">
                <a:solidFill>
                  <a:srgbClr val="FF0000"/>
                </a:solidFill>
              </a:rPr>
              <a:t>0</a:t>
            </a:r>
            <a:r>
              <a:rPr lang="zh-CN" altLang="zh-CN" sz="2800" dirty="0" smtClean="0">
                <a:solidFill>
                  <a:srgbClr val="FF0000"/>
                </a:solidFill>
              </a:rPr>
              <a:t>，</a:t>
            </a:r>
            <a:endParaRPr lang="en-US" altLang="zh-CN" sz="2800" dirty="0" smtClean="0">
              <a:solidFill>
                <a:srgbClr val="FF0000"/>
              </a:solidFill>
            </a:endParaRPr>
          </a:p>
          <a:p>
            <a:pPr lvl="1"/>
            <a:r>
              <a:rPr lang="zh-CN" altLang="zh-CN" sz="2400" dirty="0" smtClean="0"/>
              <a:t>随着无分类域间路由选择</a:t>
            </a:r>
            <a:r>
              <a:rPr lang="en-US" altLang="zh-CN" sz="2400" dirty="0" smtClean="0"/>
              <a:t>CIDR</a:t>
            </a:r>
            <a:r>
              <a:rPr lang="zh-CN" altLang="zh-CN" sz="2400" dirty="0" smtClean="0"/>
              <a:t>的广泛使用</a:t>
            </a:r>
            <a:r>
              <a:rPr lang="zh-CN" altLang="en-US" sz="2400" dirty="0" smtClean="0"/>
              <a:t>，</a:t>
            </a:r>
            <a:r>
              <a:rPr lang="zh-CN" altLang="zh-CN" sz="2400" dirty="0" smtClean="0"/>
              <a:t>现在全</a:t>
            </a:r>
            <a:r>
              <a:rPr lang="en-US" altLang="zh-CN" sz="2400" dirty="0" smtClean="0"/>
              <a:t>1</a:t>
            </a:r>
            <a:r>
              <a:rPr lang="zh-CN" altLang="zh-CN" sz="2400" dirty="0" smtClean="0"/>
              <a:t>和全</a:t>
            </a:r>
            <a:r>
              <a:rPr lang="en-US" altLang="zh-CN" sz="2400" dirty="0" smtClean="0"/>
              <a:t>0</a:t>
            </a:r>
            <a:r>
              <a:rPr lang="zh-CN" altLang="zh-CN" sz="2400" dirty="0" smtClean="0"/>
              <a:t>的子网号也可以使用了，</a:t>
            </a:r>
            <a:endParaRPr lang="en-US" altLang="zh-CN" sz="2400" dirty="0" smtClean="0"/>
          </a:p>
          <a:p>
            <a:pPr lvl="1"/>
            <a:r>
              <a:rPr lang="zh-CN" altLang="zh-CN" sz="2400" dirty="0" smtClean="0"/>
              <a:t>谨慎使用，</a:t>
            </a:r>
            <a:r>
              <a:rPr lang="zh-CN" altLang="en-US" sz="2400" dirty="0" smtClean="0"/>
              <a:t>确认</a:t>
            </a:r>
            <a:r>
              <a:rPr lang="zh-CN" altLang="zh-CN" sz="2400" dirty="0" smtClean="0"/>
              <a:t>你的路由器所用的路由选择软件是否支持全</a:t>
            </a:r>
            <a:r>
              <a:rPr lang="en-US" altLang="zh-CN" sz="2400" dirty="0" smtClean="0"/>
              <a:t>0</a:t>
            </a:r>
            <a:r>
              <a:rPr lang="zh-CN" altLang="zh-CN" sz="2400" dirty="0" smtClean="0"/>
              <a:t>或全</a:t>
            </a:r>
            <a:r>
              <a:rPr lang="en-US" altLang="zh-CN" sz="2400" dirty="0" smtClean="0"/>
              <a:t>1</a:t>
            </a:r>
            <a:r>
              <a:rPr lang="zh-CN" altLang="zh-CN" sz="2400" dirty="0" smtClean="0"/>
              <a:t>的子网号这种较新的用法。</a:t>
            </a:r>
            <a:endParaRPr lang="en-US" altLang="zh-CN" sz="2400" dirty="0" smtClean="0"/>
          </a:p>
          <a:p>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子网掩</a:t>
            </a:r>
            <a:r>
              <a:rPr lang="zh-CN" altLang="en-US" dirty="0" smtClean="0"/>
              <a:t>码</a:t>
            </a:r>
            <a:endParaRPr lang="zh-CN" altLang="en-US" dirty="0"/>
          </a:p>
        </p:txBody>
      </p:sp>
      <p:sp>
        <p:nvSpPr>
          <p:cNvPr id="985091" name="Rectangle 3"/>
          <p:cNvSpPr>
            <a:spLocks noGrp="1" noChangeArrowheads="1"/>
          </p:cNvSpPr>
          <p:nvPr>
            <p:ph idx="1"/>
          </p:nvPr>
        </p:nvSpPr>
        <p:spPr/>
        <p:txBody>
          <a:bodyPr/>
          <a:lstStyle/>
          <a:p>
            <a:pPr>
              <a:lnSpc>
                <a:spcPct val="100000"/>
              </a:lnSpc>
            </a:pPr>
            <a:r>
              <a:rPr lang="zh-CN" altLang="en-US" dirty="0" smtClean="0"/>
              <a:t>路</a:t>
            </a:r>
            <a:r>
              <a:rPr lang="zh-CN" altLang="en-US" dirty="0"/>
              <a:t>由器在和相邻路由器交换路由信息</a:t>
            </a:r>
            <a:r>
              <a:rPr lang="zh-CN" altLang="en-US" dirty="0" smtClean="0"/>
              <a:t>时：</a:t>
            </a:r>
            <a:endParaRPr lang="en-US" altLang="zh-CN" dirty="0" smtClean="0"/>
          </a:p>
          <a:p>
            <a:pPr lvl="1">
              <a:lnSpc>
                <a:spcPct val="100000"/>
              </a:lnSpc>
            </a:pPr>
            <a:r>
              <a:rPr lang="zh-CN" altLang="en-US" dirty="0" smtClean="0"/>
              <a:t>必</a:t>
            </a:r>
            <a:r>
              <a:rPr lang="zh-CN" altLang="en-US" dirty="0"/>
              <a:t>须把自己所在网络（或子网）的子网掩码告诉相邻路由器。</a:t>
            </a:r>
          </a:p>
          <a:p>
            <a:pPr>
              <a:lnSpc>
                <a:spcPct val="100000"/>
              </a:lnSpc>
            </a:pPr>
            <a:r>
              <a:rPr lang="zh-CN" altLang="en-US" dirty="0" smtClean="0"/>
              <a:t>路</a:t>
            </a:r>
            <a:r>
              <a:rPr lang="zh-CN" altLang="en-US" dirty="0"/>
              <a:t>由表中</a:t>
            </a:r>
            <a:r>
              <a:rPr lang="zh-CN" altLang="en-US" dirty="0" smtClean="0"/>
              <a:t>的项目：</a:t>
            </a:r>
            <a:endParaRPr lang="en-US" altLang="zh-CN" dirty="0" smtClean="0"/>
          </a:p>
          <a:p>
            <a:pPr lvl="1">
              <a:lnSpc>
                <a:spcPct val="100000"/>
              </a:lnSpc>
            </a:pPr>
            <a:r>
              <a:rPr lang="zh-CN" altLang="en-US" dirty="0" smtClean="0"/>
              <a:t>除</a:t>
            </a:r>
            <a:r>
              <a:rPr lang="zh-CN" altLang="en-US" dirty="0"/>
              <a:t>了要给出目的网络地址外，还必须同时给出该网络的子网掩码。</a:t>
            </a:r>
          </a:p>
          <a:p>
            <a:pPr>
              <a:lnSpc>
                <a:spcPct val="100000"/>
              </a:lnSpc>
            </a:pPr>
            <a:r>
              <a:rPr lang="zh-CN" altLang="en-US" dirty="0"/>
              <a:t>若一个路由器连接在两个子网上就拥有两个网络地址和两个子网掩码。</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lgn="ctr"/>
            <a:r>
              <a:rPr lang="zh-CN" altLang="en-US" sz="3200" dirty="0"/>
              <a:t>在划分</a:t>
            </a:r>
            <a:r>
              <a:rPr lang="zh-CN" altLang="en-US" sz="3200" dirty="0" smtClean="0"/>
              <a:t>子网情况</a:t>
            </a:r>
            <a:r>
              <a:rPr lang="zh-CN" altLang="en-US" sz="3200" dirty="0"/>
              <a:t>下路由器转发分组的算法 </a:t>
            </a:r>
          </a:p>
        </p:txBody>
      </p:sp>
      <p:sp>
        <p:nvSpPr>
          <p:cNvPr id="3" name="内容占位符 2"/>
          <p:cNvSpPr>
            <a:spLocks noGrp="1"/>
          </p:cNvSpPr>
          <p:nvPr>
            <p:ph idx="1"/>
          </p:nvPr>
        </p:nvSpPr>
        <p:spPr/>
        <p:txBody>
          <a:bodyPr/>
          <a:lstStyle/>
          <a:p>
            <a:pPr marL="0" indent="0">
              <a:lnSpc>
                <a:spcPct val="100000"/>
              </a:lnSpc>
              <a:spcAft>
                <a:spcPct val="10000"/>
              </a:spcAft>
              <a:buNone/>
            </a:pPr>
            <a:r>
              <a:rPr lang="en-US" altLang="zh-CN" sz="2400" dirty="0"/>
              <a:t>(1) </a:t>
            </a:r>
            <a:r>
              <a:rPr lang="zh-CN" altLang="en-US" sz="2400" dirty="0"/>
              <a:t>从收到的分组的首部提取</a:t>
            </a:r>
            <a:r>
              <a:rPr lang="zh-CN" altLang="en-US" sz="2400" dirty="0">
                <a:solidFill>
                  <a:srgbClr val="FF0000"/>
                </a:solidFill>
              </a:rPr>
              <a:t>目的 </a:t>
            </a:r>
            <a:r>
              <a:rPr lang="en-US" altLang="zh-CN" sz="2400" dirty="0">
                <a:solidFill>
                  <a:srgbClr val="FF0000"/>
                </a:solidFill>
              </a:rPr>
              <a:t>IP </a:t>
            </a:r>
            <a:r>
              <a:rPr lang="zh-CN" altLang="en-US" sz="2400" dirty="0">
                <a:solidFill>
                  <a:srgbClr val="FF0000"/>
                </a:solidFill>
              </a:rPr>
              <a:t>地址 </a:t>
            </a:r>
            <a:r>
              <a:rPr lang="en-US" altLang="zh-CN" sz="2400" dirty="0">
                <a:solidFill>
                  <a:srgbClr val="FF0000"/>
                </a:solidFill>
              </a:rPr>
              <a:t>D</a:t>
            </a:r>
            <a:r>
              <a:rPr lang="zh-CN" altLang="en-US" sz="2400" dirty="0">
                <a:solidFill>
                  <a:srgbClr val="FF0000"/>
                </a:solidFill>
              </a:rPr>
              <a:t>。</a:t>
            </a:r>
          </a:p>
          <a:p>
            <a:pPr marL="0" indent="0">
              <a:lnSpc>
                <a:spcPct val="100000"/>
              </a:lnSpc>
              <a:buNone/>
            </a:pPr>
            <a:r>
              <a:rPr lang="en-US" altLang="zh-CN" sz="2400" dirty="0"/>
              <a:t>(2) </a:t>
            </a:r>
            <a:r>
              <a:rPr lang="zh-CN" altLang="en-US" sz="2400" dirty="0"/>
              <a:t>先用各网络的</a:t>
            </a:r>
            <a:r>
              <a:rPr lang="zh-CN" altLang="en-US" sz="2400" dirty="0">
                <a:solidFill>
                  <a:srgbClr val="FF0000"/>
                </a:solidFill>
              </a:rPr>
              <a:t>子网掩码和 </a:t>
            </a:r>
            <a:r>
              <a:rPr lang="en-US" altLang="zh-CN" sz="2400" i="1" dirty="0">
                <a:solidFill>
                  <a:srgbClr val="FF0000"/>
                </a:solidFill>
              </a:rPr>
              <a:t>D </a:t>
            </a:r>
            <a:r>
              <a:rPr lang="zh-CN" altLang="en-US" sz="2400" dirty="0">
                <a:solidFill>
                  <a:srgbClr val="FF0000"/>
                </a:solidFill>
              </a:rPr>
              <a:t>逐位相“与”</a:t>
            </a:r>
            <a:r>
              <a:rPr lang="zh-CN" altLang="en-US" sz="2400" dirty="0"/>
              <a:t>，看是否</a:t>
            </a:r>
            <a:r>
              <a:rPr lang="zh-CN" altLang="en-US" sz="2400" dirty="0" smtClean="0"/>
              <a:t>和相应</a:t>
            </a:r>
            <a:r>
              <a:rPr lang="zh-CN" altLang="en-US" sz="2400" dirty="0"/>
              <a:t>的</a:t>
            </a:r>
            <a:r>
              <a:rPr lang="zh-CN" altLang="en-US" sz="2400" dirty="0" smtClean="0"/>
              <a:t>网</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络</a:t>
            </a:r>
            <a:r>
              <a:rPr lang="zh-CN" altLang="en-US" sz="2400" dirty="0"/>
              <a:t>地址匹配。若匹配，则将分组直接</a:t>
            </a:r>
            <a:r>
              <a:rPr lang="zh-CN" altLang="en-US" sz="2400" dirty="0">
                <a:solidFill>
                  <a:srgbClr val="FF0000"/>
                </a:solidFill>
              </a:rPr>
              <a:t>交付。</a:t>
            </a:r>
            <a:r>
              <a:rPr lang="zh-CN" altLang="en-US" sz="2400" dirty="0" smtClean="0"/>
              <a:t>否则</a:t>
            </a:r>
            <a:r>
              <a:rPr lang="zh-CN" altLang="en-US" sz="2400" dirty="0"/>
              <a:t>就是间接交付</a:t>
            </a:r>
            <a:r>
              <a:rPr lang="zh-CN" altLang="en-US" sz="2400" dirty="0" smtClean="0"/>
              <a:t>，</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执行 </a:t>
            </a:r>
            <a:r>
              <a:rPr lang="en-US" altLang="zh-CN" sz="2400" dirty="0" smtClean="0"/>
              <a:t>(</a:t>
            </a:r>
            <a:r>
              <a:rPr lang="en-US" altLang="zh-CN" sz="2400" dirty="0"/>
              <a:t>3)</a:t>
            </a:r>
            <a:r>
              <a:rPr lang="zh-CN" altLang="en-US" sz="2400" dirty="0"/>
              <a:t>。</a:t>
            </a:r>
          </a:p>
          <a:p>
            <a:pPr marL="0" indent="0">
              <a:lnSpc>
                <a:spcPct val="100000"/>
              </a:lnSpc>
              <a:buNone/>
            </a:pPr>
            <a:r>
              <a:rPr lang="en-US" altLang="zh-CN" sz="2400" dirty="0"/>
              <a:t>(3) </a:t>
            </a:r>
            <a:r>
              <a:rPr lang="zh-CN" altLang="en-US" sz="2400" dirty="0"/>
              <a:t>若路由表中有目的地址为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a:t>
            </a:r>
            <a:r>
              <a:rPr lang="zh-CN" altLang="en-US" sz="2400" dirty="0" smtClean="0"/>
              <a:t>将分组</a:t>
            </a:r>
            <a:r>
              <a:rPr lang="zh-CN" altLang="en-US" sz="2400" dirty="0"/>
              <a:t>传送</a:t>
            </a:r>
            <a:r>
              <a:rPr lang="zh-CN" altLang="en-US" sz="2400" dirty="0" smtClean="0"/>
              <a:t>给</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指明</a:t>
            </a:r>
            <a:r>
              <a:rPr lang="zh-CN" altLang="en-US" sz="2400" dirty="0"/>
              <a:t>的下一跳路由器；否则，</a:t>
            </a:r>
            <a:r>
              <a:rPr lang="zh-CN" altLang="en-US" sz="2400" dirty="0" smtClean="0"/>
              <a:t>执行 </a:t>
            </a:r>
            <a:r>
              <a:rPr lang="en-US" altLang="zh-CN" sz="2400" dirty="0" smtClean="0"/>
              <a:t>(</a:t>
            </a:r>
            <a:r>
              <a:rPr lang="en-US" altLang="zh-CN" sz="2400" dirty="0"/>
              <a:t>4)</a:t>
            </a:r>
            <a:r>
              <a:rPr lang="zh-CN" altLang="en-US" sz="2400" dirty="0"/>
              <a:t>。</a:t>
            </a:r>
          </a:p>
          <a:p>
            <a:pPr marL="449580" indent="-449580">
              <a:lnSpc>
                <a:spcPct val="100000"/>
              </a:lnSpc>
              <a:buNone/>
            </a:pPr>
            <a:r>
              <a:rPr lang="en-US" altLang="zh-CN" sz="2400" dirty="0"/>
              <a:t>(4) </a:t>
            </a:r>
            <a:r>
              <a:rPr lang="zh-CN" altLang="en-US" sz="2400" dirty="0"/>
              <a:t>对路由表中的每</a:t>
            </a:r>
            <a:r>
              <a:rPr lang="zh-CN" altLang="en-US" sz="2400" dirty="0" smtClean="0"/>
              <a:t>一行，将</a:t>
            </a:r>
            <a:r>
              <a:rPr lang="zh-CN" altLang="en-US" sz="2400" dirty="0" smtClean="0">
                <a:solidFill>
                  <a:srgbClr val="FF0000"/>
                </a:solidFill>
              </a:rPr>
              <a:t>子网</a:t>
            </a:r>
            <a:r>
              <a:rPr lang="zh-CN" altLang="en-US" sz="2400" dirty="0">
                <a:solidFill>
                  <a:srgbClr val="FF0000"/>
                </a:solidFill>
              </a:rPr>
              <a:t>掩码和 </a:t>
            </a:r>
            <a:r>
              <a:rPr lang="en-US" altLang="zh-CN" sz="2400" i="1" dirty="0">
                <a:solidFill>
                  <a:srgbClr val="FF0000"/>
                </a:solidFill>
              </a:rPr>
              <a:t>D </a:t>
            </a:r>
            <a:r>
              <a:rPr lang="zh-CN" altLang="en-US" sz="2400" dirty="0">
                <a:solidFill>
                  <a:srgbClr val="FF0000"/>
                </a:solidFill>
              </a:rPr>
              <a:t>逐位相</a:t>
            </a:r>
            <a:r>
              <a:rPr lang="zh-CN" altLang="en-US" sz="2400" dirty="0" smtClean="0">
                <a:solidFill>
                  <a:srgbClr val="FF0000"/>
                </a:solidFill>
              </a:rPr>
              <a:t>“与”</a:t>
            </a:r>
            <a:r>
              <a:rPr lang="zh-CN" altLang="en-US" sz="2400" dirty="0">
                <a:solidFill>
                  <a:srgbClr val="FF0000"/>
                </a:solidFill>
              </a:rPr>
              <a:t>。</a:t>
            </a:r>
            <a:r>
              <a:rPr lang="zh-CN" altLang="en-US" sz="2400" dirty="0" smtClean="0"/>
              <a:t>若结果</a:t>
            </a:r>
            <a:r>
              <a:rPr lang="zh-CN" altLang="en-US" sz="2400" dirty="0"/>
              <a:t>与该行的目的网络</a:t>
            </a:r>
            <a:r>
              <a:rPr lang="zh-CN" altLang="en-US" sz="2400" dirty="0" smtClean="0"/>
              <a:t>地址匹配</a:t>
            </a:r>
            <a:r>
              <a:rPr lang="zh-CN" altLang="en-US" sz="2400" dirty="0"/>
              <a:t>，则将分组</a:t>
            </a:r>
            <a:r>
              <a:rPr lang="zh-CN" altLang="en-US" sz="2400" dirty="0" smtClean="0"/>
              <a:t>传送给</a:t>
            </a:r>
            <a:r>
              <a:rPr lang="zh-CN" altLang="en-US" sz="2400" dirty="0"/>
              <a:t>该行指明的下一跳路由器；否则，</a:t>
            </a:r>
            <a:r>
              <a:rPr lang="zh-CN" altLang="en-US" sz="2400" dirty="0" smtClean="0"/>
              <a:t>执行 </a:t>
            </a:r>
            <a:r>
              <a:rPr lang="en-US" altLang="zh-CN" sz="2400" dirty="0" smtClean="0"/>
              <a:t>(</a:t>
            </a:r>
            <a:r>
              <a:rPr lang="en-US" altLang="zh-CN" sz="2400" dirty="0"/>
              <a:t>5)</a:t>
            </a:r>
            <a:r>
              <a:rPr lang="zh-CN" altLang="en-US" sz="2400" dirty="0"/>
              <a:t>。</a:t>
            </a:r>
          </a:p>
          <a:p>
            <a:pPr marL="0" indent="0">
              <a:lnSpc>
                <a:spcPct val="100000"/>
              </a:lnSpc>
              <a:buNone/>
            </a:pPr>
            <a:r>
              <a:rPr lang="en-US" altLang="zh-CN" sz="2400" dirty="0"/>
              <a:t>(5) </a:t>
            </a:r>
            <a:r>
              <a:rPr lang="zh-CN" altLang="en-US" sz="2400" dirty="0"/>
              <a:t>若路由表中有一个</a:t>
            </a:r>
            <a:r>
              <a:rPr lang="zh-CN" altLang="en-US" sz="2400" dirty="0">
                <a:solidFill>
                  <a:srgbClr val="FF0000"/>
                </a:solidFill>
              </a:rPr>
              <a:t>默认路由，</a:t>
            </a:r>
            <a:r>
              <a:rPr lang="zh-CN" altLang="en-US" sz="2400" dirty="0"/>
              <a:t>则将分组传送给路由</a:t>
            </a:r>
            <a:r>
              <a:rPr lang="zh-CN" altLang="en-US" sz="2400" dirty="0" smtClean="0"/>
              <a:t>表中</a:t>
            </a:r>
            <a:r>
              <a:rPr lang="zh-CN" altLang="en-US" sz="2400" dirty="0"/>
              <a:t>所</a:t>
            </a:r>
            <a:r>
              <a:rPr lang="zh-CN" altLang="en-US" sz="2400" dirty="0" smtClean="0"/>
              <a:t>指明</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的</a:t>
            </a:r>
            <a:r>
              <a:rPr lang="zh-CN" altLang="en-US" sz="2400" dirty="0"/>
              <a:t>默认路由器；否则，</a:t>
            </a:r>
            <a:r>
              <a:rPr lang="zh-CN" altLang="en-US" sz="2400" dirty="0" smtClean="0"/>
              <a:t>执行 </a:t>
            </a:r>
            <a:r>
              <a:rPr lang="en-US" altLang="zh-CN" sz="2400" dirty="0" smtClean="0"/>
              <a:t>(</a:t>
            </a:r>
            <a:r>
              <a:rPr lang="en-US" altLang="zh-CN" sz="2400" dirty="0"/>
              <a:t>6)</a:t>
            </a:r>
            <a:r>
              <a:rPr lang="zh-CN" altLang="en-US" sz="2400" dirty="0"/>
              <a:t>。</a:t>
            </a:r>
          </a:p>
          <a:p>
            <a:pPr marL="0" indent="0">
              <a:lnSpc>
                <a:spcPct val="100000"/>
              </a:lnSpc>
              <a:buNone/>
            </a:pPr>
            <a:r>
              <a:rPr lang="en-US" altLang="zh-CN" sz="2400" dirty="0"/>
              <a:t>(6) </a:t>
            </a:r>
            <a:r>
              <a:rPr lang="zh-CN" altLang="en-US" sz="2400" dirty="0"/>
              <a:t>报告转发分组出错</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Freeform 2"/>
          <p:cNvSpPr/>
          <p:nvPr/>
        </p:nvSpPr>
        <p:spPr bwMode="auto">
          <a:xfrm>
            <a:off x="2924166" y="2044703"/>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13028"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13029" name="Group 5"/>
          <p:cNvGraphicFramePr>
            <a:graphicFrameLocks noGrp="1"/>
          </p:cNvGraphicFramePr>
          <p:nvPr/>
        </p:nvGraphicFramePr>
        <p:xfrm>
          <a:off x="4745427" y="2052641"/>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
        <p:nvSpPr>
          <p:cNvPr id="513043" name="Line 19"/>
          <p:cNvSpPr>
            <a:spLocks noChangeShapeType="1"/>
          </p:cNvSpPr>
          <p:nvPr/>
        </p:nvSpPr>
        <p:spPr bwMode="auto">
          <a:xfrm>
            <a:off x="2894931" y="3105153"/>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4"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5" name="Line 21"/>
          <p:cNvSpPr>
            <a:spLocks noChangeShapeType="1"/>
          </p:cNvSpPr>
          <p:nvPr/>
        </p:nvSpPr>
        <p:spPr bwMode="auto">
          <a:xfrm flipV="1">
            <a:off x="267088" y="3105153"/>
            <a:ext cx="4380309"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6"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47"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8637" y="2276478"/>
            <a:ext cx="43166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3048" name="Text Box 24"/>
          <p:cNvSpPr txBox="1">
            <a:spLocks noChangeArrowheads="1"/>
          </p:cNvSpPr>
          <p:nvPr/>
        </p:nvSpPr>
        <p:spPr bwMode="auto">
          <a:xfrm>
            <a:off x="435628" y="192246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513049" name="Text Box 25"/>
          <p:cNvSpPr txBox="1">
            <a:spLocks noChangeArrowheads="1"/>
          </p:cNvSpPr>
          <p:nvPr/>
        </p:nvSpPr>
        <p:spPr bwMode="auto">
          <a:xfrm>
            <a:off x="225095" y="2205040"/>
            <a:ext cx="8819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513051"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2" name="Line 28"/>
          <p:cNvSpPr>
            <a:spLocks noChangeShapeType="1"/>
          </p:cNvSpPr>
          <p:nvPr/>
        </p:nvSpPr>
        <p:spPr bwMode="auto">
          <a:xfrm>
            <a:off x="6831532" y="4400553"/>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3" name="Line 29"/>
          <p:cNvSpPr>
            <a:spLocks noChangeShapeType="1"/>
          </p:cNvSpPr>
          <p:nvPr/>
        </p:nvSpPr>
        <p:spPr bwMode="auto">
          <a:xfrm>
            <a:off x="1065073" y="5708653"/>
            <a:ext cx="1719"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4" name="Line 30"/>
          <p:cNvSpPr>
            <a:spLocks noChangeShapeType="1"/>
          </p:cNvSpPr>
          <p:nvPr/>
        </p:nvSpPr>
        <p:spPr bwMode="auto">
          <a:xfrm>
            <a:off x="1926686" y="4400553"/>
            <a:ext cx="1720"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5" name="Line 31"/>
          <p:cNvSpPr>
            <a:spLocks noChangeShapeType="1"/>
          </p:cNvSpPr>
          <p:nvPr/>
        </p:nvSpPr>
        <p:spPr bwMode="auto">
          <a:xfrm>
            <a:off x="2901810" y="36766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56"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5895" y="6018216"/>
            <a:ext cx="431667"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057"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513058" name="Group 34"/>
          <p:cNvGrpSpPr/>
          <p:nvPr/>
        </p:nvGrpSpPr>
        <p:grpSpPr bwMode="auto">
          <a:xfrm>
            <a:off x="2619764" y="3459166"/>
            <a:ext cx="663840" cy="460375"/>
            <a:chOff x="864" y="1824"/>
            <a:chExt cx="432" cy="288"/>
          </a:xfrm>
        </p:grpSpPr>
        <p:pic>
          <p:nvPicPr>
            <p:cNvPr id="513059"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13060"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pic>
        <p:nvPicPr>
          <p:cNvPr id="513061"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2675" y="4779966"/>
            <a:ext cx="43166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3062" name="Line 38"/>
          <p:cNvSpPr>
            <a:spLocks noChangeShapeType="1"/>
          </p:cNvSpPr>
          <p:nvPr/>
        </p:nvSpPr>
        <p:spPr bwMode="auto">
          <a:xfrm>
            <a:off x="1175139" y="4379916"/>
            <a:ext cx="7527528"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3" name="Line 39"/>
          <p:cNvSpPr>
            <a:spLocks noChangeShapeType="1"/>
          </p:cNvSpPr>
          <p:nvPr/>
        </p:nvSpPr>
        <p:spPr bwMode="auto">
          <a:xfrm>
            <a:off x="726272" y="5729291"/>
            <a:ext cx="8488892"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4" name="Text Box 40"/>
          <p:cNvSpPr txBox="1">
            <a:spLocks noChangeArrowheads="1"/>
          </p:cNvSpPr>
          <p:nvPr/>
        </p:nvSpPr>
        <p:spPr bwMode="auto">
          <a:xfrm>
            <a:off x="1118438" y="38909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513065" name="Group 41"/>
          <p:cNvGrpSpPr/>
          <p:nvPr/>
        </p:nvGrpSpPr>
        <p:grpSpPr bwMode="auto">
          <a:xfrm>
            <a:off x="3319718" y="1628777"/>
            <a:ext cx="5967677" cy="2278063"/>
            <a:chOff x="1836" y="1026"/>
            <a:chExt cx="3470" cy="1435"/>
          </a:xfrm>
        </p:grpSpPr>
        <p:sp>
          <p:nvSpPr>
            <p:cNvPr id="513066" name="Text Box 42"/>
            <p:cNvSpPr txBox="1">
              <a:spLocks noChangeArrowheads="1"/>
            </p:cNvSpPr>
            <p:nvPr/>
          </p:nvSpPr>
          <p:spPr bwMode="auto">
            <a:xfrm>
              <a:off x="2894" y="1026"/>
              <a:ext cx="241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513067"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513068"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69" name="Line 45"/>
          <p:cNvSpPr>
            <a:spLocks noChangeShapeType="1"/>
          </p:cNvSpPr>
          <p:nvPr/>
        </p:nvSpPr>
        <p:spPr bwMode="auto">
          <a:xfrm>
            <a:off x="4516693" y="4400553"/>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513070" name="Group 46"/>
          <p:cNvGrpSpPr/>
          <p:nvPr/>
        </p:nvGrpSpPr>
        <p:grpSpPr bwMode="auto">
          <a:xfrm>
            <a:off x="1644641" y="4843466"/>
            <a:ext cx="663840" cy="460375"/>
            <a:chOff x="864" y="1824"/>
            <a:chExt cx="432" cy="288"/>
          </a:xfrm>
        </p:grpSpPr>
        <p:pic>
          <p:nvPicPr>
            <p:cNvPr id="513071"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13072"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513073"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513074" name="Line 50"/>
          <p:cNvSpPr>
            <a:spLocks noChangeShapeType="1"/>
          </p:cNvSpPr>
          <p:nvPr/>
        </p:nvSpPr>
        <p:spPr bwMode="auto">
          <a:xfrm>
            <a:off x="2564731" y="5707063"/>
            <a:ext cx="1719"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75"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27517" y="47847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3076" name="Text Box 52"/>
          <p:cNvSpPr txBox="1">
            <a:spLocks noChangeArrowheads="1"/>
          </p:cNvSpPr>
          <p:nvPr/>
        </p:nvSpPr>
        <p:spPr bwMode="auto">
          <a:xfrm>
            <a:off x="4442743" y="3681416"/>
            <a:ext cx="4963319"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513077" name="Text Box 53"/>
          <p:cNvSpPr txBox="1">
            <a:spLocks noChangeArrowheads="1"/>
          </p:cNvSpPr>
          <p:nvPr/>
        </p:nvSpPr>
        <p:spPr bwMode="auto">
          <a:xfrm>
            <a:off x="3789222" y="5229226"/>
            <a:ext cx="1430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513078" name="Text Box 54"/>
          <p:cNvSpPr txBox="1">
            <a:spLocks noChangeArrowheads="1"/>
          </p:cNvSpPr>
          <p:nvPr/>
        </p:nvSpPr>
        <p:spPr bwMode="auto">
          <a:xfrm>
            <a:off x="4647398" y="476091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513079" name="Text Box 55"/>
          <p:cNvSpPr txBox="1">
            <a:spLocks noChangeArrowheads="1"/>
          </p:cNvSpPr>
          <p:nvPr/>
        </p:nvSpPr>
        <p:spPr bwMode="auto">
          <a:xfrm>
            <a:off x="1579287" y="453866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13080" name="Text Box 56"/>
          <p:cNvSpPr txBox="1">
            <a:spLocks noChangeArrowheads="1"/>
          </p:cNvSpPr>
          <p:nvPr/>
        </p:nvSpPr>
        <p:spPr bwMode="auto">
          <a:xfrm>
            <a:off x="1579287" y="5259388"/>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81" name="Text Box 57"/>
          <p:cNvSpPr txBox="1">
            <a:spLocks noChangeArrowheads="1"/>
          </p:cNvSpPr>
          <p:nvPr/>
        </p:nvSpPr>
        <p:spPr bwMode="auto">
          <a:xfrm>
            <a:off x="1916368" y="45386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513082"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75552" y="6016628"/>
            <a:ext cx="43338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3083" name="Text Box 59"/>
          <p:cNvSpPr txBox="1">
            <a:spLocks noChangeArrowheads="1"/>
          </p:cNvSpPr>
          <p:nvPr/>
        </p:nvSpPr>
        <p:spPr bwMode="auto">
          <a:xfrm>
            <a:off x="1995477" y="5984876"/>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513084" name="Text Box 60"/>
          <p:cNvSpPr txBox="1">
            <a:spLocks noChangeArrowheads="1"/>
          </p:cNvSpPr>
          <p:nvPr/>
        </p:nvSpPr>
        <p:spPr bwMode="auto">
          <a:xfrm>
            <a:off x="1990320" y="5257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513085"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513086" name="Text Box 62"/>
          <p:cNvSpPr txBox="1">
            <a:spLocks noChangeArrowheads="1"/>
          </p:cNvSpPr>
          <p:nvPr/>
        </p:nvSpPr>
        <p:spPr bwMode="auto">
          <a:xfrm>
            <a:off x="2690274" y="605631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513087" name="Rectangle 63"/>
          <p:cNvSpPr>
            <a:spLocks noGrp="1" noChangeArrowheads="1"/>
          </p:cNvSpPr>
          <p:nvPr>
            <p:ph type="title" idx="4294967295"/>
          </p:nvPr>
        </p:nvSpPr>
        <p:spPr>
          <a:xfrm>
            <a:off x="349821" y="96292"/>
            <a:ext cx="9283700" cy="1460500"/>
          </a:xfrm>
          <a:solidFill>
            <a:srgbClr val="66FFFF"/>
          </a:solidFill>
          <a:ln>
            <a:solidFill>
              <a:srgbClr val="333399"/>
            </a:solidFill>
            <a:miter lim="800000"/>
          </a:ln>
          <a:effectLst>
            <a:outerShdw dist="35921" dir="2700000" algn="ctr" rotWithShape="0">
              <a:schemeClr val="bg2"/>
            </a:outerShdw>
          </a:effectLst>
        </p:spPr>
        <p:txBody>
          <a:bodyPr/>
          <a:lstStyle/>
          <a:p>
            <a:pPr algn="ctr"/>
            <a:r>
              <a:rPr lang="en-US" altLang="zh-CN" sz="2800"/>
              <a:t>【</a:t>
            </a:r>
            <a:r>
              <a:rPr lang="zh-CN" altLang="en-US" sz="2800"/>
              <a:t>例</a:t>
            </a:r>
            <a:r>
              <a:rPr lang="en-US" altLang="zh-CN" sz="2800"/>
              <a:t>4-4】</a:t>
            </a:r>
            <a:r>
              <a:rPr lang="zh-CN" altLang="en-US" sz="2800"/>
              <a:t>已知互联网和路由器 </a:t>
            </a:r>
            <a:r>
              <a:rPr lang="en-US" altLang="zh-CN" sz="2800"/>
              <a:t>R</a:t>
            </a:r>
            <a:r>
              <a:rPr lang="en-US" altLang="zh-CN" sz="2800" baseline="-25000"/>
              <a:t>1 </a:t>
            </a:r>
            <a:r>
              <a:rPr lang="zh-CN" altLang="en-US" sz="2800"/>
              <a:t>中的路由表。主机 </a:t>
            </a:r>
            <a:r>
              <a:rPr lang="en-US" altLang="zh-CN" sz="2800"/>
              <a:t>H</a:t>
            </a:r>
            <a:r>
              <a:rPr lang="en-US" altLang="zh-CN" sz="2800" baseline="-25000"/>
              <a:t>1 </a:t>
            </a:r>
            <a:r>
              <a:rPr lang="zh-CN" altLang="en-US" sz="2800"/>
              <a:t>向 </a:t>
            </a:r>
            <a:r>
              <a:rPr lang="en-US" altLang="zh-CN" sz="2800"/>
              <a:t>H</a:t>
            </a:r>
            <a:r>
              <a:rPr lang="en-US" altLang="zh-CN" sz="2800" baseline="-25000"/>
              <a:t>2 </a:t>
            </a:r>
            <a:r>
              <a:rPr lang="zh-CN" altLang="en-US" sz="2800"/>
              <a:t>发送分组。试讨论 </a:t>
            </a:r>
            <a:r>
              <a:rPr lang="en-US" altLang="zh-CN" sz="2800"/>
              <a:t>R</a:t>
            </a:r>
            <a:r>
              <a:rPr lang="en-US" altLang="zh-CN" sz="2800" baseline="-25000"/>
              <a:t>1 </a:t>
            </a:r>
            <a:r>
              <a:rPr lang="zh-CN" altLang="en-US" sz="2800"/>
              <a:t>收到 </a:t>
            </a:r>
            <a:r>
              <a:rPr lang="en-US" altLang="zh-CN" sz="2800"/>
              <a:t>H</a:t>
            </a:r>
            <a:r>
              <a:rPr lang="en-US" altLang="zh-CN" sz="2800" baseline="-25000"/>
              <a:t>1 </a:t>
            </a:r>
            <a:br>
              <a:rPr lang="en-US" altLang="zh-CN" sz="2800" baseline="-25000"/>
            </a:br>
            <a:r>
              <a:rPr lang="zh-CN" altLang="en-US" sz="2800"/>
              <a:t>向 </a:t>
            </a:r>
            <a:r>
              <a:rPr lang="en-US" altLang="zh-CN" sz="2800"/>
              <a:t>H</a:t>
            </a:r>
            <a:r>
              <a:rPr lang="en-US" altLang="zh-CN" sz="2800" baseline="-25000"/>
              <a:t>2 </a:t>
            </a:r>
            <a:r>
              <a:rPr lang="zh-CN" altLang="en-US" sz="2800"/>
              <a:t>发送的分组后查找路由表的过程。 </a:t>
            </a:r>
          </a:p>
        </p:txBody>
      </p:sp>
      <p:sp>
        <p:nvSpPr>
          <p:cNvPr id="513088"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0" name="Text Box 26"/>
          <p:cNvSpPr txBox="1">
            <a:spLocks noChangeArrowheads="1"/>
          </p:cNvSpPr>
          <p:nvPr/>
        </p:nvSpPr>
        <p:spPr bwMode="auto">
          <a:xfrm>
            <a:off x="746909" y="2189166"/>
            <a:ext cx="3785262"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513027"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1306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idx="4294967295"/>
          </p:nvPr>
        </p:nvSpPr>
        <p:spPr>
          <a:xfrm>
            <a:off x="397394" y="140816"/>
            <a:ext cx="6434138" cy="623888"/>
          </a:xfrm>
          <a:solidFill>
            <a:srgbClr val="66FFFF"/>
          </a:solidFill>
          <a:ln>
            <a:solidFill>
              <a:srgbClr val="000099"/>
            </a:solidFill>
          </a:ln>
        </p:spPr>
        <p:txBody>
          <a:bodyPr/>
          <a:lstStyle/>
          <a:p>
            <a:pPr algn="ctr"/>
            <a:r>
              <a:rPr lang="zh-CN" altLang="en-US" sz="3200" dirty="0"/>
              <a:t>主机 </a:t>
            </a:r>
            <a:r>
              <a:rPr lang="en-US" altLang="zh-CN" sz="3200" dirty="0"/>
              <a:t>H</a:t>
            </a:r>
            <a:r>
              <a:rPr lang="en-US" altLang="zh-CN" sz="3200" baseline="-25000" dirty="0"/>
              <a:t>1 </a:t>
            </a:r>
            <a:r>
              <a:rPr lang="zh-CN" altLang="en-US" sz="3200" dirty="0"/>
              <a:t>要发送分组给 </a:t>
            </a:r>
            <a:r>
              <a:rPr lang="en-US" altLang="zh-CN" sz="3200" dirty="0"/>
              <a:t>H</a:t>
            </a:r>
            <a:r>
              <a:rPr lang="en-US" altLang="zh-CN" sz="3200" baseline="-25000" dirty="0"/>
              <a:t>2</a:t>
            </a:r>
            <a:r>
              <a:rPr lang="en-US" altLang="zh-CN" sz="3200" dirty="0"/>
              <a:t> </a:t>
            </a:r>
          </a:p>
        </p:txBody>
      </p:sp>
      <p:sp>
        <p:nvSpPr>
          <p:cNvPr id="514112" name="Rectangle 64"/>
          <p:cNvSpPr>
            <a:spLocks noChangeArrowheads="1"/>
          </p:cNvSpPr>
          <p:nvPr/>
        </p:nvSpPr>
        <p:spPr bwMode="auto">
          <a:xfrm>
            <a:off x="1209014" y="908722"/>
            <a:ext cx="7020190" cy="504825"/>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en-US" sz="2400" b="1" dirty="0">
                <a:solidFill>
                  <a:srgbClr val="000099"/>
                </a:solidFill>
                <a:latin typeface="+mn-lt"/>
                <a:ea typeface="黑体" panose="02010609060101010101" pitchFamily="2" charset="-122"/>
              </a:rPr>
              <a:t>要发送的分组的目的 </a:t>
            </a:r>
            <a:r>
              <a:rPr lang="en-US" altLang="zh-CN" sz="2400" b="1" dirty="0">
                <a:solidFill>
                  <a:srgbClr val="000099"/>
                </a:solidFill>
                <a:latin typeface="+mn-lt"/>
                <a:ea typeface="黑体" panose="02010609060101010101" pitchFamily="2" charset="-122"/>
              </a:rPr>
              <a:t>IP </a:t>
            </a:r>
            <a:r>
              <a:rPr lang="zh-CN" altLang="en-US" sz="2400" b="1" dirty="0">
                <a:solidFill>
                  <a:srgbClr val="000099"/>
                </a:solidFill>
                <a:latin typeface="+mn-lt"/>
                <a:ea typeface="黑体" panose="02010609060101010101" pitchFamily="2" charset="-122"/>
              </a:rPr>
              <a:t>地址：</a:t>
            </a:r>
            <a:r>
              <a:rPr lang="en-US" altLang="zh-CN" sz="2400" b="1" dirty="0">
                <a:solidFill>
                  <a:srgbClr val="000099"/>
                </a:solidFill>
                <a:latin typeface="+mn-lt"/>
                <a:ea typeface="黑体" panose="02010609060101010101" pitchFamily="2" charset="-122"/>
              </a:rPr>
              <a:t>128.30.33.138</a:t>
            </a:r>
          </a:p>
        </p:txBody>
      </p:sp>
      <p:sp>
        <p:nvSpPr>
          <p:cNvPr id="514113" name="Line 65"/>
          <p:cNvSpPr>
            <a:spLocks noChangeShapeType="1"/>
          </p:cNvSpPr>
          <p:nvPr/>
        </p:nvSpPr>
        <p:spPr bwMode="auto">
          <a:xfrm flipH="1">
            <a:off x="2579721" y="1413547"/>
            <a:ext cx="1042562" cy="2123405"/>
          </a:xfrm>
          <a:prstGeom prst="line">
            <a:avLst/>
          </a:prstGeom>
          <a:noFill/>
          <a:ln w="28575">
            <a:solidFill>
              <a:srgbClr val="FF0000">
                <a:alpha val="80000"/>
              </a:srgbClr>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2"/>
          <p:cNvSpPr/>
          <p:nvPr/>
        </p:nvSpPr>
        <p:spPr bwMode="auto">
          <a:xfrm>
            <a:off x="2924166" y="2044703"/>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6"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7" name="Group 5"/>
          <p:cNvGraphicFramePr>
            <a:graphicFrameLocks noGrp="1"/>
          </p:cNvGraphicFramePr>
          <p:nvPr/>
        </p:nvGraphicFramePr>
        <p:xfrm>
          <a:off x="4745427" y="2052641"/>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
        <p:nvSpPr>
          <p:cNvPr id="58" name="Line 19"/>
          <p:cNvSpPr>
            <a:spLocks noChangeShapeType="1"/>
          </p:cNvSpPr>
          <p:nvPr/>
        </p:nvSpPr>
        <p:spPr bwMode="auto">
          <a:xfrm>
            <a:off x="2894931" y="3105153"/>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0" name="Line 21"/>
          <p:cNvSpPr>
            <a:spLocks noChangeShapeType="1"/>
          </p:cNvSpPr>
          <p:nvPr/>
        </p:nvSpPr>
        <p:spPr bwMode="auto">
          <a:xfrm flipV="1">
            <a:off x="267088" y="3105153"/>
            <a:ext cx="4380309"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1"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8637" y="2276478"/>
            <a:ext cx="43166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3" name="Text Box 24"/>
          <p:cNvSpPr txBox="1">
            <a:spLocks noChangeArrowheads="1"/>
          </p:cNvSpPr>
          <p:nvPr/>
        </p:nvSpPr>
        <p:spPr bwMode="auto">
          <a:xfrm>
            <a:off x="435628" y="192246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64" name="Text Box 25"/>
          <p:cNvSpPr txBox="1">
            <a:spLocks noChangeArrowheads="1"/>
          </p:cNvSpPr>
          <p:nvPr/>
        </p:nvSpPr>
        <p:spPr bwMode="auto">
          <a:xfrm>
            <a:off x="225095" y="2205040"/>
            <a:ext cx="8819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65"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8"/>
          <p:cNvSpPr>
            <a:spLocks noChangeShapeType="1"/>
          </p:cNvSpPr>
          <p:nvPr/>
        </p:nvSpPr>
        <p:spPr bwMode="auto">
          <a:xfrm>
            <a:off x="6831532" y="4400553"/>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9"/>
          <p:cNvSpPr>
            <a:spLocks noChangeShapeType="1"/>
          </p:cNvSpPr>
          <p:nvPr/>
        </p:nvSpPr>
        <p:spPr bwMode="auto">
          <a:xfrm>
            <a:off x="1080063" y="5708653"/>
            <a:ext cx="1719"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30"/>
          <p:cNvSpPr>
            <a:spLocks noChangeShapeType="1"/>
          </p:cNvSpPr>
          <p:nvPr/>
        </p:nvSpPr>
        <p:spPr bwMode="auto">
          <a:xfrm>
            <a:off x="1926686" y="4400553"/>
            <a:ext cx="1720"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9" name="Line 31"/>
          <p:cNvSpPr>
            <a:spLocks noChangeShapeType="1"/>
          </p:cNvSpPr>
          <p:nvPr/>
        </p:nvSpPr>
        <p:spPr bwMode="auto">
          <a:xfrm>
            <a:off x="2901810" y="36766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0"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0885" y="6018216"/>
            <a:ext cx="431667"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2" name="Group 34"/>
          <p:cNvGrpSpPr/>
          <p:nvPr/>
        </p:nvGrpSpPr>
        <p:grpSpPr bwMode="auto">
          <a:xfrm>
            <a:off x="2619764" y="3459166"/>
            <a:ext cx="663840" cy="460375"/>
            <a:chOff x="864" y="1824"/>
            <a:chExt cx="432" cy="288"/>
          </a:xfrm>
        </p:grpSpPr>
        <p:pic>
          <p:nvPicPr>
            <p:cNvPr id="73"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4"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pic>
        <p:nvPicPr>
          <p:cNvPr id="75"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2675" y="4779966"/>
            <a:ext cx="43166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6" name="Line 38"/>
          <p:cNvSpPr>
            <a:spLocks noChangeShapeType="1"/>
          </p:cNvSpPr>
          <p:nvPr/>
        </p:nvSpPr>
        <p:spPr bwMode="auto">
          <a:xfrm>
            <a:off x="1175139" y="4379916"/>
            <a:ext cx="7527528"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39"/>
          <p:cNvSpPr>
            <a:spLocks noChangeShapeType="1"/>
          </p:cNvSpPr>
          <p:nvPr/>
        </p:nvSpPr>
        <p:spPr bwMode="auto">
          <a:xfrm>
            <a:off x="741262" y="5729291"/>
            <a:ext cx="8488892"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8" name="Text Box 40"/>
          <p:cNvSpPr txBox="1">
            <a:spLocks noChangeArrowheads="1"/>
          </p:cNvSpPr>
          <p:nvPr/>
        </p:nvSpPr>
        <p:spPr bwMode="auto">
          <a:xfrm>
            <a:off x="1118438" y="38909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79" name="Group 41"/>
          <p:cNvGrpSpPr/>
          <p:nvPr/>
        </p:nvGrpSpPr>
        <p:grpSpPr bwMode="auto">
          <a:xfrm>
            <a:off x="3319718" y="1628777"/>
            <a:ext cx="5967677" cy="2278063"/>
            <a:chOff x="1836" y="1026"/>
            <a:chExt cx="3470" cy="1435"/>
          </a:xfrm>
        </p:grpSpPr>
        <p:sp>
          <p:nvSpPr>
            <p:cNvPr id="80" name="Text Box 42"/>
            <p:cNvSpPr txBox="1">
              <a:spLocks noChangeArrowheads="1"/>
            </p:cNvSpPr>
            <p:nvPr/>
          </p:nvSpPr>
          <p:spPr bwMode="auto">
            <a:xfrm>
              <a:off x="2894" y="1026"/>
              <a:ext cx="241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81"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82"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3" name="Line 45"/>
          <p:cNvSpPr>
            <a:spLocks noChangeShapeType="1"/>
          </p:cNvSpPr>
          <p:nvPr/>
        </p:nvSpPr>
        <p:spPr bwMode="auto">
          <a:xfrm>
            <a:off x="4516693" y="4400553"/>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4" name="Group 46"/>
          <p:cNvGrpSpPr/>
          <p:nvPr/>
        </p:nvGrpSpPr>
        <p:grpSpPr bwMode="auto">
          <a:xfrm>
            <a:off x="1644641" y="4843466"/>
            <a:ext cx="663840" cy="460375"/>
            <a:chOff x="864" y="1824"/>
            <a:chExt cx="432" cy="288"/>
          </a:xfrm>
        </p:grpSpPr>
        <p:pic>
          <p:nvPicPr>
            <p:cNvPr id="85"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6"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87"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88" name="Line 50"/>
          <p:cNvSpPr>
            <a:spLocks noChangeShapeType="1"/>
          </p:cNvSpPr>
          <p:nvPr/>
        </p:nvSpPr>
        <p:spPr bwMode="auto">
          <a:xfrm>
            <a:off x="2579721" y="5707063"/>
            <a:ext cx="1719"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9"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27517" y="47847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0" name="Text Box 52"/>
          <p:cNvSpPr txBox="1">
            <a:spLocks noChangeArrowheads="1"/>
          </p:cNvSpPr>
          <p:nvPr/>
        </p:nvSpPr>
        <p:spPr bwMode="auto">
          <a:xfrm>
            <a:off x="4442743" y="3681416"/>
            <a:ext cx="4963319"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1" name="Text Box 53"/>
          <p:cNvSpPr txBox="1">
            <a:spLocks noChangeArrowheads="1"/>
          </p:cNvSpPr>
          <p:nvPr/>
        </p:nvSpPr>
        <p:spPr bwMode="auto">
          <a:xfrm>
            <a:off x="3804212" y="5229226"/>
            <a:ext cx="1430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2" name="Text Box 54"/>
          <p:cNvSpPr txBox="1">
            <a:spLocks noChangeArrowheads="1"/>
          </p:cNvSpPr>
          <p:nvPr/>
        </p:nvSpPr>
        <p:spPr bwMode="auto">
          <a:xfrm>
            <a:off x="4647398" y="476091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93" name="Text Box 55"/>
          <p:cNvSpPr txBox="1">
            <a:spLocks noChangeArrowheads="1"/>
          </p:cNvSpPr>
          <p:nvPr/>
        </p:nvSpPr>
        <p:spPr bwMode="auto">
          <a:xfrm>
            <a:off x="1579287" y="453866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4" name="Text Box 56"/>
          <p:cNvSpPr txBox="1">
            <a:spLocks noChangeArrowheads="1"/>
          </p:cNvSpPr>
          <p:nvPr/>
        </p:nvSpPr>
        <p:spPr bwMode="auto">
          <a:xfrm>
            <a:off x="1594278" y="5259388"/>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5" name="Text Box 57"/>
          <p:cNvSpPr txBox="1">
            <a:spLocks noChangeArrowheads="1"/>
          </p:cNvSpPr>
          <p:nvPr/>
        </p:nvSpPr>
        <p:spPr bwMode="auto">
          <a:xfrm>
            <a:off x="1916368" y="45386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96"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90542" y="6016628"/>
            <a:ext cx="43338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7" name="Text Box 59"/>
          <p:cNvSpPr txBox="1">
            <a:spLocks noChangeArrowheads="1"/>
          </p:cNvSpPr>
          <p:nvPr/>
        </p:nvSpPr>
        <p:spPr bwMode="auto">
          <a:xfrm>
            <a:off x="2010467" y="5984876"/>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98" name="Text Box 60"/>
          <p:cNvSpPr txBox="1">
            <a:spLocks noChangeArrowheads="1"/>
          </p:cNvSpPr>
          <p:nvPr/>
        </p:nvSpPr>
        <p:spPr bwMode="auto">
          <a:xfrm>
            <a:off x="2005309" y="5257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99" name="Text Box 61"/>
          <p:cNvSpPr txBox="1">
            <a:spLocks noChangeArrowheads="1"/>
          </p:cNvSpPr>
          <p:nvPr/>
        </p:nvSpPr>
        <p:spPr bwMode="auto">
          <a:xfrm>
            <a:off x="4531683" y="5788026"/>
            <a:ext cx="377218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0" name="Text Box 62"/>
          <p:cNvSpPr txBox="1">
            <a:spLocks noChangeArrowheads="1"/>
          </p:cNvSpPr>
          <p:nvPr/>
        </p:nvSpPr>
        <p:spPr bwMode="auto">
          <a:xfrm>
            <a:off x="2705264" y="605631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1"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 name="Text Box 26"/>
          <p:cNvSpPr txBox="1">
            <a:spLocks noChangeArrowheads="1"/>
          </p:cNvSpPr>
          <p:nvPr/>
        </p:nvSpPr>
        <p:spPr bwMode="auto">
          <a:xfrm>
            <a:off x="746909" y="2189166"/>
            <a:ext cx="3785262"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103"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sp>
        <p:nvSpPr>
          <p:cNvPr id="514114" name="Rectangle 66"/>
          <p:cNvSpPr>
            <a:spLocks noChangeArrowheads="1"/>
          </p:cNvSpPr>
          <p:nvPr/>
        </p:nvSpPr>
        <p:spPr bwMode="auto">
          <a:xfrm>
            <a:off x="242488" y="5301210"/>
            <a:ext cx="9678468" cy="1557337"/>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请注意：</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并不知道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连接在哪一个网络上。</a:t>
            </a:r>
          </a:p>
          <a:p>
            <a:pPr algn="ctr">
              <a:lnSpc>
                <a:spcPct val="110000"/>
              </a:lnSpc>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仅仅知道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地址是</a:t>
            </a:r>
          </a:p>
          <a:p>
            <a:pPr algn="ctr">
              <a:lnSpc>
                <a:spcPct val="110000"/>
              </a:lnSpc>
            </a:pPr>
            <a:r>
              <a:rPr lang="en-US" altLang="zh-CN" sz="2400" b="1" dirty="0">
                <a:solidFill>
                  <a:srgbClr val="0000CC"/>
                </a:solidFill>
                <a:latin typeface="+mn-lt"/>
                <a:ea typeface="黑体" panose="02010609060101010101" pitchFamily="2" charset="-122"/>
              </a:rPr>
              <a:t>128.30.33.138</a:t>
            </a:r>
          </a:p>
        </p:txBody>
      </p:sp>
      <p:sp>
        <p:nvSpPr>
          <p:cNvPr id="514115" name="Rectangle 67"/>
          <p:cNvSpPr>
            <a:spLocks noChangeArrowheads="1"/>
          </p:cNvSpPr>
          <p:nvPr/>
        </p:nvSpPr>
        <p:spPr bwMode="auto">
          <a:xfrm>
            <a:off x="242488" y="5301210"/>
            <a:ext cx="9694055" cy="1557337"/>
          </a:xfrm>
          <a:prstGeom prst="rect">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首先检查主机 </a:t>
            </a:r>
            <a:r>
              <a:rPr lang="en-US" altLang="zh-CN" sz="2400" b="1" dirty="0">
                <a:solidFill>
                  <a:srgbClr val="0000CC"/>
                </a:solidFill>
                <a:latin typeface="+mn-lt"/>
                <a:ea typeface="黑体" panose="02010609060101010101" pitchFamily="2" charset="-122"/>
              </a:rPr>
              <a:t>128.30.33.138 </a:t>
            </a:r>
            <a:r>
              <a:rPr lang="zh-CN" altLang="en-US" sz="2400" b="1" dirty="0">
                <a:solidFill>
                  <a:srgbClr val="0000CC"/>
                </a:solidFill>
                <a:latin typeface="+mn-lt"/>
                <a:ea typeface="黑体" panose="02010609060101010101" pitchFamily="2" charset="-122"/>
              </a:rPr>
              <a:t>是否连接在本网络上</a:t>
            </a:r>
          </a:p>
          <a:p>
            <a:pPr algn="ctr">
              <a:lnSpc>
                <a:spcPct val="110000"/>
              </a:lnSpc>
            </a:pPr>
            <a:r>
              <a:rPr lang="zh-CN" altLang="en-US" sz="2400" b="1" dirty="0">
                <a:solidFill>
                  <a:srgbClr val="0000CC"/>
                </a:solidFill>
                <a:latin typeface="+mn-lt"/>
                <a:ea typeface="黑体" panose="02010609060101010101" pitchFamily="2" charset="-122"/>
              </a:rPr>
              <a:t>如果是，则直接交付；</a:t>
            </a:r>
          </a:p>
          <a:p>
            <a:pPr algn="ctr">
              <a:lnSpc>
                <a:spcPct val="110000"/>
              </a:lnSpc>
            </a:pPr>
            <a:r>
              <a:rPr lang="zh-CN" altLang="en-US" sz="2400" b="1" dirty="0">
                <a:solidFill>
                  <a:srgbClr val="0000CC"/>
                </a:solidFill>
                <a:latin typeface="+mn-lt"/>
                <a:ea typeface="黑体" panose="02010609060101010101" pitchFamily="2" charset="-122"/>
              </a:rPr>
              <a:t>否则，就送交路由器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a:t>
            </a:r>
            <a:r>
              <a:rPr lang="zh-CN" altLang="en-US" sz="2400" b="1" dirty="0">
                <a:solidFill>
                  <a:srgbClr val="0000CC"/>
                </a:solidFill>
                <a:latin typeface="+mn-lt"/>
                <a:ea typeface="黑体" panose="02010609060101010101" pitchFamily="2" charset="-122"/>
              </a:rPr>
              <a:t>，并逐项查找路由表。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2000"/>
                                        <p:tgtEl>
                                          <p:spTgt spid="101"/>
                                        </p:tgtEl>
                                      </p:cBhvr>
                                    </p:animEffect>
                                  </p:childTnLst>
                                </p:cTn>
                              </p:par>
                            </p:childTnLst>
                          </p:cTn>
                        </p:par>
                        <p:par>
                          <p:cTn id="8" fill="hold">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514114"/>
                                        </p:tgtEl>
                                        <p:attrNameLst>
                                          <p:attrName>style.visibility</p:attrName>
                                        </p:attrNameLst>
                                      </p:cBhvr>
                                      <p:to>
                                        <p:strVal val="visible"/>
                                      </p:to>
                                    </p:set>
                                    <p:animEffect transition="in" filter="box(out)">
                                      <p:cBhvr>
                                        <p:cTn id="11" dur="2000"/>
                                        <p:tgtEl>
                                          <p:spTgt spid="5141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514114" grpId="0" animBg="1"/>
      <p:bldP spid="51411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135" name="Rectangle 63"/>
          <p:cNvSpPr>
            <a:spLocks noGrp="1" noChangeArrowheads="1"/>
          </p:cNvSpPr>
          <p:nvPr>
            <p:ph type="title" idx="4294967295"/>
          </p:nvPr>
        </p:nvSpPr>
        <p:spPr>
          <a:xfrm>
            <a:off x="231575" y="70892"/>
            <a:ext cx="9674425" cy="1485900"/>
          </a:xfrm>
          <a:noFill/>
        </p:spPr>
        <p:txBody>
          <a:bodyPr/>
          <a:lstStyle/>
          <a:p>
            <a:pPr>
              <a:lnSpc>
                <a:spcPct val="110000"/>
              </a:lnSpc>
            </a:pPr>
            <a:r>
              <a:rPr lang="zh-CN" altLang="en-US" sz="2800" dirty="0">
                <a:solidFill>
                  <a:srgbClr val="000099"/>
                </a:solidFill>
              </a:rPr>
              <a:t>主机 </a:t>
            </a:r>
            <a:r>
              <a:rPr lang="en-US" altLang="zh-CN" sz="2800" dirty="0">
                <a:solidFill>
                  <a:srgbClr val="000099"/>
                </a:solidFill>
              </a:rPr>
              <a:t>H</a:t>
            </a:r>
            <a:r>
              <a:rPr lang="en-US" altLang="zh-CN" sz="2800" baseline="-25000" dirty="0">
                <a:solidFill>
                  <a:srgbClr val="000099"/>
                </a:solidFill>
              </a:rPr>
              <a:t>1</a:t>
            </a:r>
            <a:r>
              <a:rPr lang="en-US" altLang="zh-CN" sz="2800" dirty="0">
                <a:solidFill>
                  <a:srgbClr val="000099"/>
                </a:solidFill>
              </a:rPr>
              <a:t> </a:t>
            </a:r>
            <a:r>
              <a:rPr lang="zh-CN" altLang="en-US" sz="2800" dirty="0">
                <a:solidFill>
                  <a:srgbClr val="000099"/>
                </a:solidFill>
              </a:rPr>
              <a:t>首先将</a:t>
            </a:r>
            <a:br>
              <a:rPr lang="zh-CN" altLang="en-US" sz="2800" dirty="0">
                <a:solidFill>
                  <a:srgbClr val="000099"/>
                </a:solidFill>
              </a:rPr>
            </a:br>
            <a:r>
              <a:rPr lang="zh-CN" altLang="en-US" sz="2800" dirty="0">
                <a:solidFill>
                  <a:srgbClr val="000099"/>
                </a:solidFill>
              </a:rPr>
              <a:t>本子网的子网掩码 </a:t>
            </a:r>
            <a:r>
              <a:rPr lang="en-US" altLang="zh-CN" sz="2800" dirty="0">
                <a:solidFill>
                  <a:srgbClr val="000099"/>
                </a:solidFill>
              </a:rPr>
              <a:t>255.255.255.128</a:t>
            </a:r>
            <a:br>
              <a:rPr lang="en-US" altLang="zh-CN" sz="2800" dirty="0">
                <a:solidFill>
                  <a:srgbClr val="000099"/>
                </a:solidFill>
              </a:rPr>
            </a:br>
            <a:r>
              <a:rPr lang="zh-CN" altLang="en-US" sz="2800" dirty="0">
                <a:solidFill>
                  <a:srgbClr val="000099"/>
                </a:solidFill>
              </a:rPr>
              <a:t>与分组的</a:t>
            </a:r>
            <a:r>
              <a:rPr lang="zh-CN" altLang="en-US" sz="1600" dirty="0">
                <a:solidFill>
                  <a:srgbClr val="000099"/>
                </a:solidFill>
              </a:rPr>
              <a:t> </a:t>
            </a:r>
            <a:r>
              <a:rPr lang="en-US" altLang="zh-CN" sz="2800" dirty="0">
                <a:solidFill>
                  <a:srgbClr val="000099"/>
                </a:solidFill>
              </a:rPr>
              <a:t>IP</a:t>
            </a:r>
            <a:r>
              <a:rPr lang="en-US" altLang="zh-CN" sz="1600" dirty="0">
                <a:solidFill>
                  <a:srgbClr val="000099"/>
                </a:solidFill>
              </a:rPr>
              <a:t> </a:t>
            </a:r>
            <a:r>
              <a:rPr lang="zh-CN" altLang="en-US" sz="2800" dirty="0">
                <a:solidFill>
                  <a:srgbClr val="000099"/>
                </a:solidFill>
              </a:rPr>
              <a:t>地址 </a:t>
            </a:r>
            <a:r>
              <a:rPr lang="en-US" altLang="zh-CN" sz="2800" dirty="0">
                <a:solidFill>
                  <a:srgbClr val="000099"/>
                </a:solidFill>
              </a:rPr>
              <a:t>128.30.33.138 </a:t>
            </a:r>
            <a:r>
              <a:rPr lang="zh-CN" altLang="en-US" sz="2800" dirty="0">
                <a:solidFill>
                  <a:srgbClr val="C00000"/>
                </a:solidFill>
              </a:rPr>
              <a:t>逐比特相“与”</a:t>
            </a:r>
            <a:r>
              <a:rPr lang="en-US" altLang="zh-CN" sz="2800" dirty="0">
                <a:solidFill>
                  <a:srgbClr val="000099"/>
                </a:solidFill>
              </a:rPr>
              <a:t>(AND </a:t>
            </a:r>
            <a:r>
              <a:rPr lang="zh-CN" altLang="en-US" sz="2800" dirty="0">
                <a:solidFill>
                  <a:srgbClr val="000099"/>
                </a:solidFill>
              </a:rPr>
              <a:t>操作</a:t>
            </a:r>
            <a:r>
              <a:rPr lang="en-US" altLang="zh-CN" sz="2800" dirty="0">
                <a:solidFill>
                  <a:srgbClr val="000099"/>
                </a:solidFill>
              </a:rPr>
              <a:t>) </a:t>
            </a:r>
          </a:p>
        </p:txBody>
      </p:sp>
      <p:sp>
        <p:nvSpPr>
          <p:cNvPr id="66" name="Rectangle 63"/>
          <p:cNvSpPr>
            <a:spLocks noChangeArrowheads="1"/>
          </p:cNvSpPr>
          <p:nvPr/>
        </p:nvSpPr>
        <p:spPr bwMode="auto">
          <a:xfrm>
            <a:off x="417513" y="1655789"/>
            <a:ext cx="9144000" cy="5057775"/>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ysClr val="windowText" lastClr="000000"/>
              </a:solidFill>
              <a:effectLst/>
              <a:uLnTx/>
              <a:uFillTx/>
            </a:endParaRPr>
          </a:p>
        </p:txBody>
      </p:sp>
      <p:sp>
        <p:nvSpPr>
          <p:cNvPr id="67" name="Text Box 64"/>
          <p:cNvSpPr txBox="1">
            <a:spLocks noChangeArrowheads="1"/>
          </p:cNvSpPr>
          <p:nvPr/>
        </p:nvSpPr>
        <p:spPr bwMode="auto">
          <a:xfrm>
            <a:off x="1317626" y="1628800"/>
            <a:ext cx="734848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255.255.255.128 </a:t>
            </a:r>
            <a:r>
              <a:rPr kumimoji="0" lang="en-US" altLang="zh-CN" sz="2800" b="1" i="0" u="none" strike="noStrike" kern="0" cap="none" spc="0" normalizeH="0" baseline="0" noProof="0" dirty="0">
                <a:ln>
                  <a:noFill/>
                </a:ln>
                <a:solidFill>
                  <a:srgbClr val="FF0000"/>
                </a:solidFill>
                <a:effectLst/>
                <a:uLnTx/>
                <a:uFillTx/>
                <a:latin typeface="+mn-lt"/>
                <a:ea typeface="黑体" panose="02010609060101010101" pitchFamily="2" charset="-122"/>
              </a:rPr>
              <a:t>AND</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128.30.33.138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的计算</a:t>
            </a:r>
          </a:p>
        </p:txBody>
      </p:sp>
      <p:sp>
        <p:nvSpPr>
          <p:cNvPr id="68" name="Text Box 65"/>
          <p:cNvSpPr txBox="1">
            <a:spLocks noChangeArrowheads="1"/>
          </p:cNvSpPr>
          <p:nvPr/>
        </p:nvSpPr>
        <p:spPr bwMode="auto">
          <a:xfrm>
            <a:off x="884237" y="2204866"/>
            <a:ext cx="8400056"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就是二进制的全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，因此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AND xyz = xyz</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这里只需计算最后的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128 AND 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即可。</a:t>
            </a:r>
          </a:p>
        </p:txBody>
      </p:sp>
      <p:sp>
        <p:nvSpPr>
          <p:cNvPr id="69" name="Text Box 66"/>
          <p:cNvSpPr txBox="1">
            <a:spLocks noChangeArrowheads="1"/>
          </p:cNvSpPr>
          <p:nvPr/>
        </p:nvSpPr>
        <p:spPr bwMode="auto">
          <a:xfrm>
            <a:off x="2911475" y="3170263"/>
            <a:ext cx="2946640"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a:solidFill>
                  <a:srgbClr val="0000CC"/>
                </a:solidFill>
                <a:latin typeface="+mn-lt"/>
                <a:ea typeface="黑体" panose="02010609060101010101" pitchFamily="2" charset="-122"/>
              </a:rPr>
              <a:t>128 → 10000000</a:t>
            </a:r>
          </a:p>
          <a:p>
            <a:r>
              <a:rPr kumimoji="0" lang="en-US" altLang="zh-CN" sz="2800" b="1">
                <a:solidFill>
                  <a:srgbClr val="0000CC"/>
                </a:solidFill>
                <a:latin typeface="+mn-lt"/>
                <a:ea typeface="黑体" panose="02010609060101010101" pitchFamily="2" charset="-122"/>
              </a:rPr>
              <a:t>138 → 10001010</a:t>
            </a:r>
          </a:p>
        </p:txBody>
      </p:sp>
      <p:sp>
        <p:nvSpPr>
          <p:cNvPr id="70" name="Line 67"/>
          <p:cNvSpPr>
            <a:spLocks noChangeShapeType="1"/>
          </p:cNvSpPr>
          <p:nvPr/>
        </p:nvSpPr>
        <p:spPr bwMode="auto">
          <a:xfrm>
            <a:off x="2695576" y="4105300"/>
            <a:ext cx="3311525"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1" name="Text Box 68"/>
          <p:cNvSpPr txBox="1">
            <a:spLocks noChangeArrowheads="1"/>
          </p:cNvSpPr>
          <p:nvPr/>
        </p:nvSpPr>
        <p:spPr bwMode="auto">
          <a:xfrm>
            <a:off x="646112" y="4164037"/>
            <a:ext cx="638668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操作后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10000000 → 128</a:t>
            </a:r>
          </a:p>
        </p:txBody>
      </p:sp>
      <p:grpSp>
        <p:nvGrpSpPr>
          <p:cNvPr id="72" name="Group 71"/>
          <p:cNvGrpSpPr/>
          <p:nvPr/>
        </p:nvGrpSpPr>
        <p:grpSpPr bwMode="auto">
          <a:xfrm>
            <a:off x="827088" y="4868889"/>
            <a:ext cx="5764213" cy="1531938"/>
            <a:chOff x="252" y="3158"/>
            <a:chExt cx="3631" cy="965"/>
          </a:xfrm>
        </p:grpSpPr>
        <p:sp>
          <p:nvSpPr>
            <p:cNvPr id="73" name="Text Box 72"/>
            <p:cNvSpPr txBox="1">
              <a:spLocks noChangeArrowheads="1"/>
            </p:cNvSpPr>
            <p:nvPr/>
          </p:nvSpPr>
          <p:spPr bwMode="auto">
            <a:xfrm>
              <a:off x="2064" y="3158"/>
              <a:ext cx="1819"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255.255.255.128</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128.  30.  33.138</a:t>
              </a:r>
            </a:p>
          </p:txBody>
        </p:sp>
        <p:sp>
          <p:nvSpPr>
            <p:cNvPr id="74" name="Text Box 73"/>
            <p:cNvSpPr txBox="1">
              <a:spLocks noChangeArrowheads="1"/>
            </p:cNvSpPr>
            <p:nvPr/>
          </p:nvSpPr>
          <p:spPr bwMode="auto">
            <a:xfrm>
              <a:off x="2064" y="3793"/>
              <a:ext cx="1817"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128.  30.  33.128</a:t>
              </a:r>
            </a:p>
          </p:txBody>
        </p:sp>
        <p:sp>
          <p:nvSpPr>
            <p:cNvPr id="75" name="Line 74"/>
            <p:cNvSpPr>
              <a:spLocks noChangeShapeType="1"/>
            </p:cNvSpPr>
            <p:nvPr/>
          </p:nvSpPr>
          <p:spPr bwMode="auto">
            <a:xfrm>
              <a:off x="295" y="3748"/>
              <a:ext cx="3583"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6" name="Text Box 75"/>
            <p:cNvSpPr txBox="1">
              <a:spLocks noChangeArrowheads="1"/>
            </p:cNvSpPr>
            <p:nvPr/>
          </p:nvSpPr>
          <p:spPr bwMode="auto">
            <a:xfrm>
              <a:off x="252" y="3421"/>
              <a:ext cx="186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a:t>
              </a:r>
            </a:p>
          </p:txBody>
        </p:sp>
      </p:grpSp>
      <p:sp>
        <p:nvSpPr>
          <p:cNvPr id="77" name="Rectangle 76"/>
          <p:cNvSpPr>
            <a:spLocks noChangeArrowheads="1"/>
          </p:cNvSpPr>
          <p:nvPr/>
        </p:nvSpPr>
        <p:spPr bwMode="auto">
          <a:xfrm>
            <a:off x="3703638" y="4881143"/>
            <a:ext cx="2159000" cy="1500187"/>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8" name="Rectangle 77"/>
          <p:cNvSpPr>
            <a:spLocks noChangeArrowheads="1"/>
          </p:cNvSpPr>
          <p:nvPr/>
        </p:nvSpPr>
        <p:spPr bwMode="auto">
          <a:xfrm>
            <a:off x="5864226" y="4884150"/>
            <a:ext cx="719137" cy="1500188"/>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9" name="Text Box 78"/>
          <p:cNvSpPr txBox="1">
            <a:spLocks noChangeArrowheads="1"/>
          </p:cNvSpPr>
          <p:nvPr/>
        </p:nvSpPr>
        <p:spPr bwMode="auto">
          <a:xfrm>
            <a:off x="6640774" y="5733258"/>
            <a:ext cx="27767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0000"/>
                </a:solidFill>
                <a:effectLst/>
                <a:uLnTx/>
                <a:uFillTx/>
                <a:latin typeface="+mn-lt"/>
                <a:ea typeface="黑体" panose="02010609060101010101" pitchFamily="2" charset="-122"/>
                <a:sym typeface="Symbol" panose="05050102010706020507" pitchFamily="18" charset="2"/>
              </a:rPr>
              <a:t></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H</a:t>
            </a:r>
            <a:r>
              <a:rPr kumimoji="0" lang="en-US" altLang="zh-CN" sz="2800" b="1" i="0" u="none" strike="noStrike" kern="0" cap="none" spc="0" normalizeH="0" baseline="-25000" noProof="0" dirty="0">
                <a:ln>
                  <a:noFill/>
                </a:ln>
                <a:solidFill>
                  <a:srgbClr val="0000CC"/>
                </a:solidFill>
                <a:effectLst/>
                <a:uLnTx/>
                <a:uFillTx/>
                <a:latin typeface="+mn-lt"/>
                <a:ea typeface="黑体" panose="02010609060101010101" pitchFamily="2" charset="-122"/>
                <a:sym typeface="Symbol" panose="05050102010706020507" pitchFamily="18" charset="2"/>
              </a:rPr>
              <a:t>1</a:t>
            </a:r>
            <a:r>
              <a:rPr kumimoji="0" lang="en-US" altLang="zh-CN" sz="12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的网络地址</a:t>
            </a:r>
          </a:p>
        </p:txBody>
      </p:sp>
      <p:sp>
        <p:nvSpPr>
          <p:cNvPr id="80" name="Rectangle 69"/>
          <p:cNvSpPr>
            <a:spLocks noChangeArrowheads="1"/>
          </p:cNvSpPr>
          <p:nvPr/>
        </p:nvSpPr>
        <p:spPr bwMode="auto">
          <a:xfrm>
            <a:off x="4058925" y="3200459"/>
            <a:ext cx="271463" cy="1500187"/>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81" name="Rectangle 70"/>
          <p:cNvSpPr>
            <a:spLocks noChangeArrowheads="1"/>
          </p:cNvSpPr>
          <p:nvPr/>
        </p:nvSpPr>
        <p:spPr bwMode="auto">
          <a:xfrm>
            <a:off x="4330362" y="3212976"/>
            <a:ext cx="1528763" cy="1500188"/>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80"/>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80"/>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grpId="1" nodeType="afterEffect">
                                  <p:stCondLst>
                                    <p:cond delay="0"/>
                                  </p:stCondLst>
                                  <p:childTnLst>
                                    <p:anim calcmode="discrete" valueType="str">
                                      <p:cBhvr>
                                        <p:cTn id="18"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1" presetClass="exit" presetSubtype="0" fill="hold" grpId="2" nodeType="afterEffect">
                                  <p:stCondLst>
                                    <p:cond delay="0"/>
                                  </p:stCondLst>
                                  <p:childTnLst>
                                    <p:set>
                                      <p:cBhvr>
                                        <p:cTn id="21" dur="1" fill="hold">
                                          <p:stCondLst>
                                            <p:cond delay="0"/>
                                          </p:stCondLst>
                                        </p:cTn>
                                        <p:tgtEl>
                                          <p:spTgt spid="8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77"/>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1" presetClass="exit" presetSubtype="0" fill="hold" grpId="2" nodeType="afterEffect">
                                  <p:stCondLst>
                                    <p:cond delay="0"/>
                                  </p:stCondLst>
                                  <p:childTnLst>
                                    <p:set>
                                      <p:cBhvr>
                                        <p:cTn id="34" dur="1" fill="hold">
                                          <p:stCondLst>
                                            <p:cond delay="0"/>
                                          </p:stCondLst>
                                        </p:cTn>
                                        <p:tgtEl>
                                          <p:spTgt spid="77"/>
                                        </p:tgtEl>
                                        <p:attrNameLst>
                                          <p:attrName>style.visibility</p:attrName>
                                        </p:attrNameLst>
                                      </p:cBhvr>
                                      <p:to>
                                        <p:strVal val="hidden"/>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par>
                          <p:cTn id="38" fill="hold">
                            <p:stCondLst>
                              <p:cond delay="1000"/>
                            </p:stCondLst>
                            <p:childTnLst>
                              <p:par>
                                <p:cTn id="39" presetID="35" presetClass="emph" presetSubtype="0" repeatCount="3000" fill="hold" grpId="1" nodeType="afterEffect">
                                  <p:stCondLst>
                                    <p:cond delay="0"/>
                                  </p:stCondLst>
                                  <p:childTnLst>
                                    <p:anim calcmode="discrete" valueType="str">
                                      <p:cBhvr>
                                        <p:cTn id="40" dur="1000" fill="hold"/>
                                        <p:tgtEl>
                                          <p:spTgt spid="78"/>
                                        </p:tgtEl>
                                        <p:attrNameLst>
                                          <p:attrName>style.visibility</p:attrName>
                                        </p:attrNameLst>
                                      </p:cBhvr>
                                      <p:tavLst>
                                        <p:tav tm="0">
                                          <p:val>
                                            <p:strVal val="hidden"/>
                                          </p:val>
                                        </p:tav>
                                        <p:tav tm="50000">
                                          <p:val>
                                            <p:strVal val="visible"/>
                                          </p:val>
                                        </p:tav>
                                      </p:tavLst>
                                    </p:anim>
                                  </p:childTnLst>
                                </p:cTn>
                              </p:par>
                            </p:childTnLst>
                          </p:cTn>
                        </p:par>
                        <p:par>
                          <p:cTn id="41" fill="hold">
                            <p:stCondLst>
                              <p:cond delay="2000"/>
                            </p:stCondLst>
                            <p:childTnLst>
                              <p:par>
                                <p:cTn id="42" presetID="1" presetClass="exit" presetSubtype="0" fill="hold" grpId="2" nodeType="afterEffect">
                                  <p:stCondLst>
                                    <p:cond delay="0"/>
                                  </p:stCondLst>
                                  <p:childTnLst>
                                    <p:set>
                                      <p:cBhvr>
                                        <p:cTn id="43" dur="1" fill="hold">
                                          <p:stCondLst>
                                            <p:cond delay="0"/>
                                          </p:stCondLst>
                                        </p:cTn>
                                        <p:tgtEl>
                                          <p:spTgt spid="78"/>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7" grpId="2" animBg="1"/>
      <p:bldP spid="78" grpId="0" animBg="1"/>
      <p:bldP spid="78" grpId="1" animBg="1"/>
      <p:bldP spid="78" grpId="2" animBg="1"/>
      <p:bldP spid="79" grpId="0"/>
      <p:bldP spid="80" grpId="0" animBg="1"/>
      <p:bldP spid="80" grpId="1" animBg="1"/>
      <p:bldP spid="80" grpId="2" animBg="1"/>
      <p:bldP spid="81" grpId="0" animBg="1"/>
      <p:bldP spid="81" grpId="1" animBg="1"/>
      <p:bldP spid="81" grpId="2"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idx="4294967295"/>
          </p:nvPr>
        </p:nvSpPr>
        <p:spPr>
          <a:xfrm>
            <a:off x="271726" y="44626"/>
            <a:ext cx="9577817" cy="1063625"/>
          </a:xfrm>
          <a:solidFill>
            <a:srgbClr val="66FFFF"/>
          </a:solidFill>
          <a:ln>
            <a:solidFill>
              <a:schemeClr val="tx2"/>
            </a:solidFill>
            <a:miter lim="800000"/>
          </a:ln>
        </p:spPr>
        <p:txBody>
          <a:bodyPr/>
          <a:lstStyle/>
          <a:p>
            <a:pPr algn="ctr"/>
            <a:r>
              <a:rPr lang="zh-CN" altLang="en-US" sz="3200"/>
              <a:t>因此 </a:t>
            </a:r>
            <a:r>
              <a:rPr lang="en-US" altLang="zh-CN" sz="3200"/>
              <a:t>H</a:t>
            </a:r>
            <a:r>
              <a:rPr lang="en-US" altLang="zh-CN" sz="3200" baseline="-25000"/>
              <a:t>1 </a:t>
            </a:r>
            <a:r>
              <a:rPr lang="zh-CN" altLang="en-US" sz="3200"/>
              <a:t>必须把分组传送到路由器 </a:t>
            </a:r>
            <a:r>
              <a:rPr lang="en-US" altLang="zh-CN" sz="3200"/>
              <a:t>R</a:t>
            </a:r>
            <a:r>
              <a:rPr lang="en-US" altLang="zh-CN" sz="3200" baseline="-25000"/>
              <a:t>1</a:t>
            </a:r>
            <a:r>
              <a:rPr lang="en-US" altLang="zh-CN" sz="3200"/>
              <a:t/>
            </a:r>
            <a:br>
              <a:rPr lang="en-US" altLang="zh-CN" sz="3200"/>
            </a:br>
            <a:r>
              <a:rPr lang="zh-CN" altLang="en-US" sz="3200"/>
              <a:t>然后逐项查找路由表</a:t>
            </a:r>
          </a:p>
        </p:txBody>
      </p:sp>
      <p:graphicFrame>
        <p:nvGraphicFramePr>
          <p:cNvPr id="55" name="Group 5"/>
          <p:cNvGraphicFramePr>
            <a:graphicFrameLocks noGrp="1"/>
          </p:cNvGraphicFramePr>
          <p:nvPr/>
        </p:nvGraphicFramePr>
        <p:xfrm>
          <a:off x="4745427" y="2052641"/>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2" name="组合 1"/>
          <p:cNvGrpSpPr/>
          <p:nvPr/>
        </p:nvGrpSpPr>
        <p:grpSpPr>
          <a:xfrm>
            <a:off x="225093" y="1628777"/>
            <a:ext cx="9180969" cy="4867137"/>
            <a:chOff x="225093" y="1628775"/>
            <a:chExt cx="9180968" cy="4867137"/>
          </a:xfrm>
        </p:grpSpPr>
        <p:sp>
          <p:nvSpPr>
            <p:cNvPr id="53"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4"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6"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7"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8"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0"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1" name="Text Box 24"/>
            <p:cNvSpPr txBox="1">
              <a:spLocks noChangeArrowheads="1"/>
            </p:cNvSpPr>
            <p:nvPr/>
          </p:nvSpPr>
          <p:spPr bwMode="auto">
            <a:xfrm>
              <a:off x="435627" y="192246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62" name="Text Box 25"/>
            <p:cNvSpPr txBox="1">
              <a:spLocks noChangeArrowheads="1"/>
            </p:cNvSpPr>
            <p:nvPr/>
          </p:nvSpPr>
          <p:spPr bwMode="auto">
            <a:xfrm>
              <a:off x="225093" y="2205038"/>
              <a:ext cx="8819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63"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4"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8"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0" name="Group 34"/>
            <p:cNvGrpSpPr/>
            <p:nvPr/>
          </p:nvGrpSpPr>
          <p:grpSpPr bwMode="auto">
            <a:xfrm>
              <a:off x="2619763" y="3459164"/>
              <a:ext cx="663840" cy="460375"/>
              <a:chOff x="864" y="1824"/>
              <a:chExt cx="432" cy="288"/>
            </a:xfrm>
          </p:grpSpPr>
          <p:pic>
            <p:nvPicPr>
              <p:cNvPr id="71"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2"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pic>
          <p:nvPicPr>
            <p:cNvPr id="73"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4"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Text Box 40"/>
            <p:cNvSpPr txBox="1">
              <a:spLocks noChangeArrowheads="1"/>
            </p:cNvSpPr>
            <p:nvPr/>
          </p:nvSpPr>
          <p:spPr bwMode="auto">
            <a:xfrm>
              <a:off x="1118437" y="38909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77" name="Group 41"/>
            <p:cNvGrpSpPr/>
            <p:nvPr/>
          </p:nvGrpSpPr>
          <p:grpSpPr bwMode="auto">
            <a:xfrm>
              <a:off x="3319718" y="1628775"/>
              <a:ext cx="5967676" cy="2278063"/>
              <a:chOff x="1836" y="1026"/>
              <a:chExt cx="3470" cy="1435"/>
            </a:xfrm>
          </p:grpSpPr>
          <p:sp>
            <p:nvSpPr>
              <p:cNvPr id="78" name="Text Box 42"/>
              <p:cNvSpPr txBox="1">
                <a:spLocks noChangeArrowheads="1"/>
              </p:cNvSpPr>
              <p:nvPr/>
            </p:nvSpPr>
            <p:spPr bwMode="auto">
              <a:xfrm>
                <a:off x="2894" y="1026"/>
                <a:ext cx="241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79"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80"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1"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2" name="Group 46"/>
            <p:cNvGrpSpPr/>
            <p:nvPr/>
          </p:nvGrpSpPr>
          <p:grpSpPr bwMode="auto">
            <a:xfrm>
              <a:off x="1644641" y="4843464"/>
              <a:ext cx="663840" cy="460375"/>
              <a:chOff x="864" y="1824"/>
              <a:chExt cx="432" cy="288"/>
            </a:xfrm>
          </p:grpSpPr>
          <p:pic>
            <p:nvPicPr>
              <p:cNvPr id="83"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4"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85"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86"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7"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8"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89" name="Text Box 53"/>
            <p:cNvSpPr txBox="1">
              <a:spLocks noChangeArrowheads="1"/>
            </p:cNvSpPr>
            <p:nvPr/>
          </p:nvSpPr>
          <p:spPr bwMode="auto">
            <a:xfrm>
              <a:off x="3789221" y="5229226"/>
              <a:ext cx="1430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0" name="Text Box 54"/>
            <p:cNvSpPr txBox="1">
              <a:spLocks noChangeArrowheads="1"/>
            </p:cNvSpPr>
            <p:nvPr/>
          </p:nvSpPr>
          <p:spPr bwMode="auto">
            <a:xfrm>
              <a:off x="4647397" y="476091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91"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2"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3" name="Text Box 57"/>
            <p:cNvSpPr txBox="1">
              <a:spLocks noChangeArrowheads="1"/>
            </p:cNvSpPr>
            <p:nvPr/>
          </p:nvSpPr>
          <p:spPr bwMode="auto">
            <a:xfrm>
              <a:off x="1916368" y="45386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94"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5"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96" name="Text Box 60"/>
            <p:cNvSpPr txBox="1">
              <a:spLocks noChangeArrowheads="1"/>
            </p:cNvSpPr>
            <p:nvPr/>
          </p:nvSpPr>
          <p:spPr bwMode="auto">
            <a:xfrm>
              <a:off x="1990318" y="5257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97"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98" name="Text Box 62"/>
            <p:cNvSpPr txBox="1">
              <a:spLocks noChangeArrowheads="1"/>
            </p:cNvSpPr>
            <p:nvPr/>
          </p:nvSpPr>
          <p:spPr bwMode="auto">
            <a:xfrm>
              <a:off x="2690274" y="605631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99"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101"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516159" name="AutoShape 63"/>
          <p:cNvSpPr>
            <a:spLocks noChangeArrowheads="1"/>
          </p:cNvSpPr>
          <p:nvPr/>
        </p:nvSpPr>
        <p:spPr bwMode="auto">
          <a:xfrm>
            <a:off x="4088905" y="24209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0" name="AutoShape 64"/>
          <p:cNvSpPr>
            <a:spLocks noChangeArrowheads="1"/>
          </p:cNvSpPr>
          <p:nvPr/>
        </p:nvSpPr>
        <p:spPr bwMode="auto">
          <a:xfrm>
            <a:off x="4088905" y="27257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1" name="AutoShape 65"/>
          <p:cNvSpPr>
            <a:spLocks noChangeArrowheads="1"/>
          </p:cNvSpPr>
          <p:nvPr/>
        </p:nvSpPr>
        <p:spPr bwMode="auto">
          <a:xfrm>
            <a:off x="4088905" y="3032125"/>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6"/>
            <a:ext cx="9570650" cy="992187"/>
          </a:xfrm>
          <a:solidFill>
            <a:srgbClr val="66FFFF"/>
          </a:solidFill>
          <a:ln>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p>
        </p:txBody>
      </p:sp>
      <p:sp>
        <p:nvSpPr>
          <p:cNvPr id="517184" name="Rectangle 64"/>
          <p:cNvSpPr>
            <a:spLocks noChangeArrowheads="1"/>
          </p:cNvSpPr>
          <p:nvPr/>
        </p:nvSpPr>
        <p:spPr bwMode="auto">
          <a:xfrm>
            <a:off x="513150" y="1195985"/>
            <a:ext cx="8112258" cy="504825"/>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p>
        </p:txBody>
      </p:sp>
      <p:graphicFrame>
        <p:nvGraphicFramePr>
          <p:cNvPr id="64" name="Group 5"/>
          <p:cNvGraphicFramePr>
            <a:graphicFrameLocks noGrp="1"/>
          </p:cNvGraphicFramePr>
          <p:nvPr/>
        </p:nvGraphicFramePr>
        <p:xfrm>
          <a:off x="4745427" y="2052641"/>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86" name="Group 41"/>
          <p:cNvGrpSpPr/>
          <p:nvPr/>
        </p:nvGrpSpPr>
        <p:grpSpPr bwMode="auto">
          <a:xfrm>
            <a:off x="3319718" y="1628777"/>
            <a:ext cx="5967677" cy="2278063"/>
            <a:chOff x="1836" y="1026"/>
            <a:chExt cx="3470" cy="1435"/>
          </a:xfrm>
        </p:grpSpPr>
        <p:sp>
          <p:nvSpPr>
            <p:cNvPr id="87" name="Text Box 42"/>
            <p:cNvSpPr txBox="1">
              <a:spLocks noChangeArrowheads="1"/>
            </p:cNvSpPr>
            <p:nvPr/>
          </p:nvSpPr>
          <p:spPr bwMode="auto">
            <a:xfrm>
              <a:off x="2894" y="1026"/>
              <a:ext cx="241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grpSp>
        <p:nvGrpSpPr>
          <p:cNvPr id="2" name="组合 1"/>
          <p:cNvGrpSpPr/>
          <p:nvPr/>
        </p:nvGrpSpPr>
        <p:grpSpPr>
          <a:xfrm>
            <a:off x="225093" y="1922465"/>
            <a:ext cx="9180968" cy="4573449"/>
            <a:chOff x="225093" y="1922463"/>
            <a:chExt cx="9180968"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71" name="Text Box 25"/>
            <p:cNvSpPr txBox="1">
              <a:spLocks noChangeArrowheads="1"/>
            </p:cNvSpPr>
            <p:nvPr/>
          </p:nvSpPr>
          <p:spPr bwMode="auto">
            <a:xfrm>
              <a:off x="225093" y="2205038"/>
              <a:ext cx="8819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118437" y="38909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30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9" name="Text Box 54"/>
            <p:cNvSpPr txBox="1">
              <a:spLocks noChangeArrowheads="1"/>
            </p:cNvSpPr>
            <p:nvPr/>
          </p:nvSpPr>
          <p:spPr bwMode="auto">
            <a:xfrm>
              <a:off x="4647397" y="476091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103"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105" name="Text Box 60"/>
            <p:cNvSpPr txBox="1">
              <a:spLocks noChangeArrowheads="1"/>
            </p:cNvSpPr>
            <p:nvPr/>
          </p:nvSpPr>
          <p:spPr bwMode="auto">
            <a:xfrm>
              <a:off x="1990318" y="5257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109" name="AutoShape 65"/>
          <p:cNvSpPr>
            <a:spLocks noChangeArrowheads="1"/>
          </p:cNvSpPr>
          <p:nvPr/>
        </p:nvSpPr>
        <p:spPr bwMode="auto">
          <a:xfrm>
            <a:off x="4088905" y="245086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8" y="1522112"/>
            <a:ext cx="158945"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5"/>
            <a:ext cx="2801936" cy="1054100"/>
            <a:chOff x="3247" y="1042"/>
            <a:chExt cx="1765" cy="664"/>
          </a:xfrm>
        </p:grpSpPr>
        <p:sp>
          <p:nvSpPr>
            <p:cNvPr id="113" name="Line 66"/>
            <p:cNvSpPr>
              <a:spLocks noChangeShapeType="1"/>
            </p:cNvSpPr>
            <p:nvPr/>
          </p:nvSpPr>
          <p:spPr bwMode="auto">
            <a:xfrm>
              <a:off x="3878" y="1706"/>
              <a:ext cx="1134"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9"/>
            <a:ext cx="9645253" cy="1557337"/>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p>
          <a:p>
            <a:pPr algn="ctr">
              <a:lnSpc>
                <a:spcPct val="110000"/>
              </a:lnSpc>
            </a:pPr>
            <a:r>
              <a:rPr lang="zh-CN" altLang="en-US" sz="2800" b="1" dirty="0">
                <a:solidFill>
                  <a:srgbClr val="FF0000"/>
                </a:solidFill>
                <a:latin typeface="+mn-lt"/>
                <a:ea typeface="黑体" panose="02010609060101010101" pitchFamily="2" charset="-122"/>
              </a:rPr>
              <a:t>不匹配</a:t>
            </a:r>
            <a:r>
              <a:rPr lang="en-US" altLang="zh-CN" sz="2800" b="1" dirty="0">
                <a:solidFill>
                  <a:srgbClr val="FF0000"/>
                </a:solidFill>
                <a:latin typeface="+mn-lt"/>
                <a:ea typeface="黑体" panose="02010609060101010101" pitchFamily="2" charset="-122"/>
              </a:rPr>
              <a:t>!</a:t>
            </a:r>
          </a:p>
          <a:p>
            <a:pPr algn="ctr">
              <a:lnSpc>
                <a:spcPct val="110000"/>
              </a:lnSpc>
            </a:pPr>
            <a:r>
              <a:rPr lang="zh-CN" altLang="en-US" sz="2400" b="1" dirty="0">
                <a:solidFill>
                  <a:srgbClr val="000099"/>
                </a:solidFill>
                <a:latin typeface="+mn-lt"/>
                <a:ea typeface="黑体" panose="02010609060101010101" pitchFamily="2" charset="-122"/>
              </a:rPr>
              <a:t>（因为</a:t>
            </a:r>
            <a:r>
              <a:rPr lang="en-US" altLang="zh-CN" sz="2400" b="1" dirty="0">
                <a:solidFill>
                  <a:srgbClr val="000099"/>
                </a:solidFill>
                <a:latin typeface="+mn-lt"/>
                <a:ea typeface="黑体" panose="02010609060101010101" pitchFamily="2" charset="-122"/>
              </a:rPr>
              <a:t>128.30.33.128 </a:t>
            </a:r>
            <a:r>
              <a:rPr lang="zh-CN" altLang="en-US" sz="2400" b="1" dirty="0">
                <a:solidFill>
                  <a:srgbClr val="000099"/>
                </a:solidFill>
                <a:latin typeface="+mn-lt"/>
                <a:ea typeface="黑体" panose="02010609060101010101" pitchFamily="2" charset="-122"/>
              </a:rPr>
              <a:t>与路由表中的 </a:t>
            </a:r>
            <a:r>
              <a:rPr lang="en-US" altLang="zh-CN" sz="2400" b="1" dirty="0">
                <a:solidFill>
                  <a:srgbClr val="000099"/>
                </a:solidFill>
                <a:latin typeface="+mn-lt"/>
                <a:ea typeface="黑体" panose="02010609060101010101" pitchFamily="2" charset="-122"/>
              </a:rPr>
              <a:t>128.30.33.0 </a:t>
            </a:r>
            <a:r>
              <a:rPr lang="zh-CN" altLang="en-US" sz="2400" b="1" dirty="0">
                <a:solidFill>
                  <a:srgbClr val="000099"/>
                </a:solidFill>
                <a:latin typeface="+mn-lt"/>
                <a:ea typeface="黑体" panose="02010609060101010101" pitchFamily="2" charset="-122"/>
              </a:rPr>
              <a:t>不一致）</a:t>
            </a:r>
          </a:p>
        </p:txBody>
      </p:sp>
      <p:sp>
        <p:nvSpPr>
          <p:cNvPr id="517193" name="Line 73"/>
          <p:cNvSpPr>
            <a:spLocks noChangeShapeType="1"/>
          </p:cNvSpPr>
          <p:nvPr/>
        </p:nvSpPr>
        <p:spPr bwMode="auto">
          <a:xfrm>
            <a:off x="5961114" y="2749551"/>
            <a:ext cx="1908655" cy="2849007"/>
          </a:xfrm>
          <a:prstGeom prst="line">
            <a:avLst/>
          </a:prstGeom>
          <a:noFill/>
          <a:ln w="76200">
            <a:solidFill>
              <a:srgbClr val="0000FF"/>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4" y="2698750"/>
            <a:ext cx="4082787" cy="3157538"/>
            <a:chOff x="2809" y="1700"/>
            <a:chExt cx="2374" cy="1989"/>
          </a:xfrm>
        </p:grpSpPr>
        <p:sp>
          <p:nvSpPr>
            <p:cNvPr id="517191" name="Line 71"/>
            <p:cNvSpPr>
              <a:spLocks noChangeShapeType="1"/>
            </p:cNvSpPr>
            <p:nvPr/>
          </p:nvSpPr>
          <p:spPr bwMode="auto">
            <a:xfrm>
              <a:off x="2809" y="1700"/>
              <a:ext cx="867" cy="0"/>
            </a:xfrm>
            <a:prstGeom prst="line">
              <a:avLst/>
            </a:prstGeom>
            <a:noFill/>
            <a:ln w="76200">
              <a:solidFill>
                <a:srgbClr val="0000FF"/>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5733786" y="3633790"/>
            <a:ext cx="1882247"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a:solidFill>
                  <a:srgbClr val="000099"/>
                </a:solidFill>
                <a:latin typeface="+mn-lt"/>
                <a:ea typeface="黑体" panose="02010609060101010101" pitchFamily="2" charset="-122"/>
              </a:rPr>
              <a:t>不一致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6"/>
            <a:ext cx="9570650" cy="992187"/>
          </a:xfrm>
          <a:solidFill>
            <a:srgbClr val="66FFFF"/>
          </a:solidFill>
          <a:ln>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p>
        </p:txBody>
      </p:sp>
      <p:sp>
        <p:nvSpPr>
          <p:cNvPr id="517184" name="Rectangle 64"/>
          <p:cNvSpPr>
            <a:spLocks noChangeArrowheads="1"/>
          </p:cNvSpPr>
          <p:nvPr/>
        </p:nvSpPr>
        <p:spPr bwMode="auto">
          <a:xfrm>
            <a:off x="513150" y="1195985"/>
            <a:ext cx="8112258" cy="504825"/>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p>
        </p:txBody>
      </p:sp>
      <p:graphicFrame>
        <p:nvGraphicFramePr>
          <p:cNvPr id="64" name="Group 5"/>
          <p:cNvGraphicFramePr>
            <a:graphicFrameLocks noGrp="1"/>
          </p:cNvGraphicFramePr>
          <p:nvPr/>
        </p:nvGraphicFramePr>
        <p:xfrm>
          <a:off x="4745427" y="2052641"/>
          <a:ext cx="5032110" cy="1376553"/>
        </p:xfrm>
        <a:graphic>
          <a:graphicData uri="http://schemas.openxmlformats.org/drawingml/2006/table">
            <a:tbl>
              <a:tblPr/>
              <a:tblGrid>
                <a:gridCol w="1807500"/>
                <a:gridCol w="2165218"/>
                <a:gridCol w="1059392"/>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grpSp>
        <p:nvGrpSpPr>
          <p:cNvPr id="86" name="Group 41"/>
          <p:cNvGrpSpPr/>
          <p:nvPr/>
        </p:nvGrpSpPr>
        <p:grpSpPr bwMode="auto">
          <a:xfrm>
            <a:off x="3319718" y="1628777"/>
            <a:ext cx="5967677" cy="2278063"/>
            <a:chOff x="1836" y="1026"/>
            <a:chExt cx="3470" cy="1435"/>
          </a:xfrm>
        </p:grpSpPr>
        <p:sp>
          <p:nvSpPr>
            <p:cNvPr id="87" name="Text Box 42"/>
            <p:cNvSpPr txBox="1">
              <a:spLocks noChangeArrowheads="1"/>
            </p:cNvSpPr>
            <p:nvPr/>
          </p:nvSpPr>
          <p:spPr bwMode="auto">
            <a:xfrm>
              <a:off x="2894" y="1026"/>
              <a:ext cx="241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grpSp>
        <p:nvGrpSpPr>
          <p:cNvPr id="2" name="组合 1"/>
          <p:cNvGrpSpPr/>
          <p:nvPr/>
        </p:nvGrpSpPr>
        <p:grpSpPr>
          <a:xfrm>
            <a:off x="225093" y="1922465"/>
            <a:ext cx="9180968" cy="4573449"/>
            <a:chOff x="225093" y="1922463"/>
            <a:chExt cx="9180968"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71" name="Text Box 25"/>
            <p:cNvSpPr txBox="1">
              <a:spLocks noChangeArrowheads="1"/>
            </p:cNvSpPr>
            <p:nvPr/>
          </p:nvSpPr>
          <p:spPr bwMode="auto">
            <a:xfrm>
              <a:off x="225093" y="2205038"/>
              <a:ext cx="8819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118437" y="38909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30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9" name="Text Box 54"/>
            <p:cNvSpPr txBox="1">
              <a:spLocks noChangeArrowheads="1"/>
            </p:cNvSpPr>
            <p:nvPr/>
          </p:nvSpPr>
          <p:spPr bwMode="auto">
            <a:xfrm>
              <a:off x="4647397" y="476091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659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103"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105" name="Text Box 60"/>
            <p:cNvSpPr txBox="1">
              <a:spLocks noChangeArrowheads="1"/>
            </p:cNvSpPr>
            <p:nvPr/>
          </p:nvSpPr>
          <p:spPr bwMode="auto">
            <a:xfrm>
              <a:off x="1990318" y="5257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31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109" name="AutoShape 65"/>
          <p:cNvSpPr>
            <a:spLocks noChangeArrowheads="1"/>
          </p:cNvSpPr>
          <p:nvPr/>
        </p:nvSpPr>
        <p:spPr bwMode="auto">
          <a:xfrm>
            <a:off x="4088905" y="2738900"/>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8" y="1522112"/>
            <a:ext cx="158945"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7"/>
            <a:ext cx="2801936" cy="1343026"/>
            <a:chOff x="3247" y="1042"/>
            <a:chExt cx="1765" cy="846"/>
          </a:xfrm>
        </p:grpSpPr>
        <p:sp>
          <p:nvSpPr>
            <p:cNvPr id="113" name="Line 66"/>
            <p:cNvSpPr>
              <a:spLocks noChangeShapeType="1"/>
            </p:cNvSpPr>
            <p:nvPr/>
          </p:nvSpPr>
          <p:spPr bwMode="auto">
            <a:xfrm>
              <a:off x="3878" y="1888"/>
              <a:ext cx="1134"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9"/>
            <a:ext cx="9645253" cy="1557337"/>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p>
          <a:p>
            <a:pPr algn="ctr">
              <a:lnSpc>
                <a:spcPct val="110000"/>
              </a:lnSpc>
            </a:pPr>
            <a:r>
              <a:rPr lang="zh-CN" altLang="en-US" sz="2800" b="1" dirty="0" smtClean="0">
                <a:solidFill>
                  <a:srgbClr val="FF0000"/>
                </a:solidFill>
                <a:latin typeface="+mn-lt"/>
                <a:ea typeface="黑体" panose="02010609060101010101" pitchFamily="2" charset="-122"/>
              </a:rPr>
              <a:t>匹配</a:t>
            </a:r>
            <a:r>
              <a:rPr lang="en-US" altLang="zh-CN" sz="2800" b="1" dirty="0" smtClean="0">
                <a:solidFill>
                  <a:srgbClr val="FF0000"/>
                </a:solidFill>
                <a:latin typeface="+mn-lt"/>
                <a:ea typeface="黑体" panose="02010609060101010101" pitchFamily="2" charset="-122"/>
              </a:rPr>
              <a:t>!</a:t>
            </a:r>
          </a:p>
          <a:p>
            <a:pPr algn="ctr">
              <a:lnSpc>
                <a:spcPct val="110000"/>
              </a:lnSpc>
            </a:pPr>
            <a:r>
              <a:rPr lang="zh-CN" altLang="en-US" sz="2400" b="1" dirty="0">
                <a:solidFill>
                  <a:srgbClr val="000099"/>
                </a:solidFill>
                <a:latin typeface="+mn-lt"/>
                <a:ea typeface="黑体" panose="02010609060101010101" pitchFamily="2" charset="-122"/>
              </a:rPr>
              <a:t>这表明子网 </a:t>
            </a:r>
            <a:r>
              <a:rPr lang="en-US" altLang="zh-CN" sz="2400" b="1"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就是收到的分组所要寻找的目的</a:t>
            </a:r>
            <a:r>
              <a:rPr lang="zh-CN" altLang="en-US" sz="2400" b="1" dirty="0" smtClean="0">
                <a:solidFill>
                  <a:srgbClr val="000099"/>
                </a:solidFill>
                <a:latin typeface="+mn-lt"/>
                <a:ea typeface="黑体" panose="02010609060101010101" pitchFamily="2" charset="-122"/>
              </a:rPr>
              <a:t>网络</a:t>
            </a:r>
            <a:r>
              <a:rPr lang="zh-CN" altLang="en-US" sz="2400" b="1" dirty="0">
                <a:solidFill>
                  <a:srgbClr val="000099"/>
                </a:solidFill>
                <a:latin typeface="+mn-lt"/>
                <a:ea typeface="黑体" panose="02010609060101010101" pitchFamily="2" charset="-122"/>
              </a:rPr>
              <a:t>。</a:t>
            </a:r>
            <a:endParaRPr lang="en-US" altLang="zh-CN" sz="2400" b="1" dirty="0">
              <a:solidFill>
                <a:srgbClr val="000099"/>
              </a:solidFill>
              <a:latin typeface="+mn-lt"/>
              <a:ea typeface="黑体" panose="02010609060101010101" pitchFamily="2" charset="-122"/>
            </a:endParaRPr>
          </a:p>
        </p:txBody>
      </p:sp>
      <p:sp>
        <p:nvSpPr>
          <p:cNvPr id="517193" name="Line 73"/>
          <p:cNvSpPr>
            <a:spLocks noChangeShapeType="1"/>
          </p:cNvSpPr>
          <p:nvPr/>
        </p:nvSpPr>
        <p:spPr bwMode="auto">
          <a:xfrm>
            <a:off x="6033121" y="2997200"/>
            <a:ext cx="1836647" cy="2601358"/>
          </a:xfrm>
          <a:prstGeom prst="line">
            <a:avLst/>
          </a:prstGeom>
          <a:noFill/>
          <a:ln w="76200">
            <a:solidFill>
              <a:srgbClr val="0000FF"/>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4" y="2997200"/>
            <a:ext cx="4082787" cy="2859088"/>
            <a:chOff x="2809" y="1888"/>
            <a:chExt cx="2374" cy="1801"/>
          </a:xfrm>
        </p:grpSpPr>
        <p:sp>
          <p:nvSpPr>
            <p:cNvPr id="517191" name="Line 71"/>
            <p:cNvSpPr>
              <a:spLocks noChangeShapeType="1"/>
            </p:cNvSpPr>
            <p:nvPr/>
          </p:nvSpPr>
          <p:spPr bwMode="auto">
            <a:xfrm>
              <a:off x="2809" y="1888"/>
              <a:ext cx="867"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6156894" y="3883697"/>
            <a:ext cx="1316386"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dirty="0" smtClean="0">
                <a:solidFill>
                  <a:srgbClr val="000099"/>
                </a:solidFill>
                <a:latin typeface="+mn-lt"/>
                <a:ea typeface="黑体" panose="02010609060101010101" pitchFamily="2" charset="-122"/>
              </a:rPr>
              <a:t>一致</a:t>
            </a:r>
            <a:endParaRPr lang="zh-CN" altLang="en-US" sz="4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Rectangle 3"/>
          <p:cNvSpPr>
            <a:spLocks noGrp="1" noChangeArrowheads="1"/>
          </p:cNvSpPr>
          <p:nvPr>
            <p:ph type="title"/>
          </p:nvPr>
        </p:nvSpPr>
        <p:spPr/>
        <p:txBody>
          <a:bodyPr/>
          <a:lstStyle/>
          <a:p>
            <a:r>
              <a:rPr lang="en-US" altLang="zh-CN" dirty="0"/>
              <a:t>4.3.3  </a:t>
            </a:r>
            <a:r>
              <a:rPr lang="zh-CN" altLang="en-US" dirty="0"/>
              <a:t>无分类编址 </a:t>
            </a:r>
            <a:r>
              <a:rPr lang="en-US" altLang="zh-CN" dirty="0" smtClean="0"/>
              <a:t>CIDR</a:t>
            </a:r>
            <a:endParaRPr lang="zh-CN" altLang="en-US" dirty="0"/>
          </a:p>
        </p:txBody>
      </p:sp>
      <p:sp>
        <p:nvSpPr>
          <p:cNvPr id="520194" name="Rectangle 2"/>
          <p:cNvSpPr>
            <a:spLocks noGrp="1" noChangeArrowheads="1"/>
          </p:cNvSpPr>
          <p:nvPr>
            <p:ph idx="1"/>
          </p:nvPr>
        </p:nvSpPr>
        <p:spPr/>
        <p:txBody>
          <a:bodyPr/>
          <a:lstStyle/>
          <a:p>
            <a:pPr algn="just">
              <a:spcBef>
                <a:spcPct val="0"/>
              </a:spcBef>
              <a:spcAft>
                <a:spcPts val="600"/>
              </a:spcAft>
              <a:buNone/>
            </a:pPr>
            <a:r>
              <a:rPr lang="en-US" altLang="zh-CN" sz="4400" dirty="0">
                <a:solidFill>
                  <a:srgbClr val="333399"/>
                </a:solidFill>
                <a:cs typeface="+mj-cs"/>
              </a:rPr>
              <a:t>1.  </a:t>
            </a:r>
            <a:r>
              <a:rPr lang="zh-CN" altLang="en-US" sz="4400" dirty="0">
                <a:solidFill>
                  <a:srgbClr val="333399"/>
                </a:solidFill>
                <a:cs typeface="+mj-cs"/>
              </a:rPr>
              <a:t>网络前缀</a:t>
            </a:r>
            <a:endParaRPr lang="en-US" altLang="zh-CN" sz="4400" dirty="0">
              <a:solidFill>
                <a:srgbClr val="333399"/>
              </a:solidFill>
              <a:cs typeface="+mj-cs"/>
            </a:endParaRPr>
          </a:p>
          <a:p>
            <a:pPr algn="just">
              <a:spcBef>
                <a:spcPct val="0"/>
              </a:spcBef>
              <a:buNone/>
            </a:pPr>
            <a:r>
              <a:rPr lang="en-US" altLang="zh-CN" sz="2800" dirty="0"/>
              <a:t>	</a:t>
            </a:r>
            <a:r>
              <a:rPr lang="zh-CN" altLang="en-US" sz="2800" dirty="0" smtClean="0"/>
              <a:t>在</a:t>
            </a:r>
            <a:r>
              <a:rPr lang="zh-CN" altLang="en-US" sz="1600" dirty="0" smtClean="0"/>
              <a:t> </a:t>
            </a:r>
            <a:r>
              <a:rPr lang="en-US" altLang="zh-CN" sz="2800" dirty="0"/>
              <a:t>1992</a:t>
            </a:r>
            <a:r>
              <a:rPr lang="en-US" altLang="zh-CN" sz="1600" dirty="0"/>
              <a:t> </a:t>
            </a:r>
            <a:r>
              <a:rPr lang="zh-CN" altLang="en-US" sz="2800" dirty="0" smtClean="0"/>
              <a:t>年互联网仍然</a:t>
            </a:r>
            <a:r>
              <a:rPr lang="zh-CN" altLang="en-US" sz="2800" dirty="0"/>
              <a:t>面临三个</a:t>
            </a:r>
            <a:r>
              <a:rPr lang="zh-CN" altLang="en-US" sz="2800" dirty="0" smtClean="0"/>
              <a:t>必须</a:t>
            </a:r>
            <a:r>
              <a:rPr lang="zh-CN" altLang="en-US" sz="2800" dirty="0"/>
              <a:t>尽早解决的</a:t>
            </a:r>
            <a:r>
              <a:rPr lang="zh-CN" altLang="en-US" sz="2800" dirty="0" smtClean="0"/>
              <a:t>问题：</a:t>
            </a:r>
            <a:endParaRPr lang="zh-CN" altLang="en-US" sz="2800" dirty="0"/>
          </a:p>
          <a:p>
            <a:pPr algn="just"/>
            <a:r>
              <a:rPr lang="en-US" altLang="zh-CN" sz="2800" dirty="0" smtClean="0"/>
              <a:t>(1) B </a:t>
            </a:r>
            <a:r>
              <a:rPr lang="zh-CN" altLang="en-US" sz="2800" dirty="0"/>
              <a:t>类地址在 </a:t>
            </a:r>
            <a:r>
              <a:rPr lang="en-US" altLang="zh-CN" sz="2800" dirty="0"/>
              <a:t>1992 </a:t>
            </a:r>
            <a:r>
              <a:rPr lang="zh-CN" altLang="en-US" sz="2800" dirty="0"/>
              <a:t>年已分配了近一半，眼看就要在 </a:t>
            </a:r>
            <a:r>
              <a:rPr lang="en-US" altLang="zh-CN" sz="2800" dirty="0"/>
              <a:t>1994 </a:t>
            </a:r>
            <a:r>
              <a:rPr lang="zh-CN" altLang="en-US" sz="2800" dirty="0"/>
              <a:t>年 </a:t>
            </a:r>
            <a:r>
              <a:rPr lang="en-US" altLang="zh-CN" sz="2800" dirty="0"/>
              <a:t>3 </a:t>
            </a:r>
            <a:r>
              <a:rPr lang="zh-CN" altLang="en-US" sz="2800" dirty="0"/>
              <a:t>月全部分配完毕！</a:t>
            </a:r>
          </a:p>
          <a:p>
            <a:pPr algn="just"/>
            <a:r>
              <a:rPr lang="en-US" altLang="zh-CN" sz="2800" dirty="0" smtClean="0"/>
              <a:t>(2) </a:t>
            </a:r>
            <a:r>
              <a:rPr lang="zh-CN" altLang="en-US" sz="2800" dirty="0"/>
              <a:t>互联网主干网上的路由表中的项目数急剧增长（从几千个增长到几万个）。</a:t>
            </a:r>
          </a:p>
          <a:p>
            <a:pPr algn="just"/>
            <a:r>
              <a:rPr lang="en-US" altLang="zh-CN" sz="2800" dirty="0" smtClean="0"/>
              <a:t>(3) </a:t>
            </a:r>
            <a:r>
              <a:rPr lang="zh-CN" altLang="en-US" sz="2800" dirty="0" smtClean="0"/>
              <a:t>整个 </a:t>
            </a:r>
            <a:r>
              <a:rPr lang="en-US" altLang="zh-CN" sz="2800" dirty="0"/>
              <a:t>IPv4 </a:t>
            </a:r>
            <a:r>
              <a:rPr lang="zh-CN" altLang="en-US" sz="2800" dirty="0"/>
              <a:t>的地址空间最终将全部耗尽。</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pPr algn="ctr"/>
            <a:r>
              <a:rPr lang="zh-CN" altLang="en-US" dirty="0"/>
              <a:t>网际层的 </a:t>
            </a:r>
            <a:r>
              <a:rPr lang="en-US" altLang="zh-CN" dirty="0"/>
              <a:t>IP </a:t>
            </a:r>
            <a:r>
              <a:rPr lang="zh-CN" altLang="en-US" dirty="0"/>
              <a:t>协议及配套协议</a:t>
            </a:r>
          </a:p>
        </p:txBody>
      </p:sp>
      <p:grpSp>
        <p:nvGrpSpPr>
          <p:cNvPr id="2" name="组合 1"/>
          <p:cNvGrpSpPr/>
          <p:nvPr/>
        </p:nvGrpSpPr>
        <p:grpSpPr>
          <a:xfrm>
            <a:off x="1442907" y="1412776"/>
            <a:ext cx="6475015" cy="4216400"/>
            <a:chOff x="1442906" y="1412776"/>
            <a:chExt cx="6475015" cy="4216400"/>
          </a:xfrm>
        </p:grpSpPr>
        <p:sp>
          <p:nvSpPr>
            <p:cNvPr id="967684" name="Rectangle 4"/>
            <p:cNvSpPr>
              <a:spLocks noChangeArrowheads="1"/>
            </p:cNvSpPr>
            <p:nvPr/>
          </p:nvSpPr>
          <p:spPr bwMode="auto">
            <a:xfrm>
              <a:off x="3511815" y="2806601"/>
              <a:ext cx="4406106" cy="1471612"/>
            </a:xfrm>
            <a:prstGeom prst="rect">
              <a:avLst/>
            </a:prstGeom>
            <a:solidFill>
              <a:srgbClr val="FFFF66"/>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7685" name="Rectangle 5"/>
            <p:cNvSpPr>
              <a:spLocks noChangeArrowheads="1"/>
            </p:cNvSpPr>
            <p:nvPr/>
          </p:nvSpPr>
          <p:spPr bwMode="auto">
            <a:xfrm>
              <a:off x="3511815" y="1412776"/>
              <a:ext cx="4406106" cy="3408362"/>
            </a:xfrm>
            <a:prstGeom prst="rect">
              <a:avLst/>
            </a:prstGeom>
            <a:noFill/>
            <a:ln w="2857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967686" name="Line 6"/>
            <p:cNvSpPr>
              <a:spLocks noChangeShapeType="1"/>
            </p:cNvSpPr>
            <p:nvPr/>
          </p:nvSpPr>
          <p:spPr bwMode="auto">
            <a:xfrm>
              <a:off x="3511815" y="2265263"/>
              <a:ext cx="4406106"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7" name="Line 7"/>
            <p:cNvSpPr>
              <a:spLocks noChangeShapeType="1"/>
            </p:cNvSpPr>
            <p:nvPr/>
          </p:nvSpPr>
          <p:spPr bwMode="auto">
            <a:xfrm>
              <a:off x="3511815" y="2806601"/>
              <a:ext cx="4406106" cy="0"/>
            </a:xfrm>
            <a:prstGeom prst="line">
              <a:avLst/>
            </a:prstGeom>
            <a:noFill/>
            <a:ln w="19050">
              <a:solidFill>
                <a:srgbClr val="0000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8" name="Text Box 8"/>
            <p:cNvSpPr txBox="1">
              <a:spLocks noChangeArrowheads="1"/>
            </p:cNvSpPr>
            <p:nvPr/>
          </p:nvSpPr>
          <p:spPr bwMode="auto">
            <a:xfrm>
              <a:off x="4567767" y="1427063"/>
              <a:ext cx="23391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各种应用层协议</a:t>
              </a:r>
            </a:p>
          </p:txBody>
        </p:sp>
        <p:sp>
          <p:nvSpPr>
            <p:cNvPr id="967689" name="Text Box 9"/>
            <p:cNvSpPr txBox="1">
              <a:spLocks noChangeArrowheads="1"/>
            </p:cNvSpPr>
            <p:nvPr/>
          </p:nvSpPr>
          <p:spPr bwMode="auto">
            <a:xfrm>
              <a:off x="1442906" y="4405213"/>
              <a:ext cx="189346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2400">
                  <a:latin typeface="+mn-lt"/>
                  <a:ea typeface="黑体" panose="02010609060101010101" pitchFamily="2" charset="-122"/>
                </a:rPr>
                <a:t>  </a:t>
              </a:r>
              <a:r>
                <a:rPr kumimoji="1" lang="zh-CN" altLang="en-US" sz="2400">
                  <a:latin typeface="+mn-lt"/>
                  <a:ea typeface="黑体" panose="02010609060101010101" pitchFamily="2" charset="-122"/>
                </a:rPr>
                <a:t>网络接口层</a:t>
              </a:r>
            </a:p>
          </p:txBody>
        </p:sp>
        <p:sp>
          <p:nvSpPr>
            <p:cNvPr id="967690" name="Text Box 10"/>
            <p:cNvSpPr txBox="1">
              <a:spLocks noChangeArrowheads="1"/>
            </p:cNvSpPr>
            <p:nvPr/>
          </p:nvSpPr>
          <p:spPr bwMode="auto">
            <a:xfrm>
              <a:off x="4007114" y="1812826"/>
              <a:ext cx="327525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(HTTP, FTP, SMTP </a:t>
              </a:r>
              <a:r>
                <a:rPr kumimoji="1" lang="zh-CN" altLang="zh-CN" sz="2400">
                  <a:latin typeface="+mn-lt"/>
                  <a:ea typeface="黑体" panose="02010609060101010101" pitchFamily="2" charset="-122"/>
                </a:rPr>
                <a:t>等</a:t>
              </a:r>
              <a:r>
                <a:rPr kumimoji="1" lang="en-US" altLang="zh-CN" sz="2400">
                  <a:latin typeface="+mn-lt"/>
                  <a:ea typeface="黑体" panose="02010609060101010101" pitchFamily="2" charset="-122"/>
                </a:rPr>
                <a:t>)</a:t>
              </a:r>
            </a:p>
          </p:txBody>
        </p:sp>
        <p:sp>
          <p:nvSpPr>
            <p:cNvPr id="967691" name="Rectangle 11"/>
            <p:cNvSpPr>
              <a:spLocks noChangeArrowheads="1"/>
            </p:cNvSpPr>
            <p:nvPr/>
          </p:nvSpPr>
          <p:spPr bwMode="auto">
            <a:xfrm>
              <a:off x="3506656" y="4898926"/>
              <a:ext cx="4411265" cy="730250"/>
            </a:xfrm>
            <a:prstGeom prst="rect">
              <a:avLst/>
            </a:prstGeom>
            <a:solidFill>
              <a:srgbClr val="FFFFFF">
                <a:alpha val="49001"/>
              </a:srgbClr>
            </a:solidFill>
            <a:ln w="19050">
              <a:solidFill>
                <a:schemeClr val="tx1"/>
              </a:solidFill>
              <a:prstDash val="dash"/>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92" name="Text Box 12"/>
            <p:cNvSpPr txBox="1">
              <a:spLocks noChangeArrowheads="1"/>
            </p:cNvSpPr>
            <p:nvPr/>
          </p:nvSpPr>
          <p:spPr bwMode="auto">
            <a:xfrm>
              <a:off x="4953000" y="5027513"/>
              <a:ext cx="14157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物理硬件</a:t>
              </a:r>
            </a:p>
          </p:txBody>
        </p:sp>
        <p:sp>
          <p:nvSpPr>
            <p:cNvPr id="967693" name="Text Box 13"/>
            <p:cNvSpPr txBox="1">
              <a:spLocks noChangeArrowheads="1"/>
            </p:cNvSpPr>
            <p:nvPr/>
          </p:nvSpPr>
          <p:spPr bwMode="auto">
            <a:xfrm>
              <a:off x="1967442" y="2292251"/>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运输层</a:t>
              </a:r>
            </a:p>
          </p:txBody>
        </p:sp>
        <p:sp>
          <p:nvSpPr>
            <p:cNvPr id="967694" name="Text Box 14"/>
            <p:cNvSpPr txBox="1">
              <a:spLocks noChangeArrowheads="1"/>
            </p:cNvSpPr>
            <p:nvPr/>
          </p:nvSpPr>
          <p:spPr bwMode="auto">
            <a:xfrm>
              <a:off x="5071666" y="2316063"/>
              <a:ext cx="158126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TCP, UDP</a:t>
              </a:r>
            </a:p>
          </p:txBody>
        </p:sp>
        <p:sp>
          <p:nvSpPr>
            <p:cNvPr id="967695" name="Text Box 15"/>
            <p:cNvSpPr txBox="1">
              <a:spLocks noChangeArrowheads="1"/>
            </p:cNvSpPr>
            <p:nvPr/>
          </p:nvSpPr>
          <p:spPr bwMode="auto">
            <a:xfrm>
              <a:off x="2019035" y="1592163"/>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mn-lt"/>
                  <a:ea typeface="黑体" panose="02010609060101010101" pitchFamily="2" charset="-122"/>
                </a:rPr>
                <a:t>应用层</a:t>
              </a:r>
            </a:p>
          </p:txBody>
        </p:sp>
        <p:sp>
          <p:nvSpPr>
            <p:cNvPr id="967696" name="Rectangle 16"/>
            <p:cNvSpPr>
              <a:spLocks noChangeArrowheads="1"/>
            </p:cNvSpPr>
            <p:nvPr/>
          </p:nvSpPr>
          <p:spPr bwMode="auto">
            <a:xfrm>
              <a:off x="3602964" y="2852638"/>
              <a:ext cx="1050792" cy="373063"/>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a:t>
              </a:r>
            </a:p>
          </p:txBody>
        </p:sp>
        <p:sp>
          <p:nvSpPr>
            <p:cNvPr id="967697" name="Text Box 17"/>
            <p:cNvSpPr txBox="1">
              <a:spLocks noChangeArrowheads="1"/>
            </p:cNvSpPr>
            <p:nvPr/>
          </p:nvSpPr>
          <p:spPr bwMode="auto">
            <a:xfrm>
              <a:off x="5584164" y="3327375"/>
              <a:ext cx="5229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a:t>
              </a:r>
            </a:p>
          </p:txBody>
        </p:sp>
        <p:sp>
          <p:nvSpPr>
            <p:cNvPr id="967699" name="Rectangle 19"/>
            <p:cNvSpPr>
              <a:spLocks noChangeArrowheads="1"/>
            </p:cNvSpPr>
            <p:nvPr/>
          </p:nvSpPr>
          <p:spPr bwMode="auto">
            <a:xfrm>
              <a:off x="6867129" y="3814664"/>
              <a:ext cx="957923" cy="373063"/>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ARP</a:t>
              </a:r>
            </a:p>
          </p:txBody>
        </p:sp>
        <p:sp>
          <p:nvSpPr>
            <p:cNvPr id="967700" name="Text Box 20"/>
            <p:cNvSpPr txBox="1">
              <a:spLocks noChangeArrowheads="1"/>
            </p:cNvSpPr>
            <p:nvPr/>
          </p:nvSpPr>
          <p:spPr bwMode="auto">
            <a:xfrm>
              <a:off x="4514454" y="4333776"/>
              <a:ext cx="23391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与各种网络接口</a:t>
              </a:r>
            </a:p>
          </p:txBody>
        </p:sp>
        <p:sp>
          <p:nvSpPr>
            <p:cNvPr id="967701" name="Line 21"/>
            <p:cNvSpPr>
              <a:spLocks noChangeShapeType="1"/>
            </p:cNvSpPr>
            <p:nvPr/>
          </p:nvSpPr>
          <p:spPr bwMode="auto">
            <a:xfrm>
              <a:off x="3511815" y="4278213"/>
              <a:ext cx="4406106" cy="0"/>
            </a:xfrm>
            <a:prstGeom prst="line">
              <a:avLst/>
            </a:prstGeom>
            <a:noFill/>
            <a:ln w="19050">
              <a:solidFill>
                <a:srgbClr val="0000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7702" name="Line 22"/>
            <p:cNvSpPr>
              <a:spLocks noChangeShapeType="1"/>
            </p:cNvSpPr>
            <p:nvPr/>
          </p:nvSpPr>
          <p:spPr bwMode="auto">
            <a:xfrm>
              <a:off x="1735270" y="2265263"/>
              <a:ext cx="1683676"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3" name="Line 23"/>
            <p:cNvSpPr>
              <a:spLocks noChangeShapeType="1"/>
            </p:cNvSpPr>
            <p:nvPr/>
          </p:nvSpPr>
          <p:spPr bwMode="auto">
            <a:xfrm>
              <a:off x="1735270" y="2806601"/>
              <a:ext cx="1683676"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4" name="Line 24"/>
            <p:cNvSpPr>
              <a:spLocks noChangeShapeType="1"/>
            </p:cNvSpPr>
            <p:nvPr/>
          </p:nvSpPr>
          <p:spPr bwMode="auto">
            <a:xfrm>
              <a:off x="1764507" y="4275039"/>
              <a:ext cx="1654440" cy="317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5" name="Line 25"/>
            <p:cNvSpPr>
              <a:spLocks noChangeShapeType="1"/>
            </p:cNvSpPr>
            <p:nvPr/>
          </p:nvSpPr>
          <p:spPr bwMode="auto">
            <a:xfrm>
              <a:off x="2550452" y="2806601"/>
              <a:ext cx="0" cy="1471612"/>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6" name="Text Box 26"/>
            <p:cNvSpPr txBox="1">
              <a:spLocks noChangeArrowheads="1"/>
            </p:cNvSpPr>
            <p:nvPr/>
          </p:nvSpPr>
          <p:spPr bwMode="auto">
            <a:xfrm>
              <a:off x="1701006" y="3089177"/>
              <a:ext cx="1731564" cy="83099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网络层</a:t>
              </a:r>
            </a:p>
            <a:p>
              <a:pPr algn="ctr"/>
              <a:r>
                <a:rPr kumimoji="1" lang="zh-CN" altLang="en-US" sz="2400" b="1">
                  <a:solidFill>
                    <a:srgbClr val="000099"/>
                  </a:solidFill>
                  <a:latin typeface="+mn-lt"/>
                  <a:ea typeface="黑体" panose="02010609060101010101" pitchFamily="2" charset="-122"/>
                </a:rPr>
                <a:t>（网际层）</a:t>
              </a:r>
            </a:p>
          </p:txBody>
        </p:sp>
        <p:sp>
          <p:nvSpPr>
            <p:cNvPr id="967707" name="Rectangle 27"/>
            <p:cNvSpPr>
              <a:spLocks noChangeArrowheads="1"/>
            </p:cNvSpPr>
            <p:nvPr/>
          </p:nvSpPr>
          <p:spPr bwMode="auto">
            <a:xfrm>
              <a:off x="4705351" y="2852638"/>
              <a:ext cx="1049073" cy="373063"/>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p>
          </p:txBody>
        </p:sp>
        <p:sp>
          <p:nvSpPr>
            <p:cNvPr id="967708" name="Line 28"/>
            <p:cNvSpPr>
              <a:spLocks noChangeShapeType="1"/>
            </p:cNvSpPr>
            <p:nvPr/>
          </p:nvSpPr>
          <p:spPr bwMode="auto">
            <a:xfrm flipV="1">
              <a:off x="1749029" y="1412776"/>
              <a:ext cx="1669917"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9" name="Line 29"/>
            <p:cNvSpPr>
              <a:spLocks noChangeShapeType="1"/>
            </p:cNvSpPr>
            <p:nvPr/>
          </p:nvSpPr>
          <p:spPr bwMode="auto">
            <a:xfrm>
              <a:off x="1719792" y="4821138"/>
              <a:ext cx="1699154"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9" name="Rectangle 3"/>
          <p:cNvSpPr>
            <a:spLocks noGrp="1" noChangeArrowheads="1"/>
          </p:cNvSpPr>
          <p:nvPr>
            <p:ph type="title"/>
          </p:nvPr>
        </p:nvSpPr>
        <p:spPr/>
        <p:txBody>
          <a:bodyPr/>
          <a:lstStyle/>
          <a:p>
            <a:pPr algn="ctr"/>
            <a:r>
              <a:rPr lang="en-US" altLang="zh-CN" dirty="0"/>
              <a:t>IP </a:t>
            </a:r>
            <a:r>
              <a:rPr lang="zh-CN" altLang="en-US" dirty="0"/>
              <a:t>编址问题的演进 </a:t>
            </a:r>
          </a:p>
        </p:txBody>
      </p:sp>
      <p:sp>
        <p:nvSpPr>
          <p:cNvPr id="521218" name="Rectangle 2"/>
          <p:cNvSpPr>
            <a:spLocks noGrp="1" noChangeArrowheads="1"/>
          </p:cNvSpPr>
          <p:nvPr>
            <p:ph idx="1"/>
          </p:nvPr>
        </p:nvSpPr>
        <p:spPr/>
        <p:txBody>
          <a:bodyPr/>
          <a:lstStyle/>
          <a:p>
            <a:pPr algn="just"/>
            <a:r>
              <a:rPr lang="en-US" altLang="zh-CN" dirty="0" smtClean="0"/>
              <a:t>1987 </a:t>
            </a:r>
            <a:r>
              <a:rPr lang="zh-CN" altLang="en-US" dirty="0" smtClean="0"/>
              <a:t>年</a:t>
            </a:r>
            <a:r>
              <a:rPr lang="en-US" altLang="zh-CN" dirty="0" smtClean="0"/>
              <a:t>:</a:t>
            </a:r>
            <a:r>
              <a:rPr lang="zh-CN" altLang="en-US" dirty="0" smtClean="0"/>
              <a:t>使用</a:t>
            </a:r>
            <a:r>
              <a:rPr lang="zh-CN" altLang="en-US" dirty="0">
                <a:solidFill>
                  <a:srgbClr val="FF0000"/>
                </a:solidFill>
              </a:rPr>
              <a:t>变长子网掩码 </a:t>
            </a:r>
            <a:r>
              <a:rPr lang="en-US" altLang="zh-CN" dirty="0">
                <a:solidFill>
                  <a:srgbClr val="FF0000"/>
                </a:solidFill>
              </a:rPr>
              <a:t>VLSM </a:t>
            </a:r>
            <a:r>
              <a:rPr lang="en-US" altLang="zh-CN" dirty="0"/>
              <a:t>(Variable Length Subnet Mask</a:t>
            </a:r>
            <a:r>
              <a:rPr lang="en-US" altLang="zh-CN" dirty="0" smtClean="0"/>
              <a:t>)</a:t>
            </a:r>
            <a:r>
              <a:rPr lang="zh-CN" altLang="en-US" dirty="0" smtClean="0"/>
              <a:t>进</a:t>
            </a:r>
            <a:r>
              <a:rPr lang="zh-CN" altLang="en-US" dirty="0"/>
              <a:t>一步提高 </a:t>
            </a:r>
            <a:r>
              <a:rPr lang="en-US" altLang="zh-CN" dirty="0"/>
              <a:t>IP </a:t>
            </a:r>
            <a:r>
              <a:rPr lang="zh-CN" altLang="en-US" dirty="0"/>
              <a:t>地址资源的利用率。</a:t>
            </a:r>
          </a:p>
          <a:p>
            <a:pPr algn="just"/>
            <a:r>
              <a:rPr lang="zh-CN" altLang="en-US" dirty="0" smtClean="0"/>
              <a:t>进</a:t>
            </a:r>
            <a:r>
              <a:rPr lang="zh-CN" altLang="en-US" dirty="0"/>
              <a:t>一步研究出无分类编址方</a:t>
            </a:r>
            <a:r>
              <a:rPr lang="zh-CN" altLang="en-US" dirty="0" smtClean="0"/>
              <a:t>法</a:t>
            </a:r>
            <a:r>
              <a:rPr lang="en-US" altLang="zh-CN" dirty="0" smtClean="0"/>
              <a:t>——</a:t>
            </a:r>
            <a:r>
              <a:rPr lang="zh-CN" altLang="en-US" dirty="0" smtClean="0">
                <a:solidFill>
                  <a:srgbClr val="FF0000"/>
                </a:solidFill>
              </a:rPr>
              <a:t>无</a:t>
            </a:r>
            <a:r>
              <a:rPr lang="zh-CN" altLang="en-US" dirty="0">
                <a:solidFill>
                  <a:srgbClr val="FF0000"/>
                </a:solidFill>
              </a:rPr>
              <a:t>分类域间路由选择 </a:t>
            </a:r>
            <a:r>
              <a:rPr lang="en-US" altLang="zh-CN" dirty="0">
                <a:solidFill>
                  <a:srgbClr val="FF0000"/>
                </a:solidFill>
              </a:rPr>
              <a:t>CIDR</a:t>
            </a:r>
            <a:r>
              <a:rPr lang="en-US" altLang="zh-CN" dirty="0"/>
              <a:t> (Classless Inter-Domain Routing)</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type="title"/>
          </p:nvPr>
        </p:nvSpPr>
        <p:spPr/>
        <p:txBody>
          <a:bodyPr/>
          <a:lstStyle/>
          <a:p>
            <a:pPr algn="ctr"/>
            <a:r>
              <a:rPr lang="en-US" altLang="zh-CN"/>
              <a:t>CIDR </a:t>
            </a:r>
            <a:r>
              <a:rPr lang="zh-CN" altLang="en-US"/>
              <a:t>最主要的特点 </a:t>
            </a:r>
          </a:p>
        </p:txBody>
      </p:sp>
      <p:sp>
        <p:nvSpPr>
          <p:cNvPr id="522242" name="Rectangle 2"/>
          <p:cNvSpPr>
            <a:spLocks noGrp="1" noChangeArrowheads="1"/>
          </p:cNvSpPr>
          <p:nvPr>
            <p:ph idx="1"/>
          </p:nvPr>
        </p:nvSpPr>
        <p:spPr>
          <a:xfrm>
            <a:off x="495301" y="1844826"/>
            <a:ext cx="9066212" cy="4286101"/>
          </a:xfrm>
        </p:spPr>
        <p:txBody>
          <a:bodyPr/>
          <a:lstStyle/>
          <a:p>
            <a:pPr algn="just"/>
            <a:r>
              <a:rPr lang="zh-CN" altLang="en-US" dirty="0" smtClean="0"/>
              <a:t>不再分类</a:t>
            </a:r>
            <a:endParaRPr lang="zh-CN" altLang="en-US" dirty="0"/>
          </a:p>
          <a:p>
            <a:pPr algn="just"/>
            <a:r>
              <a:rPr lang="zh-CN" altLang="en-US" dirty="0" smtClean="0"/>
              <a:t>使</a:t>
            </a:r>
            <a:r>
              <a:rPr lang="zh-CN" altLang="en-US" dirty="0"/>
              <a:t>用各种长度的“</a:t>
            </a:r>
            <a:r>
              <a:rPr lang="zh-CN" altLang="en-US" dirty="0">
                <a:solidFill>
                  <a:srgbClr val="FF0000"/>
                </a:solidFill>
              </a:rPr>
              <a:t>网络前缀</a:t>
            </a:r>
            <a:r>
              <a:rPr lang="zh-CN" altLang="en-US" dirty="0"/>
              <a:t>”</a:t>
            </a:r>
            <a:r>
              <a:rPr lang="en-US" altLang="zh-CN" dirty="0"/>
              <a:t>(network-prefix)</a:t>
            </a:r>
            <a:r>
              <a:rPr lang="zh-CN" altLang="en-US" dirty="0"/>
              <a:t>来代替分类地址中的网络号和子网号。</a:t>
            </a:r>
          </a:p>
          <a:p>
            <a:pPr algn="just"/>
            <a:r>
              <a:rPr lang="en-US" altLang="zh-CN" dirty="0">
                <a:solidFill>
                  <a:srgbClr val="0000FF"/>
                </a:solidFill>
              </a:rPr>
              <a:t>IP </a:t>
            </a:r>
            <a:r>
              <a:rPr lang="zh-CN" altLang="en-US" dirty="0">
                <a:solidFill>
                  <a:srgbClr val="0000FF"/>
                </a:solidFill>
              </a:rPr>
              <a:t>地址从三级编址（使用子网掩码）又回到了两级编址。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8" name="Rectangle 4"/>
          <p:cNvSpPr>
            <a:spLocks noGrp="1" noChangeArrowheads="1"/>
          </p:cNvSpPr>
          <p:nvPr>
            <p:ph type="title"/>
          </p:nvPr>
        </p:nvSpPr>
        <p:spPr/>
        <p:txBody>
          <a:bodyPr/>
          <a:lstStyle/>
          <a:p>
            <a:pPr algn="ctr"/>
            <a:r>
              <a:rPr lang="zh-CN" altLang="en-US" dirty="0"/>
              <a:t>无分类的两级编址 </a:t>
            </a:r>
          </a:p>
        </p:txBody>
      </p:sp>
      <p:sp>
        <p:nvSpPr>
          <p:cNvPr id="523267" name="Rectangle 3"/>
          <p:cNvSpPr>
            <a:spLocks noGrp="1" noChangeArrowheads="1"/>
          </p:cNvSpPr>
          <p:nvPr>
            <p:ph idx="1"/>
          </p:nvPr>
        </p:nvSpPr>
        <p:spPr/>
        <p:txBody>
          <a:bodyPr/>
          <a:lstStyle/>
          <a:p>
            <a:pPr algn="just"/>
            <a:r>
              <a:rPr lang="zh-CN" altLang="en-US" sz="2800" dirty="0"/>
              <a:t>无分类的两级编址的记法是： </a:t>
            </a:r>
          </a:p>
          <a:p>
            <a:pPr algn="just"/>
            <a:endParaRPr lang="en-US" altLang="zh-CN" sz="2800" dirty="0" smtClean="0"/>
          </a:p>
          <a:p>
            <a:pPr algn="just"/>
            <a:endParaRPr lang="en-US" altLang="zh-CN" sz="2800" dirty="0" smtClean="0"/>
          </a:p>
          <a:p>
            <a:pPr algn="just"/>
            <a:endParaRPr lang="en-US" altLang="zh-CN" sz="2800" dirty="0"/>
          </a:p>
          <a:p>
            <a:pPr algn="just">
              <a:buNone/>
            </a:pPr>
            <a:r>
              <a:rPr lang="zh-CN" altLang="en-US" sz="2800" dirty="0" smtClean="0">
                <a:solidFill>
                  <a:srgbClr val="FF0000"/>
                </a:solidFill>
              </a:rPr>
              <a:t>斜</a:t>
            </a:r>
            <a:r>
              <a:rPr lang="zh-CN" altLang="en-US" sz="2800" dirty="0">
                <a:solidFill>
                  <a:srgbClr val="FF0000"/>
                </a:solidFill>
              </a:rPr>
              <a:t>线记</a:t>
            </a:r>
            <a:r>
              <a:rPr lang="zh-CN" altLang="en-US" sz="2800" dirty="0" smtClean="0">
                <a:solidFill>
                  <a:srgbClr val="FF0000"/>
                </a:solidFill>
              </a:rPr>
              <a:t>法</a:t>
            </a:r>
            <a:endParaRPr lang="en-US" altLang="zh-CN" sz="2800" dirty="0" smtClean="0">
              <a:solidFill>
                <a:srgbClr val="FF0000"/>
              </a:solidFill>
            </a:endParaRPr>
          </a:p>
          <a:p>
            <a:pPr algn="just"/>
            <a:r>
              <a:rPr lang="zh-CN" altLang="en-US" sz="2800" dirty="0" smtClean="0"/>
              <a:t>例如： </a:t>
            </a:r>
            <a:r>
              <a:rPr lang="en-US" altLang="zh-CN" sz="2800" dirty="0" smtClean="0">
                <a:solidFill>
                  <a:srgbClr val="0000FF"/>
                </a:solidFill>
              </a:rPr>
              <a:t>220.78.168.0</a:t>
            </a:r>
            <a:r>
              <a:rPr lang="en-US" altLang="zh-CN" sz="2800" dirty="0" smtClean="0">
                <a:solidFill>
                  <a:srgbClr val="FF0000"/>
                </a:solidFill>
              </a:rPr>
              <a:t>/24</a:t>
            </a:r>
            <a:endParaRPr lang="en-US" altLang="zh-CN" sz="2800" dirty="0" smtClean="0"/>
          </a:p>
          <a:p>
            <a:pPr lvl="1" algn="just"/>
            <a:r>
              <a:rPr lang="en-US" altLang="zh-CN" sz="2400" dirty="0" smtClean="0"/>
              <a:t>24</a:t>
            </a:r>
            <a:r>
              <a:rPr lang="zh-CN" altLang="en-US" sz="2400" dirty="0" smtClean="0"/>
              <a:t>：网</a:t>
            </a:r>
            <a:r>
              <a:rPr lang="zh-CN" altLang="en-US" sz="2400" dirty="0"/>
              <a:t>络前缀所占的位数（这个数值对应于三级编址中子网掩码中 </a:t>
            </a:r>
            <a:r>
              <a:rPr lang="en-US" altLang="zh-CN" sz="2400" dirty="0"/>
              <a:t>1 </a:t>
            </a:r>
            <a:r>
              <a:rPr lang="zh-CN" altLang="en-US" sz="2400" dirty="0"/>
              <a:t>的个数</a:t>
            </a:r>
            <a:r>
              <a:rPr lang="zh-CN" altLang="en-US" sz="2400" dirty="0" smtClean="0"/>
              <a:t>）。</a:t>
            </a:r>
            <a:endParaRPr lang="zh-CN" altLang="en-US" sz="2400" dirty="0">
              <a:solidFill>
                <a:srgbClr val="FF0000"/>
              </a:solidFill>
            </a:endParaRPr>
          </a:p>
        </p:txBody>
      </p:sp>
      <p:grpSp>
        <p:nvGrpSpPr>
          <p:cNvPr id="7" name="组合 6"/>
          <p:cNvGrpSpPr/>
          <p:nvPr/>
        </p:nvGrpSpPr>
        <p:grpSpPr>
          <a:xfrm>
            <a:off x="2406750" y="2006935"/>
            <a:ext cx="4562475" cy="1073788"/>
            <a:chOff x="1839416" y="4105856"/>
            <a:chExt cx="4562475" cy="1160462"/>
          </a:xfrm>
        </p:grpSpPr>
        <p:grpSp>
          <p:nvGrpSpPr>
            <p:cNvPr id="9" name="Group 21"/>
            <p:cNvGrpSpPr/>
            <p:nvPr/>
          </p:nvGrpSpPr>
          <p:grpSpPr bwMode="auto">
            <a:xfrm>
              <a:off x="1867991" y="4767842"/>
              <a:ext cx="4533900" cy="498476"/>
              <a:chOff x="755" y="2967"/>
              <a:chExt cx="2856" cy="314"/>
            </a:xfrm>
          </p:grpSpPr>
          <p:sp>
            <p:nvSpPr>
              <p:cNvPr id="18" name="Line 9"/>
              <p:cNvSpPr>
                <a:spLocks noChangeShapeType="1"/>
              </p:cNvSpPr>
              <p:nvPr/>
            </p:nvSpPr>
            <p:spPr bwMode="auto">
              <a:xfrm>
                <a:off x="755" y="3122"/>
                <a:ext cx="2856"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Text Box 10"/>
              <p:cNvSpPr txBox="1">
                <a:spLocks noChangeArrowheads="1"/>
              </p:cNvSpPr>
              <p:nvPr/>
            </p:nvSpPr>
            <p:spPr bwMode="auto">
              <a:xfrm>
                <a:off x="1950" y="2967"/>
                <a:ext cx="527" cy="31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位</a:t>
                </a:r>
              </a:p>
            </p:txBody>
          </p:sp>
        </p:grpSp>
        <p:grpSp>
          <p:nvGrpSpPr>
            <p:cNvPr id="10" name="Group 20"/>
            <p:cNvGrpSpPr/>
            <p:nvPr/>
          </p:nvGrpSpPr>
          <p:grpSpPr bwMode="auto">
            <a:xfrm>
              <a:off x="1842591" y="4644008"/>
              <a:ext cx="4559300" cy="609600"/>
              <a:chOff x="739" y="2832"/>
              <a:chExt cx="2872" cy="430"/>
            </a:xfrm>
          </p:grpSpPr>
          <p:sp>
            <p:nvSpPr>
              <p:cNvPr id="16"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Line 17"/>
              <p:cNvSpPr>
                <a:spLocks noChangeShapeType="1"/>
              </p:cNvSpPr>
              <p:nvPr/>
            </p:nvSpPr>
            <p:spPr bwMode="auto">
              <a:xfrm>
                <a:off x="3611"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11" name="Group 18"/>
            <p:cNvGrpSpPr/>
            <p:nvPr/>
          </p:nvGrpSpPr>
          <p:grpSpPr bwMode="auto">
            <a:xfrm>
              <a:off x="1839416" y="4105856"/>
              <a:ext cx="4562105" cy="612776"/>
              <a:chOff x="737" y="2493"/>
              <a:chExt cx="3240" cy="386"/>
            </a:xfrm>
          </p:grpSpPr>
          <p:sp>
            <p:nvSpPr>
              <p:cNvPr id="12"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网络前缀</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3" name="Rectangle 7"/>
              <p:cNvSpPr>
                <a:spLocks noChangeArrowheads="1"/>
              </p:cNvSpPr>
              <p:nvPr/>
            </p:nvSpPr>
            <p:spPr bwMode="auto">
              <a:xfrm>
                <a:off x="2387" y="2494"/>
                <a:ext cx="1590"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4" name="Rectangle 11"/>
              <p:cNvSpPr>
                <a:spLocks noChangeArrowheads="1"/>
              </p:cNvSpPr>
              <p:nvPr/>
            </p:nvSpPr>
            <p:spPr bwMode="auto">
              <a:xfrm>
                <a:off x="2754" y="2547"/>
                <a:ext cx="967" cy="314"/>
              </a:xfrm>
              <a:prstGeom prst="rect">
                <a:avLst/>
              </a:prstGeom>
              <a:noFill/>
              <a:ln w="9525" algn="ctr">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algn="ctr"/>
            <a:r>
              <a:rPr lang="en-US" altLang="zh-CN" dirty="0"/>
              <a:t>CIDR </a:t>
            </a:r>
            <a:r>
              <a:rPr lang="zh-CN" altLang="en-US" dirty="0"/>
              <a:t>地址块 </a:t>
            </a:r>
          </a:p>
        </p:txBody>
      </p:sp>
      <p:sp>
        <p:nvSpPr>
          <p:cNvPr id="524291" name="Rectangle 3"/>
          <p:cNvSpPr>
            <a:spLocks noGrp="1" noChangeArrowheads="1"/>
          </p:cNvSpPr>
          <p:nvPr>
            <p:ph idx="1"/>
          </p:nvPr>
        </p:nvSpPr>
        <p:spPr/>
        <p:txBody>
          <a:bodyPr/>
          <a:lstStyle/>
          <a:p>
            <a:pPr algn="just">
              <a:lnSpc>
                <a:spcPct val="100000"/>
              </a:lnSpc>
            </a:pPr>
            <a:r>
              <a:rPr lang="en-US" altLang="zh-CN" sz="2800" dirty="0"/>
              <a:t>CIDR </a:t>
            </a:r>
            <a:r>
              <a:rPr lang="zh-CN" altLang="en-US" sz="2800" dirty="0"/>
              <a:t>把网络前缀都相同的连续的 </a:t>
            </a:r>
            <a:r>
              <a:rPr lang="en-US" altLang="zh-CN" sz="2800" dirty="0"/>
              <a:t>IP </a:t>
            </a:r>
            <a:r>
              <a:rPr lang="zh-CN" altLang="en-US" sz="2800" dirty="0"/>
              <a:t>地址组成“</a:t>
            </a:r>
            <a:r>
              <a:rPr lang="en-US" altLang="zh-CN" sz="2800" dirty="0">
                <a:solidFill>
                  <a:srgbClr val="FF0000"/>
                </a:solidFill>
              </a:rPr>
              <a:t>CIDR </a:t>
            </a:r>
            <a:r>
              <a:rPr lang="zh-CN" altLang="en-US" sz="2800" dirty="0">
                <a:solidFill>
                  <a:srgbClr val="FF0000"/>
                </a:solidFill>
              </a:rPr>
              <a:t>地址块</a:t>
            </a:r>
            <a:r>
              <a:rPr lang="zh-CN" altLang="en-US" sz="2800" dirty="0"/>
              <a:t>”。</a:t>
            </a:r>
            <a:endParaRPr lang="en-US" altLang="zh-CN" sz="2800" dirty="0" smtClean="0"/>
          </a:p>
          <a:p>
            <a:pPr algn="just">
              <a:lnSpc>
                <a:spcPct val="100000"/>
              </a:lnSpc>
            </a:pPr>
            <a:r>
              <a:rPr lang="en-US" altLang="zh-CN" sz="2800" dirty="0" smtClean="0"/>
              <a:t>128.14.32.0/20 </a:t>
            </a:r>
            <a:r>
              <a:rPr lang="zh-CN" altLang="en-US" sz="2800" dirty="0"/>
              <a:t>表示的地址块</a:t>
            </a:r>
            <a:r>
              <a:rPr lang="zh-CN" altLang="en-US" sz="2800" dirty="0">
                <a:solidFill>
                  <a:srgbClr val="0000FF"/>
                </a:solidFill>
              </a:rPr>
              <a:t>共有 </a:t>
            </a:r>
            <a:r>
              <a:rPr lang="en-US" altLang="zh-CN" sz="2800" dirty="0">
                <a:solidFill>
                  <a:srgbClr val="0000FF"/>
                </a:solidFill>
              </a:rPr>
              <a:t>2</a:t>
            </a:r>
            <a:r>
              <a:rPr lang="en-US" altLang="zh-CN" sz="2800" baseline="30000" dirty="0">
                <a:solidFill>
                  <a:srgbClr val="0000FF"/>
                </a:solidFill>
              </a:rPr>
              <a:t>12 </a:t>
            </a:r>
            <a:r>
              <a:rPr lang="zh-CN" altLang="en-US" sz="2800" dirty="0">
                <a:solidFill>
                  <a:srgbClr val="0000FF"/>
                </a:solidFill>
              </a:rPr>
              <a:t>个地</a:t>
            </a:r>
            <a:r>
              <a:rPr lang="zh-CN" altLang="en-US" sz="2800" dirty="0" smtClean="0">
                <a:solidFill>
                  <a:srgbClr val="0000FF"/>
                </a:solidFill>
              </a:rPr>
              <a:t>址</a:t>
            </a:r>
            <a:endParaRPr lang="en-US" altLang="zh-CN" sz="2800" dirty="0" smtClean="0">
              <a:solidFill>
                <a:srgbClr val="0000FF"/>
              </a:solidFill>
            </a:endParaRPr>
          </a:p>
          <a:p>
            <a:pPr lvl="1" algn="just">
              <a:lnSpc>
                <a:spcPct val="100000"/>
              </a:lnSpc>
            </a:pPr>
            <a:r>
              <a:rPr lang="zh-CN" altLang="en-US" sz="2400" dirty="0" smtClean="0"/>
              <a:t>起</a:t>
            </a:r>
            <a:r>
              <a:rPr lang="zh-CN" altLang="en-US" sz="2400" dirty="0"/>
              <a:t>始地址是 </a:t>
            </a:r>
            <a:r>
              <a:rPr lang="en-US" altLang="zh-CN" sz="2400" dirty="0"/>
              <a:t>128.14.32.0</a:t>
            </a:r>
            <a:r>
              <a:rPr lang="zh-CN" altLang="en-US" sz="2400" dirty="0"/>
              <a:t>。</a:t>
            </a:r>
          </a:p>
          <a:p>
            <a:pPr lvl="1" algn="just">
              <a:lnSpc>
                <a:spcPct val="100000"/>
              </a:lnSpc>
            </a:pPr>
            <a:r>
              <a:rPr lang="zh-CN" altLang="en-US" sz="2400" dirty="0"/>
              <a:t>在不需要指出地址块的起始地址时</a:t>
            </a:r>
            <a:r>
              <a:rPr lang="zh-CN" altLang="en-US" sz="2400" dirty="0" smtClean="0"/>
              <a:t>，可简</a:t>
            </a:r>
            <a:r>
              <a:rPr lang="zh-CN" altLang="en-US" sz="2400" dirty="0"/>
              <a:t>称为“</a:t>
            </a:r>
            <a:r>
              <a:rPr lang="en-US" altLang="zh-CN" sz="2400" dirty="0">
                <a:solidFill>
                  <a:srgbClr val="FF0000"/>
                </a:solidFill>
              </a:rPr>
              <a:t>/20 </a:t>
            </a:r>
            <a:r>
              <a:rPr lang="zh-CN" altLang="en-US" sz="2400" dirty="0">
                <a:solidFill>
                  <a:srgbClr val="FF0000"/>
                </a:solidFill>
              </a:rPr>
              <a:t>地址块</a:t>
            </a:r>
            <a:r>
              <a:rPr lang="zh-CN" altLang="en-US" sz="2400" dirty="0"/>
              <a:t>”。</a:t>
            </a:r>
          </a:p>
          <a:p>
            <a:pPr lvl="1" algn="just">
              <a:lnSpc>
                <a:spcPct val="100000"/>
              </a:lnSpc>
            </a:pPr>
            <a:r>
              <a:rPr lang="en-US" altLang="zh-CN" sz="2400" dirty="0"/>
              <a:t>128.14.32.0/20 </a:t>
            </a:r>
            <a:r>
              <a:rPr lang="zh-CN" altLang="en-US" sz="2400" dirty="0"/>
              <a:t>地址块的最小地址：</a:t>
            </a:r>
            <a:r>
              <a:rPr lang="en-US" altLang="zh-CN" sz="2400" dirty="0"/>
              <a:t>128.14.32.0</a:t>
            </a:r>
          </a:p>
          <a:p>
            <a:pPr lvl="1" algn="just">
              <a:lnSpc>
                <a:spcPct val="100000"/>
              </a:lnSpc>
            </a:pPr>
            <a:r>
              <a:rPr lang="en-US" altLang="zh-CN" sz="2400" dirty="0"/>
              <a:t>128.14.32.0/20 </a:t>
            </a:r>
            <a:r>
              <a:rPr lang="zh-CN" altLang="en-US" sz="2400" dirty="0"/>
              <a:t>地址块的最大地址：</a:t>
            </a:r>
            <a:r>
              <a:rPr lang="en-US" altLang="zh-CN" sz="2400" dirty="0"/>
              <a:t>128.14.47.255</a:t>
            </a:r>
          </a:p>
          <a:p>
            <a:pPr lvl="1" algn="just">
              <a:lnSpc>
                <a:spcPct val="100000"/>
              </a:lnSpc>
            </a:pPr>
            <a:r>
              <a:rPr lang="zh-CN" altLang="en-US" sz="2400" dirty="0">
                <a:solidFill>
                  <a:srgbClr val="0000FF"/>
                </a:solidFill>
              </a:rPr>
              <a:t>全 </a:t>
            </a:r>
            <a:r>
              <a:rPr lang="en-US" altLang="zh-CN" sz="2400" dirty="0">
                <a:solidFill>
                  <a:srgbClr val="0000FF"/>
                </a:solidFill>
              </a:rPr>
              <a:t>0 </a:t>
            </a:r>
            <a:r>
              <a:rPr lang="zh-CN" altLang="en-US" sz="2400" dirty="0">
                <a:solidFill>
                  <a:srgbClr val="0000FF"/>
                </a:solidFill>
              </a:rPr>
              <a:t>和全 </a:t>
            </a:r>
            <a:r>
              <a:rPr lang="en-US" altLang="zh-CN" sz="2400" dirty="0">
                <a:solidFill>
                  <a:srgbClr val="0000FF"/>
                </a:solidFill>
              </a:rPr>
              <a:t>1 </a:t>
            </a:r>
            <a:r>
              <a:rPr lang="zh-CN" altLang="en-US" sz="2400" dirty="0">
                <a:solidFill>
                  <a:srgbClr val="0000FF"/>
                </a:solidFill>
              </a:rPr>
              <a:t>的主机号地址一般不使用。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29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29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29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429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子网号标准</a:t>
            </a:r>
            <a:endParaRPr lang="zh-CN" altLang="en-US" dirty="0"/>
          </a:p>
        </p:txBody>
      </p:sp>
      <p:sp>
        <p:nvSpPr>
          <p:cNvPr id="3" name="内容占位符 2"/>
          <p:cNvSpPr>
            <a:spLocks noGrp="1"/>
          </p:cNvSpPr>
          <p:nvPr>
            <p:ph idx="1"/>
          </p:nvPr>
        </p:nvSpPr>
        <p:spPr/>
        <p:txBody>
          <a:bodyPr/>
          <a:lstStyle/>
          <a:p>
            <a:r>
              <a:rPr lang="zh-CN" altLang="zh-CN" sz="2800" dirty="0" smtClean="0"/>
              <a:t>互联网标准</a:t>
            </a:r>
            <a:r>
              <a:rPr lang="en-US" altLang="zh-CN" sz="2800" dirty="0" smtClean="0"/>
              <a:t>RFC 950</a:t>
            </a:r>
            <a:r>
              <a:rPr lang="zh-CN" altLang="en-US" sz="2800" dirty="0" smtClean="0"/>
              <a:t>：</a:t>
            </a:r>
            <a:r>
              <a:rPr lang="zh-CN" altLang="zh-CN" sz="2800" dirty="0" smtClean="0"/>
              <a:t>子网号不能为</a:t>
            </a:r>
            <a:r>
              <a:rPr lang="zh-CN" altLang="zh-CN" sz="2800" dirty="0" smtClean="0">
                <a:solidFill>
                  <a:srgbClr val="FF0000"/>
                </a:solidFill>
              </a:rPr>
              <a:t>全</a:t>
            </a:r>
            <a:r>
              <a:rPr lang="en-US" altLang="zh-CN" sz="2800" dirty="0" smtClean="0">
                <a:solidFill>
                  <a:srgbClr val="FF0000"/>
                </a:solidFill>
              </a:rPr>
              <a:t>1</a:t>
            </a:r>
            <a:r>
              <a:rPr lang="zh-CN" altLang="zh-CN" sz="2800" dirty="0" smtClean="0"/>
              <a:t>或</a:t>
            </a:r>
            <a:r>
              <a:rPr lang="zh-CN" altLang="zh-CN" sz="2800" dirty="0" smtClean="0">
                <a:solidFill>
                  <a:srgbClr val="FF0000"/>
                </a:solidFill>
              </a:rPr>
              <a:t>全</a:t>
            </a:r>
            <a:r>
              <a:rPr lang="en-US" altLang="zh-CN" sz="2800" dirty="0" smtClean="0">
                <a:solidFill>
                  <a:srgbClr val="FF0000"/>
                </a:solidFill>
              </a:rPr>
              <a:t>0</a:t>
            </a:r>
            <a:r>
              <a:rPr lang="zh-CN" altLang="zh-CN" sz="2800" dirty="0" smtClean="0">
                <a:solidFill>
                  <a:srgbClr val="FF0000"/>
                </a:solidFill>
              </a:rPr>
              <a:t>，</a:t>
            </a:r>
            <a:endParaRPr lang="en-US" altLang="zh-CN" sz="2800" dirty="0" smtClean="0">
              <a:solidFill>
                <a:srgbClr val="FF0000"/>
              </a:solidFill>
            </a:endParaRPr>
          </a:p>
          <a:p>
            <a:pPr lvl="1"/>
            <a:r>
              <a:rPr lang="zh-CN" altLang="zh-CN" sz="2400" dirty="0" smtClean="0"/>
              <a:t>随着无分类域间路由选择</a:t>
            </a:r>
            <a:r>
              <a:rPr lang="en-US" altLang="zh-CN" sz="2400" dirty="0" smtClean="0"/>
              <a:t>CIDR</a:t>
            </a:r>
            <a:r>
              <a:rPr lang="zh-CN" altLang="zh-CN" sz="2400" dirty="0" smtClean="0"/>
              <a:t>的广泛使用</a:t>
            </a:r>
            <a:r>
              <a:rPr lang="zh-CN" altLang="en-US" sz="2400" dirty="0" smtClean="0"/>
              <a:t>，</a:t>
            </a:r>
            <a:r>
              <a:rPr lang="zh-CN" altLang="zh-CN" sz="2400" dirty="0" smtClean="0"/>
              <a:t>现在全</a:t>
            </a:r>
            <a:r>
              <a:rPr lang="en-US" altLang="zh-CN" sz="2400" dirty="0" smtClean="0"/>
              <a:t>1</a:t>
            </a:r>
            <a:r>
              <a:rPr lang="zh-CN" altLang="zh-CN" sz="2400" dirty="0" smtClean="0"/>
              <a:t>和全</a:t>
            </a:r>
            <a:r>
              <a:rPr lang="en-US" altLang="zh-CN" sz="2400" dirty="0" smtClean="0"/>
              <a:t>0</a:t>
            </a:r>
            <a:r>
              <a:rPr lang="zh-CN" altLang="zh-CN" sz="2400" dirty="0" smtClean="0"/>
              <a:t>的子网号也可以使用了，</a:t>
            </a:r>
            <a:endParaRPr lang="en-US" altLang="zh-CN" sz="2400" dirty="0" smtClean="0"/>
          </a:p>
          <a:p>
            <a:pPr lvl="1"/>
            <a:r>
              <a:rPr lang="zh-CN" altLang="zh-CN" sz="2400" dirty="0" smtClean="0"/>
              <a:t>谨慎使用，</a:t>
            </a:r>
            <a:r>
              <a:rPr lang="zh-CN" altLang="en-US" sz="2400" dirty="0" smtClean="0"/>
              <a:t>确认</a:t>
            </a:r>
            <a:r>
              <a:rPr lang="zh-CN" altLang="zh-CN" sz="2400" dirty="0" smtClean="0"/>
              <a:t>你的路由器所用的路由选择软件是否支持全</a:t>
            </a:r>
            <a:r>
              <a:rPr lang="en-US" altLang="zh-CN" sz="2400" dirty="0" smtClean="0"/>
              <a:t>0</a:t>
            </a:r>
            <a:r>
              <a:rPr lang="zh-CN" altLang="zh-CN" sz="2400" dirty="0" smtClean="0"/>
              <a:t>或全</a:t>
            </a:r>
            <a:r>
              <a:rPr lang="en-US" altLang="zh-CN" sz="2400" dirty="0" smtClean="0"/>
              <a:t>1</a:t>
            </a:r>
            <a:r>
              <a:rPr lang="zh-CN" altLang="zh-CN" sz="2400" dirty="0" smtClean="0"/>
              <a:t>的子网号这种较新的用法。</a:t>
            </a:r>
            <a:endParaRPr lang="en-US" altLang="zh-CN" sz="2400" dirty="0" smtClean="0"/>
          </a:p>
          <a:p>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idx="4294967295"/>
          </p:nvPr>
        </p:nvSpPr>
        <p:spPr>
          <a:xfrm>
            <a:off x="488505" y="44624"/>
            <a:ext cx="9066212" cy="648072"/>
          </a:xfrm>
          <a:solidFill>
            <a:srgbClr val="FFFF66"/>
          </a:solidFill>
          <a:ln>
            <a:solidFill>
              <a:srgbClr val="000099"/>
            </a:solidFill>
          </a:ln>
        </p:spPr>
        <p:txBody>
          <a:bodyPr/>
          <a:lstStyle/>
          <a:p>
            <a:pPr algn="ctr"/>
            <a:r>
              <a:rPr lang="en-US" altLang="zh-CN" sz="3600" dirty="0">
                <a:solidFill>
                  <a:srgbClr val="000099"/>
                </a:solidFill>
              </a:rPr>
              <a:t>128.14.32.0/20 </a:t>
            </a:r>
            <a:r>
              <a:rPr lang="zh-CN" altLang="en-US" sz="3600" dirty="0">
                <a:solidFill>
                  <a:srgbClr val="000099"/>
                </a:solidFill>
              </a:rPr>
              <a:t>表示的地址（</a:t>
            </a:r>
            <a:r>
              <a:rPr lang="en-US" altLang="zh-CN" sz="3600" dirty="0" smtClean="0">
                <a:solidFill>
                  <a:srgbClr val="000099"/>
                </a:solidFill>
              </a:rPr>
              <a:t>2</a:t>
            </a:r>
            <a:r>
              <a:rPr lang="en-US" altLang="zh-CN" sz="3600" baseline="30000" dirty="0" smtClean="0">
                <a:solidFill>
                  <a:srgbClr val="000099"/>
                </a:solidFill>
              </a:rPr>
              <a:t>12</a:t>
            </a:r>
            <a:r>
              <a:rPr lang="en-US" altLang="zh-CN" sz="3600" dirty="0" smtClean="0">
                <a:solidFill>
                  <a:srgbClr val="000099"/>
                </a:solidFill>
              </a:rPr>
              <a:t> </a:t>
            </a:r>
            <a:r>
              <a:rPr lang="zh-CN" altLang="en-US" sz="3600" dirty="0" smtClean="0">
                <a:solidFill>
                  <a:srgbClr val="000099"/>
                </a:solidFill>
              </a:rPr>
              <a:t>个</a:t>
            </a:r>
            <a:r>
              <a:rPr lang="zh-CN" altLang="en-US" sz="3600" dirty="0">
                <a:solidFill>
                  <a:srgbClr val="000099"/>
                </a:solidFill>
              </a:rPr>
              <a:t>地址）</a:t>
            </a:r>
          </a:p>
        </p:txBody>
      </p:sp>
      <p:sp>
        <p:nvSpPr>
          <p:cNvPr id="1429507" name="Text Box 3"/>
          <p:cNvSpPr txBox="1">
            <a:spLocks noChangeArrowheads="1"/>
          </p:cNvSpPr>
          <p:nvPr/>
        </p:nvSpPr>
        <p:spPr bwMode="auto">
          <a:xfrm>
            <a:off x="2221972" y="876301"/>
            <a:ext cx="6979501" cy="5693866"/>
          </a:xfrm>
          <a:prstGeom prst="rect">
            <a:avLst/>
          </a:prstGeom>
          <a:solidFill>
            <a:srgbClr val="CCFFFF"/>
          </a:solidFill>
          <a:ln w="9525">
            <a:solidFill>
              <a:schemeClr val="tx2"/>
            </a:solidFill>
            <a:miter lim="800000"/>
          </a:ln>
          <a:effectLst/>
        </p:spPr>
        <p:txBody>
          <a:bodyPr wrap="square">
            <a:spAutoFit/>
          </a:bodyPr>
          <a:lstStyle/>
          <a:p>
            <a:r>
              <a:rPr kumimoji="0" lang="en-US" altLang="zh-CN" sz="2800" b="1" dirty="0">
                <a:solidFill>
                  <a:srgbClr val="FF0000"/>
                </a:solidFill>
                <a:latin typeface="+mn-lt"/>
                <a:ea typeface="黑体" panose="02010609060101010101" pitchFamily="2" charset="-122"/>
              </a:rPr>
              <a:t>10000000 00001110 </a:t>
            </a:r>
            <a:r>
              <a:rPr kumimoji="0" lang="en-US" altLang="zh-CN" sz="2800" b="1" dirty="0" smtClean="0">
                <a:solidFill>
                  <a:srgbClr val="FF0000"/>
                </a:solidFill>
                <a:latin typeface="+mn-lt"/>
                <a:ea typeface="黑体" panose="02010609060101010101" pitchFamily="2" charset="-122"/>
              </a:rPr>
              <a:t>001000</a:t>
            </a:r>
            <a:r>
              <a:rPr kumimoji="0" lang="en-US" altLang="zh-CN" sz="2800" b="1" dirty="0" smtClean="0">
                <a:solidFill>
                  <a:srgbClr val="0000CC"/>
                </a:solidFill>
                <a:latin typeface="+mn-lt"/>
                <a:ea typeface="黑体" panose="02010609060101010101" pitchFamily="2" charset="-122"/>
              </a:rPr>
              <a:t>00 </a:t>
            </a:r>
            <a:r>
              <a:rPr kumimoji="0" lang="en-US" altLang="zh-CN" sz="2800" b="1" dirty="0">
                <a:solidFill>
                  <a:srgbClr val="0000CC"/>
                </a:solidFill>
                <a:latin typeface="+mn-lt"/>
                <a:ea typeface="黑体" panose="02010609060101010101" pitchFamily="2" charset="-122"/>
              </a:rPr>
              <a:t>00000000</a:t>
            </a:r>
          </a:p>
          <a:p>
            <a:r>
              <a:rPr lang="en-US" altLang="zh-CN" sz="2800" b="1" dirty="0">
                <a:solidFill>
                  <a:srgbClr val="FF0000"/>
                </a:solidFill>
                <a:latin typeface="+mn-lt"/>
                <a:ea typeface="黑体" panose="02010609060101010101" pitchFamily="2" charset="-122"/>
              </a:rPr>
              <a:t>10000000 00001110 001</a:t>
            </a:r>
            <a:r>
              <a:rPr kumimoji="0" lang="en-US" altLang="zh-CN" sz="2800" b="1" dirty="0">
                <a:solidFill>
                  <a:srgbClr val="FF0000"/>
                </a:solidFill>
                <a:latin typeface="+mn-lt"/>
                <a:ea typeface="黑体" panose="02010609060101010101" pitchFamily="2" charset="-122"/>
              </a:rPr>
              <a:t>000</a:t>
            </a:r>
            <a:r>
              <a:rPr kumimoji="0" lang="en-US" altLang="zh-CN" sz="2800" b="1" dirty="0">
                <a:solidFill>
                  <a:srgbClr val="0000CC"/>
                </a:solidFill>
                <a:latin typeface="+mn-lt"/>
                <a:ea typeface="黑体" panose="02010609060101010101" pitchFamily="2" charset="-122"/>
              </a:rPr>
              <a:t>00 00000001</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00 00000010</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00 00000011</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00 00000100</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00 00000101</a:t>
            </a:r>
          </a:p>
          <a:p>
            <a:endParaRPr kumimoji="0" lang="en-US" altLang="zh-CN" sz="2800" b="1" dirty="0">
              <a:solidFill>
                <a:srgbClr val="0000CC"/>
              </a:solidFill>
              <a:latin typeface="+mn-lt"/>
              <a:ea typeface="黑体" panose="02010609060101010101" pitchFamily="2" charset="-122"/>
            </a:endParaRPr>
          </a:p>
          <a:p>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11 11111011</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11 11111100</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11 11111101</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11 11111110</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11 11111111</a:t>
            </a:r>
          </a:p>
        </p:txBody>
      </p:sp>
      <p:sp>
        <p:nvSpPr>
          <p:cNvPr id="1429508" name="Text Box 4"/>
          <p:cNvSpPr txBox="1">
            <a:spLocks noChangeArrowheads="1"/>
          </p:cNvSpPr>
          <p:nvPr/>
        </p:nvSpPr>
        <p:spPr bwMode="auto">
          <a:xfrm>
            <a:off x="7371028" y="3162300"/>
            <a:ext cx="877163"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a:solidFill>
                  <a:srgbClr val="0000CC"/>
                </a:solidFill>
                <a:sym typeface="Symbol" panose="05050102010706020507" pitchFamily="18" charset="2"/>
              </a:rPr>
              <a:t></a:t>
            </a:r>
          </a:p>
        </p:txBody>
      </p:sp>
      <p:sp>
        <p:nvSpPr>
          <p:cNvPr id="1429509" name="Text Box 5"/>
          <p:cNvSpPr txBox="1">
            <a:spLocks noChangeArrowheads="1"/>
          </p:cNvSpPr>
          <p:nvPr/>
        </p:nvSpPr>
        <p:spPr bwMode="auto">
          <a:xfrm>
            <a:off x="4017434" y="3162300"/>
            <a:ext cx="877163"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dirty="0">
                <a:solidFill>
                  <a:srgbClr val="0000CC"/>
                </a:solidFill>
                <a:sym typeface="Symbol" panose="05050102010706020507" pitchFamily="18" charset="2"/>
              </a:rPr>
              <a:t></a:t>
            </a:r>
          </a:p>
        </p:txBody>
      </p:sp>
      <p:sp>
        <p:nvSpPr>
          <p:cNvPr id="1429510" name="Rectangle 6"/>
          <p:cNvSpPr>
            <a:spLocks noChangeArrowheads="1"/>
          </p:cNvSpPr>
          <p:nvPr/>
        </p:nvSpPr>
        <p:spPr bwMode="auto">
          <a:xfrm>
            <a:off x="2216697" y="908053"/>
            <a:ext cx="4608512" cy="5616575"/>
          </a:xfrm>
          <a:prstGeom prst="rect">
            <a:avLst/>
          </a:prstGeom>
          <a:noFill/>
          <a:ln w="28575">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9511" name="Text Box 7"/>
          <p:cNvSpPr txBox="1">
            <a:spLocks noChangeArrowheads="1"/>
          </p:cNvSpPr>
          <p:nvPr/>
        </p:nvSpPr>
        <p:spPr bwMode="auto">
          <a:xfrm>
            <a:off x="448519" y="2636912"/>
            <a:ext cx="1627369" cy="2074414"/>
          </a:xfrm>
          <a:prstGeom prst="rect">
            <a:avLst/>
          </a:prstGeom>
          <a:noFill/>
          <a:ln w="9525">
            <a:solidFill>
              <a:srgbClr val="333399"/>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5000"/>
              </a:lnSpc>
            </a:pPr>
            <a:r>
              <a:rPr kumimoji="0" lang="zh-CN" altLang="en-US" sz="2800" b="1">
                <a:solidFill>
                  <a:srgbClr val="0000CC"/>
                </a:solidFill>
                <a:latin typeface="+mn-lt"/>
                <a:ea typeface="黑体" panose="02010609060101010101" pitchFamily="2" charset="-122"/>
              </a:rPr>
              <a:t>所有地址</a:t>
            </a:r>
          </a:p>
          <a:p>
            <a:pPr algn="ctr">
              <a:lnSpc>
                <a:spcPct val="115000"/>
              </a:lnSpc>
            </a:pPr>
            <a:r>
              <a:rPr kumimoji="0" lang="zh-CN" altLang="en-US" sz="2800" b="1">
                <a:solidFill>
                  <a:srgbClr val="0000CC"/>
                </a:solidFill>
                <a:latin typeface="+mn-lt"/>
                <a:ea typeface="黑体" panose="02010609060101010101" pitchFamily="2" charset="-122"/>
              </a:rPr>
              <a:t>的 </a:t>
            </a:r>
            <a:r>
              <a:rPr kumimoji="0" lang="en-US" altLang="zh-CN" sz="2800" b="1">
                <a:solidFill>
                  <a:srgbClr val="0000CC"/>
                </a:solidFill>
                <a:latin typeface="+mn-lt"/>
                <a:ea typeface="黑体" panose="02010609060101010101" pitchFamily="2" charset="-122"/>
              </a:rPr>
              <a:t>20 </a:t>
            </a:r>
            <a:r>
              <a:rPr kumimoji="0" lang="zh-CN" altLang="en-US" sz="2800" b="1">
                <a:solidFill>
                  <a:srgbClr val="0000CC"/>
                </a:solidFill>
                <a:latin typeface="+mn-lt"/>
                <a:ea typeface="黑体" panose="02010609060101010101" pitchFamily="2" charset="-122"/>
              </a:rPr>
              <a:t>位</a:t>
            </a:r>
          </a:p>
          <a:p>
            <a:pPr algn="ctr">
              <a:lnSpc>
                <a:spcPct val="115000"/>
              </a:lnSpc>
            </a:pPr>
            <a:r>
              <a:rPr kumimoji="0" lang="zh-CN" altLang="en-US" sz="2800" b="1">
                <a:solidFill>
                  <a:srgbClr val="0000CC"/>
                </a:solidFill>
                <a:latin typeface="+mn-lt"/>
                <a:ea typeface="黑体" panose="02010609060101010101" pitchFamily="2" charset="-122"/>
              </a:rPr>
              <a:t>前缀都是</a:t>
            </a:r>
          </a:p>
          <a:p>
            <a:pPr algn="ctr">
              <a:lnSpc>
                <a:spcPct val="115000"/>
              </a:lnSpc>
            </a:pPr>
            <a:r>
              <a:rPr kumimoji="0" lang="zh-CN" altLang="en-US" sz="2800" b="1">
                <a:solidFill>
                  <a:srgbClr val="0000CC"/>
                </a:solidFill>
                <a:latin typeface="+mn-lt"/>
                <a:ea typeface="黑体" panose="02010609060101010101" pitchFamily="2" charset="-122"/>
              </a:rPr>
              <a:t>一样的</a:t>
            </a:r>
          </a:p>
        </p:txBody>
      </p:sp>
      <p:grpSp>
        <p:nvGrpSpPr>
          <p:cNvPr id="1429512" name="Group 8"/>
          <p:cNvGrpSpPr/>
          <p:nvPr/>
        </p:nvGrpSpPr>
        <p:grpSpPr bwMode="auto">
          <a:xfrm>
            <a:off x="272098" y="879475"/>
            <a:ext cx="1958844" cy="461962"/>
            <a:chOff x="251" y="554"/>
            <a:chExt cx="1139" cy="291"/>
          </a:xfrm>
        </p:grpSpPr>
        <p:sp>
          <p:nvSpPr>
            <p:cNvPr id="1429513" name="Text Box 9"/>
            <p:cNvSpPr txBox="1">
              <a:spLocks noChangeArrowheads="1"/>
            </p:cNvSpPr>
            <p:nvPr/>
          </p:nvSpPr>
          <p:spPr bwMode="auto">
            <a:xfrm>
              <a:off x="251" y="554"/>
              <a:ext cx="82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最小地址</a:t>
              </a:r>
            </a:p>
          </p:txBody>
        </p:sp>
        <p:sp>
          <p:nvSpPr>
            <p:cNvPr id="1429514" name="AutoShape 10"/>
            <p:cNvSpPr>
              <a:spLocks noChangeArrowheads="1"/>
            </p:cNvSpPr>
            <p:nvPr/>
          </p:nvSpPr>
          <p:spPr bwMode="auto">
            <a:xfrm>
              <a:off x="1078" y="656"/>
              <a:ext cx="312"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29515" name="Group 11"/>
          <p:cNvGrpSpPr/>
          <p:nvPr/>
        </p:nvGrpSpPr>
        <p:grpSpPr bwMode="auto">
          <a:xfrm>
            <a:off x="234262" y="6021387"/>
            <a:ext cx="1965724" cy="461962"/>
            <a:chOff x="229" y="3793"/>
            <a:chExt cx="1143" cy="291"/>
          </a:xfrm>
        </p:grpSpPr>
        <p:sp>
          <p:nvSpPr>
            <p:cNvPr id="1429516" name="Text Box 12"/>
            <p:cNvSpPr txBox="1">
              <a:spLocks noChangeArrowheads="1"/>
            </p:cNvSpPr>
            <p:nvPr/>
          </p:nvSpPr>
          <p:spPr bwMode="auto">
            <a:xfrm>
              <a:off x="229" y="3793"/>
              <a:ext cx="82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最大地址</a:t>
              </a:r>
            </a:p>
          </p:txBody>
        </p:sp>
        <p:sp>
          <p:nvSpPr>
            <p:cNvPr id="1429517" name="AutoShape 13"/>
            <p:cNvSpPr>
              <a:spLocks noChangeArrowheads="1"/>
            </p:cNvSpPr>
            <p:nvPr/>
          </p:nvSpPr>
          <p:spPr bwMode="auto">
            <a:xfrm>
              <a:off x="1056" y="3899"/>
              <a:ext cx="316"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9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9511"/>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1429510"/>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1429511"/>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1" presetClass="exit" presetSubtype="0" fill="hold" grpId="2" nodeType="afterEffect">
                                  <p:stCondLst>
                                    <p:cond delay="500"/>
                                  </p:stCondLst>
                                  <p:childTnLst>
                                    <p:set>
                                      <p:cBhvr>
                                        <p:cTn id="16" dur="1" fill="hold">
                                          <p:stCondLst>
                                            <p:cond delay="0"/>
                                          </p:stCondLst>
                                        </p:cTn>
                                        <p:tgtEl>
                                          <p:spTgt spid="14295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95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9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10" grpId="0" animBg="1"/>
      <p:bldP spid="1429510" grpId="1" animBg="1"/>
      <p:bldP spid="1429510" grpId="2" animBg="1"/>
      <p:bldP spid="1429511" grpId="0" animBg="1"/>
      <p:bldP spid="142951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9" name="Rectangle 3"/>
          <p:cNvSpPr>
            <a:spLocks noGrp="1" noChangeArrowheads="1"/>
          </p:cNvSpPr>
          <p:nvPr>
            <p:ph type="title"/>
          </p:nvPr>
        </p:nvSpPr>
        <p:spPr/>
        <p:txBody>
          <a:bodyPr/>
          <a:lstStyle/>
          <a:p>
            <a:pPr algn="ctr"/>
            <a:r>
              <a:rPr lang="zh-CN" altLang="en-US" dirty="0"/>
              <a:t>路由</a:t>
            </a:r>
            <a:r>
              <a:rPr lang="zh-CN" altLang="en-US" dirty="0" smtClean="0"/>
              <a:t>聚合 </a:t>
            </a:r>
            <a:r>
              <a:rPr lang="en-US" altLang="zh-CN" dirty="0" smtClean="0"/>
              <a:t>(</a:t>
            </a:r>
            <a:r>
              <a:rPr lang="en-US" altLang="zh-CN" dirty="0"/>
              <a:t>route aggregation) </a:t>
            </a:r>
          </a:p>
        </p:txBody>
      </p:sp>
      <p:sp>
        <p:nvSpPr>
          <p:cNvPr id="526338" name="Rectangle 2"/>
          <p:cNvSpPr>
            <a:spLocks noGrp="1" noChangeArrowheads="1"/>
          </p:cNvSpPr>
          <p:nvPr>
            <p:ph idx="1"/>
          </p:nvPr>
        </p:nvSpPr>
        <p:spPr/>
        <p:txBody>
          <a:bodyPr/>
          <a:lstStyle/>
          <a:p>
            <a:pPr marL="360680" indent="-360680" algn="just"/>
            <a:r>
              <a:rPr lang="zh-CN" altLang="en-US" sz="2800" dirty="0" smtClean="0"/>
              <a:t>路由表中的一个项目可以表示很多个（例如上千个）原来传统分类地址的路由。</a:t>
            </a:r>
            <a:endParaRPr lang="en-US" altLang="zh-CN" sz="2800" dirty="0" smtClean="0"/>
          </a:p>
          <a:p>
            <a:pPr marL="360680" indent="-360680" algn="just"/>
            <a:r>
              <a:rPr lang="zh-CN" altLang="zh-CN" sz="2800" dirty="0" smtClean="0"/>
              <a:t>有</a:t>
            </a:r>
            <a:r>
              <a:rPr lang="zh-CN" altLang="zh-CN" sz="2800" dirty="0"/>
              <a:t>利于</a:t>
            </a:r>
            <a:r>
              <a:rPr lang="zh-CN" altLang="zh-CN" sz="2800" dirty="0">
                <a:solidFill>
                  <a:srgbClr val="FF0000"/>
                </a:solidFill>
              </a:rPr>
              <a:t>减少</a:t>
            </a:r>
            <a:r>
              <a:rPr lang="zh-CN" altLang="zh-CN" sz="2800" dirty="0"/>
              <a:t>路由器之间的路由选择信息的交</a:t>
            </a:r>
            <a:r>
              <a:rPr lang="zh-CN" altLang="zh-CN" sz="2800" dirty="0" smtClean="0"/>
              <a:t>换</a:t>
            </a:r>
            <a:endParaRPr lang="zh-CN" altLang="en-US" sz="2800" dirty="0"/>
          </a:p>
          <a:p>
            <a:pPr marL="360680" indent="-360680" algn="just"/>
            <a:r>
              <a:rPr lang="zh-CN" altLang="en-US" sz="2800" dirty="0">
                <a:solidFill>
                  <a:srgbClr val="0000FF"/>
                </a:solidFill>
              </a:rPr>
              <a:t>路由聚合也称为</a:t>
            </a:r>
            <a:r>
              <a:rPr lang="zh-CN" altLang="en-US" sz="2800" dirty="0">
                <a:solidFill>
                  <a:srgbClr val="FF0000"/>
                </a:solidFill>
              </a:rPr>
              <a:t>构成超</a:t>
            </a:r>
            <a:r>
              <a:rPr lang="zh-CN" altLang="en-US" sz="2800" dirty="0" smtClean="0">
                <a:solidFill>
                  <a:srgbClr val="FF0000"/>
                </a:solidFill>
              </a:rPr>
              <a:t>网 </a:t>
            </a:r>
            <a:r>
              <a:rPr lang="en-US" altLang="zh-CN" sz="2800" dirty="0" smtClean="0">
                <a:solidFill>
                  <a:srgbClr val="0000FF"/>
                </a:solidFill>
              </a:rPr>
              <a:t>(</a:t>
            </a:r>
            <a:r>
              <a:rPr lang="en-US" altLang="zh-CN" sz="2800" dirty="0" err="1">
                <a:solidFill>
                  <a:srgbClr val="0000FF"/>
                </a:solidFill>
              </a:rPr>
              <a:t>supernetting</a:t>
            </a:r>
            <a:r>
              <a:rPr lang="en-US" altLang="zh-CN" sz="2800" dirty="0">
                <a:solidFill>
                  <a:srgbClr val="0000FF"/>
                </a:solidFill>
              </a:rPr>
              <a:t>)</a:t>
            </a:r>
            <a:r>
              <a:rPr lang="zh-CN" altLang="en-US" sz="2800" dirty="0">
                <a:solidFill>
                  <a:srgbClr val="0000FF"/>
                </a:solidFill>
              </a:rPr>
              <a:t>。</a:t>
            </a:r>
          </a:p>
          <a:p>
            <a:pPr marL="360680" indent="-360680" algn="just"/>
            <a:r>
              <a:rPr lang="en-US" altLang="zh-CN" sz="2800" dirty="0"/>
              <a:t>CIDR </a:t>
            </a:r>
            <a:r>
              <a:rPr lang="zh-CN" altLang="en-US" sz="2800" dirty="0"/>
              <a:t>虽然不使用子网了，但仍然使用“</a:t>
            </a:r>
            <a:r>
              <a:rPr lang="zh-CN" altLang="en-US" sz="2800" dirty="0">
                <a:solidFill>
                  <a:srgbClr val="FF0000"/>
                </a:solidFill>
              </a:rPr>
              <a:t>掩码</a:t>
            </a:r>
            <a:r>
              <a:rPr lang="zh-CN" altLang="en-US" sz="2800" dirty="0"/>
              <a:t>”这一名词（但不叫子网掩码）。</a:t>
            </a:r>
          </a:p>
          <a:p>
            <a:pPr marL="360680" indent="-360680" algn="just"/>
            <a:r>
              <a:rPr lang="zh-CN" altLang="en-US" sz="2800" dirty="0"/>
              <a:t>对于</a:t>
            </a:r>
            <a:r>
              <a:rPr lang="zh-CN" altLang="en-US" sz="1400" dirty="0"/>
              <a:t> </a:t>
            </a:r>
            <a:r>
              <a:rPr lang="en-US" altLang="zh-CN" sz="2800" dirty="0">
                <a:solidFill>
                  <a:srgbClr val="FF0000"/>
                </a:solidFill>
              </a:rPr>
              <a:t>/20</a:t>
            </a:r>
            <a:r>
              <a:rPr lang="en-US" altLang="zh-CN" sz="700" dirty="0">
                <a:solidFill>
                  <a:srgbClr val="FF0000"/>
                </a:solidFill>
              </a:rPr>
              <a:t>  </a:t>
            </a:r>
            <a:r>
              <a:rPr lang="zh-CN" altLang="en-US" sz="2800" dirty="0"/>
              <a:t>地址块，它的掩码是</a:t>
            </a:r>
            <a:r>
              <a:rPr lang="zh-CN" altLang="en-US" sz="1400" dirty="0"/>
              <a:t> </a:t>
            </a:r>
            <a:r>
              <a:rPr lang="en-US" altLang="zh-CN" sz="2800" dirty="0"/>
              <a:t>20</a:t>
            </a:r>
            <a:r>
              <a:rPr lang="en-US" altLang="zh-CN" sz="900" dirty="0"/>
              <a:t> </a:t>
            </a:r>
            <a:r>
              <a:rPr lang="zh-CN" altLang="en-US" sz="2800" dirty="0"/>
              <a:t>个连续的 </a:t>
            </a:r>
            <a:r>
              <a:rPr lang="en-US" altLang="zh-CN" sz="2800" dirty="0"/>
              <a:t>1</a:t>
            </a:r>
            <a:r>
              <a:rPr lang="zh-CN" altLang="en-US" sz="2800" dirty="0"/>
              <a:t>。 斜线记法中的数字就是掩码中</a:t>
            </a:r>
            <a:r>
              <a:rPr lang="en-US" altLang="zh-CN" sz="2800" dirty="0"/>
              <a:t>1</a:t>
            </a:r>
            <a:r>
              <a:rPr lang="zh-CN" altLang="en-US" sz="2800" dirty="0"/>
              <a:t>的个数。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algn="ctr"/>
            <a:r>
              <a:rPr lang="en-US" altLang="zh-CN"/>
              <a:t>CIDR </a:t>
            </a:r>
            <a:r>
              <a:rPr lang="zh-CN" altLang="en-US"/>
              <a:t>记法的其他形式 </a:t>
            </a:r>
          </a:p>
        </p:txBody>
      </p:sp>
      <p:sp>
        <p:nvSpPr>
          <p:cNvPr id="527363" name="Rectangle 3"/>
          <p:cNvSpPr>
            <a:spLocks noGrp="1" noChangeArrowheads="1"/>
          </p:cNvSpPr>
          <p:nvPr>
            <p:ph idx="1"/>
          </p:nvPr>
        </p:nvSpPr>
        <p:spPr/>
        <p:txBody>
          <a:bodyPr/>
          <a:lstStyle/>
          <a:p>
            <a:pPr algn="just"/>
            <a:r>
              <a:rPr lang="en-US" altLang="zh-CN" sz="2800" dirty="0"/>
              <a:t>10.0.0.0/10 </a:t>
            </a:r>
            <a:r>
              <a:rPr lang="zh-CN" altLang="en-US" sz="2800" dirty="0"/>
              <a:t>可</a:t>
            </a:r>
            <a:r>
              <a:rPr lang="zh-CN" altLang="en-US" sz="2800" dirty="0">
                <a:solidFill>
                  <a:srgbClr val="FF0000"/>
                </a:solidFill>
              </a:rPr>
              <a:t>简写</a:t>
            </a:r>
            <a:r>
              <a:rPr lang="zh-CN" altLang="en-US" sz="2800" dirty="0"/>
              <a:t>为 </a:t>
            </a:r>
            <a:r>
              <a:rPr lang="en-US" altLang="zh-CN" sz="2800" dirty="0"/>
              <a:t>10/10</a:t>
            </a:r>
            <a:r>
              <a:rPr lang="zh-CN" altLang="en-US" sz="2800" dirty="0"/>
              <a:t>，也就是把点分十进制中低位连续的 </a:t>
            </a:r>
            <a:r>
              <a:rPr lang="en-US" altLang="zh-CN" sz="2800" dirty="0"/>
              <a:t>0 </a:t>
            </a:r>
            <a:r>
              <a:rPr lang="zh-CN" altLang="en-US" sz="2800" dirty="0"/>
              <a:t>省略。</a:t>
            </a:r>
          </a:p>
          <a:p>
            <a:pPr algn="just"/>
            <a:r>
              <a:rPr lang="en-US" altLang="zh-CN" sz="2800" dirty="0"/>
              <a:t>10.0.0.0/10 </a:t>
            </a:r>
            <a:r>
              <a:rPr lang="zh-CN" altLang="en-US" sz="2800" dirty="0"/>
              <a:t>隐含地指出 </a:t>
            </a:r>
            <a:r>
              <a:rPr lang="en-US" altLang="zh-CN" sz="2800" dirty="0"/>
              <a:t>IP </a:t>
            </a:r>
            <a:r>
              <a:rPr lang="zh-CN" altLang="en-US" sz="2800" dirty="0"/>
              <a:t>地址 </a:t>
            </a:r>
            <a:r>
              <a:rPr lang="en-US" altLang="zh-CN" sz="2800" dirty="0"/>
              <a:t>10.0.0.0 </a:t>
            </a:r>
            <a:r>
              <a:rPr lang="zh-CN" altLang="en-US" sz="2800" dirty="0"/>
              <a:t>的</a:t>
            </a:r>
            <a:r>
              <a:rPr lang="zh-CN" altLang="en-US" sz="2800" dirty="0">
                <a:solidFill>
                  <a:srgbClr val="FF0000"/>
                </a:solidFill>
              </a:rPr>
              <a:t>掩码</a:t>
            </a:r>
            <a:r>
              <a:rPr lang="zh-CN" altLang="en-US" sz="2800" dirty="0"/>
              <a:t>是 </a:t>
            </a:r>
            <a:r>
              <a:rPr lang="en-US" altLang="zh-CN" sz="2800" dirty="0"/>
              <a:t>255.192.0.0</a:t>
            </a:r>
            <a:r>
              <a:rPr lang="zh-CN" altLang="en-US" sz="2800" dirty="0"/>
              <a:t>。此掩码可表示</a:t>
            </a:r>
            <a:r>
              <a:rPr lang="zh-CN" altLang="en-US" sz="2800" dirty="0" smtClean="0"/>
              <a:t>为：</a:t>
            </a:r>
            <a:endParaRPr lang="en-US" altLang="zh-CN" sz="2800" dirty="0" smtClean="0"/>
          </a:p>
          <a:p>
            <a:pPr algn="just"/>
            <a:endParaRPr lang="en-US" altLang="zh-CN" sz="2800" dirty="0"/>
          </a:p>
          <a:p>
            <a:pPr algn="just"/>
            <a:endParaRPr lang="en-US" altLang="zh-CN" sz="2800" dirty="0" smtClean="0"/>
          </a:p>
          <a:p>
            <a:pPr algn="just"/>
            <a:endParaRPr lang="en-US" altLang="zh-CN" sz="2800" dirty="0"/>
          </a:p>
          <a:p>
            <a:r>
              <a:rPr lang="zh-CN" altLang="en-US" sz="2800" dirty="0"/>
              <a:t>网络前缀的后面加一个</a:t>
            </a:r>
            <a:r>
              <a:rPr lang="zh-CN" altLang="en-US" sz="2800" dirty="0">
                <a:solidFill>
                  <a:srgbClr val="FF0000"/>
                </a:solidFill>
              </a:rPr>
              <a:t>星号</a:t>
            </a:r>
            <a:r>
              <a:rPr lang="zh-CN" altLang="en-US" sz="2800" dirty="0"/>
              <a:t> * 的表示</a:t>
            </a:r>
            <a:r>
              <a:rPr lang="zh-CN" altLang="en-US" sz="2800" dirty="0" smtClean="0"/>
              <a:t>方法，如 </a:t>
            </a:r>
            <a:r>
              <a:rPr lang="en-US" altLang="zh-CN" sz="2800" dirty="0"/>
              <a:t>00001010 00*</a:t>
            </a:r>
            <a:r>
              <a:rPr lang="zh-CN" altLang="en-US" sz="2800" dirty="0"/>
              <a:t>，在星号 * 之前是网络前缀，而星号 * 表示 </a:t>
            </a:r>
            <a:r>
              <a:rPr lang="en-US" altLang="zh-CN" sz="2800" dirty="0"/>
              <a:t>IP </a:t>
            </a:r>
            <a:r>
              <a:rPr lang="zh-CN" altLang="en-US" sz="2800" dirty="0"/>
              <a:t>地址中的主机号，可以是任意值</a:t>
            </a:r>
            <a:r>
              <a:rPr lang="zh-CN" altLang="en-US" sz="2800" dirty="0" smtClean="0"/>
              <a:t>。  </a:t>
            </a:r>
            <a:endParaRPr lang="en-US" altLang="zh-CN" dirty="0"/>
          </a:p>
        </p:txBody>
      </p:sp>
      <p:grpSp>
        <p:nvGrpSpPr>
          <p:cNvPr id="527364" name="Group 4"/>
          <p:cNvGrpSpPr/>
          <p:nvPr/>
        </p:nvGrpSpPr>
        <p:grpSpPr bwMode="auto">
          <a:xfrm>
            <a:off x="1407051" y="3789038"/>
            <a:ext cx="7432607" cy="606426"/>
            <a:chOff x="994" y="2659"/>
            <a:chExt cx="4026" cy="382"/>
          </a:xfrm>
        </p:grpSpPr>
        <p:sp>
          <p:nvSpPr>
            <p:cNvPr id="527365" name="AutoShape 5"/>
            <p:cNvSpPr/>
            <p:nvPr/>
          </p:nvSpPr>
          <p:spPr bwMode="auto">
            <a:xfrm rot="16200000">
              <a:off x="140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6" name="AutoShape 6"/>
            <p:cNvSpPr/>
            <p:nvPr/>
          </p:nvSpPr>
          <p:spPr bwMode="auto">
            <a:xfrm rot="16200000">
              <a:off x="2437" y="2278"/>
              <a:ext cx="136" cy="897"/>
            </a:xfrm>
            <a:prstGeom prst="leftBrace">
              <a:avLst>
                <a:gd name="adj1" fmla="val 58395"/>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7" name="AutoShape 7"/>
            <p:cNvSpPr/>
            <p:nvPr/>
          </p:nvSpPr>
          <p:spPr bwMode="auto">
            <a:xfrm rot="16200000">
              <a:off x="342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8" name="AutoShape 8"/>
            <p:cNvSpPr/>
            <p:nvPr/>
          </p:nvSpPr>
          <p:spPr bwMode="auto">
            <a:xfrm rot="16200000">
              <a:off x="4476"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9" name="Text Box 9"/>
            <p:cNvSpPr txBox="1">
              <a:spLocks noChangeArrowheads="1"/>
            </p:cNvSpPr>
            <p:nvPr/>
          </p:nvSpPr>
          <p:spPr bwMode="auto">
            <a:xfrm>
              <a:off x="1254" y="2750"/>
              <a:ext cx="37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255</a:t>
              </a:r>
            </a:p>
          </p:txBody>
        </p:sp>
        <p:sp>
          <p:nvSpPr>
            <p:cNvPr id="527370" name="Text Box 10"/>
            <p:cNvSpPr txBox="1">
              <a:spLocks noChangeArrowheads="1"/>
            </p:cNvSpPr>
            <p:nvPr/>
          </p:nvSpPr>
          <p:spPr bwMode="auto">
            <a:xfrm>
              <a:off x="2291" y="2750"/>
              <a:ext cx="37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192</a:t>
              </a:r>
            </a:p>
          </p:txBody>
        </p:sp>
        <p:sp>
          <p:nvSpPr>
            <p:cNvPr id="527371" name="Text Box 11"/>
            <p:cNvSpPr txBox="1">
              <a:spLocks noChangeArrowheads="1"/>
            </p:cNvSpPr>
            <p:nvPr/>
          </p:nvSpPr>
          <p:spPr bwMode="auto">
            <a:xfrm>
              <a:off x="3383" y="2750"/>
              <a:ext cx="19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p>
          </p:txBody>
        </p:sp>
        <p:sp>
          <p:nvSpPr>
            <p:cNvPr id="527372" name="Text Box 12"/>
            <p:cNvSpPr txBox="1">
              <a:spLocks noChangeArrowheads="1"/>
            </p:cNvSpPr>
            <p:nvPr/>
          </p:nvSpPr>
          <p:spPr bwMode="auto">
            <a:xfrm>
              <a:off x="4436" y="2750"/>
              <a:ext cx="19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p>
          </p:txBody>
        </p:sp>
      </p:grpSp>
      <p:grpSp>
        <p:nvGrpSpPr>
          <p:cNvPr id="527373" name="Group 13"/>
          <p:cNvGrpSpPr/>
          <p:nvPr/>
        </p:nvGrpSpPr>
        <p:grpSpPr bwMode="auto">
          <a:xfrm>
            <a:off x="1406126" y="2637437"/>
            <a:ext cx="3473989" cy="2159001"/>
            <a:chOff x="1126" y="1435"/>
            <a:chExt cx="1889" cy="1360"/>
          </a:xfrm>
        </p:grpSpPr>
        <p:grpSp>
          <p:nvGrpSpPr>
            <p:cNvPr id="527374" name="Group 14"/>
            <p:cNvGrpSpPr/>
            <p:nvPr/>
          </p:nvGrpSpPr>
          <p:grpSpPr bwMode="auto">
            <a:xfrm>
              <a:off x="1126" y="1435"/>
              <a:ext cx="1224" cy="725"/>
              <a:chOff x="1126" y="1435"/>
              <a:chExt cx="1224" cy="725"/>
            </a:xfrm>
          </p:grpSpPr>
          <p:sp>
            <p:nvSpPr>
              <p:cNvPr id="527375" name="Rectangle 15"/>
              <p:cNvSpPr>
                <a:spLocks noChangeArrowheads="1"/>
              </p:cNvSpPr>
              <p:nvPr/>
            </p:nvSpPr>
            <p:spPr bwMode="auto">
              <a:xfrm>
                <a:off x="1126" y="1843"/>
                <a:ext cx="1224" cy="317"/>
              </a:xfrm>
              <a:prstGeom prst="rect">
                <a:avLst/>
              </a:prstGeom>
              <a:noFill/>
              <a:ln w="381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76" name="Line 16"/>
              <p:cNvSpPr>
                <a:spLocks noChangeShapeType="1"/>
              </p:cNvSpPr>
              <p:nvPr/>
            </p:nvSpPr>
            <p:spPr bwMode="auto">
              <a:xfrm>
                <a:off x="1606" y="1435"/>
                <a:ext cx="272" cy="0"/>
              </a:xfrm>
              <a:prstGeom prst="line">
                <a:avLst/>
              </a:prstGeom>
              <a:noFill/>
              <a:ln w="381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7377" name="Text Box 17"/>
            <p:cNvSpPr txBox="1">
              <a:spLocks noChangeArrowheads="1"/>
            </p:cNvSpPr>
            <p:nvPr/>
          </p:nvSpPr>
          <p:spPr bwMode="auto">
            <a:xfrm>
              <a:off x="1150" y="2504"/>
              <a:ext cx="1865" cy="291"/>
            </a:xfrm>
            <a:prstGeom prst="rect">
              <a:avLst/>
            </a:prstGeom>
            <a:solidFill>
              <a:srgbClr val="FFFF66"/>
            </a:solidFill>
            <a:ln w="19050">
              <a:solidFill>
                <a:srgbClr val="0000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掩码中有 </a:t>
              </a:r>
              <a:r>
                <a:rPr lang="en-US" altLang="zh-CN" sz="2400" b="1" dirty="0">
                  <a:solidFill>
                    <a:srgbClr val="000099"/>
                  </a:solidFill>
                  <a:latin typeface="+mn-lt"/>
                  <a:ea typeface="黑体" panose="02010609060101010101" pitchFamily="2" charset="-122"/>
                </a:rPr>
                <a:t>10 </a:t>
              </a:r>
              <a:r>
                <a:rPr lang="zh-CN" altLang="en-US" sz="2400" b="1" dirty="0">
                  <a:solidFill>
                    <a:srgbClr val="000099"/>
                  </a:solidFill>
                  <a:latin typeface="+mn-lt"/>
                  <a:ea typeface="黑体" panose="02010609060101010101" pitchFamily="2" charset="-122"/>
                </a:rPr>
                <a:t>个连续的 </a:t>
              </a:r>
              <a:r>
                <a:rPr lang="en-US" altLang="zh-CN" sz="2400" b="1" dirty="0">
                  <a:solidFill>
                    <a:srgbClr val="000099"/>
                  </a:solidFill>
                  <a:latin typeface="+mn-lt"/>
                  <a:ea typeface="黑体" panose="02010609060101010101" pitchFamily="2" charset="-122"/>
                </a:rPr>
                <a:t>1</a:t>
              </a:r>
            </a:p>
          </p:txBody>
        </p:sp>
      </p:grpSp>
      <p:sp>
        <p:nvSpPr>
          <p:cNvPr id="20" name="Text Box 7"/>
          <p:cNvSpPr txBox="1">
            <a:spLocks noChangeArrowheads="1"/>
          </p:cNvSpPr>
          <p:nvPr/>
        </p:nvSpPr>
        <p:spPr bwMode="auto">
          <a:xfrm>
            <a:off x="1356373" y="3284984"/>
            <a:ext cx="7629076"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3200" b="1" dirty="0">
                <a:latin typeface="+mn-lt"/>
                <a:ea typeface="黑体" panose="02010609060101010101" pitchFamily="2" charset="-122"/>
              </a:rPr>
              <a:t>11111111 11000000 00000000 00000000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36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73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527373"/>
                                        </p:tgtEl>
                                        <p:attrNameLst>
                                          <p:attrName>style.visibility</p:attrName>
                                        </p:attrNameLst>
                                      </p:cBhvr>
                                      <p:to>
                                        <p:strVal val="visible"/>
                                      </p:to>
                                    </p:set>
                                  </p:childTnLst>
                                </p:cTn>
                              </p:par>
                            </p:childTnLst>
                          </p:cTn>
                        </p:par>
                        <p:par>
                          <p:cTn id="18" fill="hold">
                            <p:stCondLst>
                              <p:cond delay="0"/>
                            </p:stCondLst>
                            <p:childTnLst>
                              <p:par>
                                <p:cTn id="19" presetID="35" presetClass="emph" presetSubtype="0" repeatCount="3000" fill="hold" nodeType="afterEffect">
                                  <p:stCondLst>
                                    <p:cond delay="500"/>
                                  </p:stCondLst>
                                  <p:childTnLst>
                                    <p:anim calcmode="discrete" valueType="str">
                                      <p:cBhvr>
                                        <p:cTn id="20" dur="1000" fill="hold"/>
                                        <p:tgtEl>
                                          <p:spTgt spid="52737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60512" y="836714"/>
          <a:ext cx="9145015" cy="5400603"/>
        </p:xfrm>
        <a:graphic>
          <a:graphicData uri="http://schemas.openxmlformats.org/drawingml/2006/table">
            <a:tbl>
              <a:tblPr>
                <a:tableStyleId>{5C22544A-7EE6-4342-B048-85BDC9FD1C3A}</a:tableStyleId>
              </a:tblPr>
              <a:tblGrid>
                <a:gridCol w="1872208"/>
                <a:gridCol w="2232248"/>
                <a:gridCol w="2016224"/>
                <a:gridCol w="3024335"/>
              </a:tblGrid>
              <a:tr h="536283">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CIDR </a:t>
                      </a:r>
                      <a:r>
                        <a:rPr lang="zh-CN" sz="2000" b="1" dirty="0" smtClean="0">
                          <a:solidFill>
                            <a:schemeClr val="tx1"/>
                          </a:solidFill>
                          <a:effectLst/>
                          <a:latin typeface="+mn-lt"/>
                          <a:ea typeface="黑体" panose="02010609060101010101" pitchFamily="2" charset="-122"/>
                        </a:rPr>
                        <a:t>前缀长度</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点分十进制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包含的地址数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smtClean="0">
                          <a:solidFill>
                            <a:schemeClr val="tx1"/>
                          </a:solidFill>
                          <a:effectLst/>
                          <a:latin typeface="+mn-lt"/>
                          <a:ea typeface="黑体" panose="02010609060101010101" pitchFamily="2" charset="-122"/>
                        </a:rPr>
                        <a:t>相当于包含分类的网络数</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24288">
                <a:tc>
                  <a:txBody>
                    <a:bodyPr/>
                    <a:lstStyle/>
                    <a:p>
                      <a:pPr algn="ctr">
                        <a:lnSpc>
                          <a:spcPct val="100000"/>
                        </a:lnSpc>
                        <a:spcAft>
                          <a:spcPts val="0"/>
                        </a:spcAft>
                        <a:tabLst>
                          <a:tab pos="2637155" algn="ctr"/>
                          <a:tab pos="5274310" algn="r"/>
                          <a:tab pos="266700" algn="l"/>
                        </a:tabLst>
                      </a:pPr>
                      <a:r>
                        <a:rPr lang="en-US" sz="2000" b="1">
                          <a:solidFill>
                            <a:schemeClr val="tx1"/>
                          </a:solidFill>
                          <a:effectLst/>
                          <a:latin typeface="+mn-lt"/>
                          <a:ea typeface="黑体" panose="02010609060101010101" pitchFamily="2" charset="-122"/>
                        </a:rPr>
                        <a:t>/13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255.248.0.0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2048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255.252.0.0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1024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512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256</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255.255.128.0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/18</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255.255.192.0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/19</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255.255.224.0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/20</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/21</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255.255.255.192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255.255.255.224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1/8</a:t>
                      </a:r>
                      <a:r>
                        <a:rPr lang="zh-CN" sz="2000" b="1" dirty="0">
                          <a:solidFill>
                            <a:schemeClr val="tx1"/>
                          </a:solidFill>
                          <a:effectLst/>
                          <a:latin typeface="+mn-lt"/>
                          <a:ea typeface="黑体" panose="02010609060101010101" pitchFamily="2" charset="-122"/>
                        </a:rPr>
                        <a:t>个</a:t>
                      </a:r>
                      <a:r>
                        <a:rPr lang="en-US" sz="2000" b="1" dirty="0">
                          <a:solidFill>
                            <a:schemeClr val="tx1"/>
                          </a:solidFill>
                          <a:effectLst/>
                          <a:latin typeface="+mn-lt"/>
                          <a:ea typeface="黑体" panose="02010609060101010101" pitchFamily="2" charset="-122"/>
                        </a:rPr>
                        <a:t>C</a:t>
                      </a:r>
                      <a:r>
                        <a:rPr lang="zh-CN" sz="2000" b="1" dirty="0">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5" name="矩形 4"/>
          <p:cNvSpPr/>
          <p:nvPr/>
        </p:nvSpPr>
        <p:spPr>
          <a:xfrm>
            <a:off x="3008784" y="260648"/>
            <a:ext cx="3744416" cy="523220"/>
          </a:xfrm>
          <a:prstGeom prst="rect">
            <a:avLst/>
          </a:prstGeom>
        </p:spPr>
        <p:txBody>
          <a:bodyPr wrap="square">
            <a:spAutoFit/>
          </a:bodyPr>
          <a:lstStyle/>
          <a:p>
            <a:pPr algn="ctr"/>
            <a:r>
              <a:rPr lang="zh-CN" altLang="zh-CN" sz="2800" b="1" dirty="0" smtClean="0">
                <a:latin typeface="+mn-lt"/>
                <a:ea typeface="黑体" panose="02010609060101010101" pitchFamily="2" charset="-122"/>
              </a:rPr>
              <a:t>常用的</a:t>
            </a:r>
            <a:r>
              <a:rPr lang="en-US" altLang="zh-CN" sz="2800" b="1" dirty="0" smtClean="0">
                <a:latin typeface="+mn-lt"/>
                <a:ea typeface="黑体" panose="02010609060101010101" pitchFamily="2" charset="-122"/>
              </a:rPr>
              <a:t> CIDR </a:t>
            </a:r>
            <a:r>
              <a:rPr lang="zh-CN" altLang="zh-CN" sz="2800" b="1" dirty="0" smtClean="0">
                <a:latin typeface="+mn-lt"/>
                <a:ea typeface="黑体" panose="02010609060101010101" pitchFamily="2" charset="-122"/>
              </a:rPr>
              <a:t>地址</a:t>
            </a:r>
            <a:r>
              <a:rPr lang="zh-CN" altLang="zh-CN" sz="2800" b="1" dirty="0">
                <a:latin typeface="+mn-lt"/>
                <a:ea typeface="黑体" panose="02010609060101010101" pitchFamily="2" charset="-122"/>
              </a:rPr>
              <a:t>块</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lgn="ctr"/>
            <a:r>
              <a:rPr lang="zh-CN" altLang="en-US" dirty="0"/>
              <a:t>构成超网 </a:t>
            </a:r>
          </a:p>
        </p:txBody>
      </p:sp>
      <p:sp>
        <p:nvSpPr>
          <p:cNvPr id="529411" name="Rectangle 3"/>
          <p:cNvSpPr>
            <a:spLocks noGrp="1" noChangeArrowheads="1"/>
          </p:cNvSpPr>
          <p:nvPr>
            <p:ph idx="1"/>
          </p:nvPr>
        </p:nvSpPr>
        <p:spPr/>
        <p:txBody>
          <a:bodyPr/>
          <a:lstStyle/>
          <a:p>
            <a:r>
              <a:rPr lang="zh-CN" altLang="en-US" sz="2800" dirty="0"/>
              <a:t>前缀长度不超过 </a:t>
            </a:r>
            <a:r>
              <a:rPr lang="en-US" altLang="zh-CN" sz="2800" dirty="0"/>
              <a:t>23 </a:t>
            </a:r>
            <a:r>
              <a:rPr lang="zh-CN" altLang="en-US" sz="2800" dirty="0"/>
              <a:t>位的 </a:t>
            </a:r>
            <a:r>
              <a:rPr lang="en-US" altLang="zh-CN" sz="2800" dirty="0"/>
              <a:t>CIDR </a:t>
            </a:r>
            <a:r>
              <a:rPr lang="zh-CN" altLang="en-US" sz="2800" dirty="0"/>
              <a:t>地址块都包含了多个 </a:t>
            </a:r>
            <a:r>
              <a:rPr lang="en-US" altLang="zh-CN" sz="2800" dirty="0"/>
              <a:t>C </a:t>
            </a:r>
            <a:r>
              <a:rPr lang="en-US" altLang="zh-CN" sz="2800" dirty="0" smtClean="0"/>
              <a:t> </a:t>
            </a:r>
            <a:r>
              <a:rPr lang="zh-CN" altLang="en-US" sz="2800" dirty="0" smtClean="0"/>
              <a:t>类</a:t>
            </a:r>
            <a:r>
              <a:rPr lang="zh-CN" altLang="en-US" sz="2800" dirty="0"/>
              <a:t>地址。</a:t>
            </a:r>
          </a:p>
          <a:p>
            <a:r>
              <a:rPr lang="zh-CN" altLang="en-US" sz="2800" dirty="0"/>
              <a:t>这些 </a:t>
            </a:r>
            <a:r>
              <a:rPr lang="en-US" altLang="zh-CN" sz="2800" dirty="0"/>
              <a:t>C </a:t>
            </a:r>
            <a:r>
              <a:rPr lang="zh-CN" altLang="en-US" sz="2800" dirty="0"/>
              <a:t>类地址合起来就构成了超网。</a:t>
            </a:r>
          </a:p>
          <a:p>
            <a:r>
              <a:rPr lang="zh-CN" altLang="zh-CN" sz="2800" dirty="0" smtClean="0"/>
              <a:t>好处</a:t>
            </a:r>
            <a:r>
              <a:rPr lang="zh-CN" altLang="en-US" sz="2800" dirty="0" smtClean="0"/>
              <a:t>：</a:t>
            </a:r>
            <a:r>
              <a:rPr lang="zh-CN" altLang="zh-CN" sz="2800" dirty="0" smtClean="0"/>
              <a:t>可以</a:t>
            </a:r>
            <a:r>
              <a:rPr lang="zh-CN" altLang="zh-CN" sz="2800" dirty="0"/>
              <a:t>更加有效地</a:t>
            </a:r>
            <a:r>
              <a:rPr lang="zh-CN" altLang="zh-CN" sz="2800" dirty="0" smtClean="0"/>
              <a:t>分配</a:t>
            </a:r>
            <a:r>
              <a:rPr lang="en-US" altLang="zh-CN" sz="2800" dirty="0" smtClean="0"/>
              <a:t> IPv4 </a:t>
            </a:r>
            <a:r>
              <a:rPr lang="zh-CN" altLang="zh-CN" sz="2800" dirty="0" smtClean="0"/>
              <a:t>的</a:t>
            </a:r>
            <a:r>
              <a:rPr lang="zh-CN" altLang="zh-CN" sz="2800" dirty="0"/>
              <a:t>地址空间，可根据客户的需要分配适当大小</a:t>
            </a:r>
            <a:r>
              <a:rPr lang="zh-CN" altLang="zh-CN" sz="2800" dirty="0" smtClean="0"/>
              <a:t>的</a:t>
            </a:r>
            <a:r>
              <a:rPr lang="en-US" altLang="zh-CN" sz="2800" dirty="0" smtClean="0"/>
              <a:t> CIDR </a:t>
            </a:r>
            <a:r>
              <a:rPr lang="zh-CN" altLang="zh-CN" sz="2800" dirty="0" smtClean="0"/>
              <a:t>地址</a:t>
            </a:r>
            <a:r>
              <a:rPr lang="zh-CN" altLang="zh-CN" sz="2800" dirty="0"/>
              <a:t>块。</a:t>
            </a:r>
            <a:r>
              <a:rPr lang="zh-CN" altLang="en-US"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9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9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zh-CN" dirty="0"/>
              <a:t>4.2.1  </a:t>
            </a:r>
            <a:r>
              <a:rPr lang="zh-CN" altLang="en-US" dirty="0"/>
              <a:t>虚拟互连网络 </a:t>
            </a:r>
          </a:p>
        </p:txBody>
      </p:sp>
      <p:sp>
        <p:nvSpPr>
          <p:cNvPr id="140291" name="Rectangle 3"/>
          <p:cNvSpPr>
            <a:spLocks noGrp="1" noChangeArrowheads="1"/>
          </p:cNvSpPr>
          <p:nvPr>
            <p:ph idx="1"/>
          </p:nvPr>
        </p:nvSpPr>
        <p:spPr/>
        <p:txBody>
          <a:bodyPr/>
          <a:lstStyle/>
          <a:p>
            <a:pPr>
              <a:lnSpc>
                <a:spcPct val="100000"/>
              </a:lnSpc>
            </a:pPr>
            <a:r>
              <a:rPr lang="zh-CN" altLang="en-US" sz="2400" dirty="0"/>
              <a:t>将</a:t>
            </a:r>
            <a:r>
              <a:rPr lang="zh-CN" altLang="zh-CN" sz="2400" dirty="0" smtClean="0"/>
              <a:t>网络互连并能够互相通信</a:t>
            </a:r>
            <a:r>
              <a:rPr lang="zh-CN" altLang="en-US" sz="2400" dirty="0" smtClean="0"/>
              <a:t>，</a:t>
            </a:r>
            <a:r>
              <a:rPr lang="zh-CN" altLang="en-US" sz="2400" dirty="0"/>
              <a:t>会遇到许多问题需要解决，如：</a:t>
            </a:r>
          </a:p>
          <a:p>
            <a:pPr lvl="1">
              <a:lnSpc>
                <a:spcPct val="100000"/>
              </a:lnSpc>
            </a:pPr>
            <a:r>
              <a:rPr lang="zh-CN" altLang="en-US" sz="2400" dirty="0">
                <a:latin typeface="Arial" panose="020B0604020202020204" pitchFamily="34" charset="0"/>
                <a:ea typeface="黑体" panose="02010609060101010101" pitchFamily="2" charset="-122"/>
              </a:rPr>
              <a:t>不同的寻址方案</a:t>
            </a:r>
          </a:p>
          <a:p>
            <a:pPr lvl="1">
              <a:lnSpc>
                <a:spcPct val="100000"/>
              </a:lnSpc>
            </a:pPr>
            <a:r>
              <a:rPr lang="zh-CN" altLang="en-US" sz="2400" dirty="0">
                <a:latin typeface="Arial" panose="020B0604020202020204" pitchFamily="34" charset="0"/>
                <a:ea typeface="黑体" panose="02010609060101010101" pitchFamily="2" charset="-122"/>
              </a:rPr>
              <a:t>不同的最大分组长度</a:t>
            </a:r>
          </a:p>
          <a:p>
            <a:pPr lvl="1">
              <a:lnSpc>
                <a:spcPct val="100000"/>
              </a:lnSpc>
            </a:pPr>
            <a:r>
              <a:rPr lang="zh-CN" altLang="en-US" sz="2400" dirty="0">
                <a:latin typeface="Arial" panose="020B0604020202020204" pitchFamily="34" charset="0"/>
                <a:ea typeface="黑体" panose="02010609060101010101" pitchFamily="2" charset="-122"/>
              </a:rPr>
              <a:t>不同的网络接入机制</a:t>
            </a:r>
          </a:p>
          <a:p>
            <a:pPr lvl="1">
              <a:lnSpc>
                <a:spcPct val="100000"/>
              </a:lnSpc>
            </a:pPr>
            <a:r>
              <a:rPr lang="zh-CN" altLang="en-US" sz="2400" dirty="0">
                <a:latin typeface="Arial" panose="020B0604020202020204" pitchFamily="34" charset="0"/>
                <a:ea typeface="黑体" panose="02010609060101010101" pitchFamily="2" charset="-122"/>
              </a:rPr>
              <a:t>不同的超时控制</a:t>
            </a:r>
          </a:p>
          <a:p>
            <a:pPr lvl="1">
              <a:lnSpc>
                <a:spcPct val="100000"/>
              </a:lnSpc>
            </a:pPr>
            <a:r>
              <a:rPr lang="zh-CN" altLang="en-US" sz="2400" dirty="0">
                <a:latin typeface="Arial" panose="020B0604020202020204" pitchFamily="34" charset="0"/>
                <a:ea typeface="黑体" panose="02010609060101010101" pitchFamily="2" charset="-122"/>
              </a:rPr>
              <a:t>不同的差错恢复方法</a:t>
            </a:r>
          </a:p>
          <a:p>
            <a:pPr lvl="1">
              <a:lnSpc>
                <a:spcPct val="100000"/>
              </a:lnSpc>
            </a:pPr>
            <a:r>
              <a:rPr lang="zh-CN" altLang="en-US" sz="2400" dirty="0">
                <a:latin typeface="Arial" panose="020B0604020202020204" pitchFamily="34" charset="0"/>
                <a:ea typeface="黑体" panose="02010609060101010101" pitchFamily="2" charset="-122"/>
              </a:rPr>
              <a:t>不同的状态报告方法</a:t>
            </a:r>
          </a:p>
          <a:p>
            <a:pPr lvl="1">
              <a:lnSpc>
                <a:spcPct val="100000"/>
              </a:lnSpc>
            </a:pPr>
            <a:r>
              <a:rPr lang="zh-CN" altLang="en-US" sz="2400" dirty="0">
                <a:latin typeface="Arial" panose="020B0604020202020204" pitchFamily="34" charset="0"/>
                <a:ea typeface="黑体" panose="02010609060101010101" pitchFamily="2" charset="-122"/>
              </a:rPr>
              <a:t>不同的路由选择技术</a:t>
            </a:r>
          </a:p>
          <a:p>
            <a:pPr lvl="1">
              <a:lnSpc>
                <a:spcPct val="100000"/>
              </a:lnSpc>
            </a:pPr>
            <a:r>
              <a:rPr lang="zh-CN" altLang="en-US" sz="2400" dirty="0">
                <a:latin typeface="Arial" panose="020B0604020202020204" pitchFamily="34" charset="0"/>
                <a:ea typeface="黑体" panose="02010609060101010101" pitchFamily="2" charset="-122"/>
              </a:rPr>
              <a:t>不同的用户接入控制</a:t>
            </a:r>
          </a:p>
          <a:p>
            <a:pPr lvl="1">
              <a:lnSpc>
                <a:spcPct val="100000"/>
              </a:lnSpc>
            </a:pPr>
            <a:r>
              <a:rPr lang="zh-CN" altLang="en-US" sz="2400" dirty="0">
                <a:latin typeface="Arial" panose="020B0604020202020204" pitchFamily="34" charset="0"/>
                <a:ea typeface="黑体" panose="02010609060101010101" pitchFamily="2" charset="-122"/>
              </a:rPr>
              <a:t>不同的服务（面向连接服务和无连接服务）</a:t>
            </a:r>
          </a:p>
          <a:p>
            <a:pPr lvl="1">
              <a:lnSpc>
                <a:spcPct val="100000"/>
              </a:lnSpc>
            </a:pPr>
            <a:r>
              <a:rPr lang="zh-CN" altLang="en-US" sz="2400" dirty="0">
                <a:latin typeface="Arial" panose="020B0604020202020204" pitchFamily="34" charset="0"/>
                <a:ea typeface="黑体" panose="02010609060101010101" pitchFamily="2" charset="-122"/>
              </a:rPr>
              <a:t>不同的管理与控制方式 </a:t>
            </a:r>
            <a:r>
              <a:rPr lang="zh-CN" altLang="en-US" sz="2400" dirty="0" smtClean="0">
                <a:latin typeface="Arial" panose="020B0604020202020204" pitchFamily="34" charset="0"/>
                <a:ea typeface="黑体" panose="02010609060101010101" pitchFamily="2" charset="-122"/>
              </a:rPr>
              <a:t> 等</a:t>
            </a:r>
            <a:endParaRPr lang="zh-CN" altLang="en-US" sz="2400" dirty="0">
              <a:latin typeface="Arial" panose="020B0604020202020204" pitchFamily="34" charset="0"/>
              <a:ea typeface="黑体" panose="02010609060101010101" pitchFamily="2" charset="-122"/>
            </a:endParaRPr>
          </a:p>
        </p:txBody>
      </p:sp>
      <p:sp>
        <p:nvSpPr>
          <p:cNvPr id="2" name="矩形 1"/>
          <p:cNvSpPr/>
          <p:nvPr/>
        </p:nvSpPr>
        <p:spPr>
          <a:xfrm>
            <a:off x="5601072" y="2996952"/>
            <a:ext cx="3744416" cy="1077218"/>
          </a:xfrm>
          <a:prstGeom prst="rect">
            <a:avLst/>
          </a:prstGeom>
          <a:solidFill>
            <a:srgbClr val="FF0000"/>
          </a:solidFill>
        </p:spPr>
        <p:txBody>
          <a:bodyPr wrap="square">
            <a:spAutoFit/>
          </a:bodyPr>
          <a:lstStyle/>
          <a:p>
            <a:pPr algn="ctr"/>
            <a:r>
              <a:rPr lang="zh-CN" altLang="en-US" sz="3200" b="1" dirty="0" smtClean="0">
                <a:solidFill>
                  <a:schemeClr val="bg1"/>
                </a:solidFill>
                <a:latin typeface="+mn-lt"/>
                <a:ea typeface="黑体" panose="02010609060101010101" pitchFamily="2" charset="-122"/>
              </a:rPr>
              <a:t>如何</a:t>
            </a:r>
            <a:r>
              <a:rPr lang="zh-CN" altLang="zh-CN" sz="3200" b="1" dirty="0" smtClean="0">
                <a:solidFill>
                  <a:schemeClr val="bg1"/>
                </a:solidFill>
                <a:latin typeface="+mn-lt"/>
                <a:ea typeface="黑体" panose="02010609060101010101" pitchFamily="2" charset="-122"/>
              </a:rPr>
              <a:t>将</a:t>
            </a:r>
            <a:r>
              <a:rPr lang="zh-CN" altLang="en-US" sz="3200" b="1" dirty="0" smtClean="0">
                <a:solidFill>
                  <a:schemeClr val="bg1"/>
                </a:solidFill>
                <a:latin typeface="+mn-lt"/>
                <a:ea typeface="黑体" panose="02010609060101010101" pitchFamily="2" charset="-122"/>
              </a:rPr>
              <a:t>异构的</a:t>
            </a:r>
            <a:r>
              <a:rPr lang="zh-CN" altLang="zh-CN" sz="3200" b="1" dirty="0" smtClean="0">
                <a:solidFill>
                  <a:schemeClr val="bg1"/>
                </a:solidFill>
                <a:latin typeface="+mn-lt"/>
                <a:ea typeface="黑体" panose="02010609060101010101" pitchFamily="2" charset="-122"/>
              </a:rPr>
              <a:t>网络</a:t>
            </a:r>
            <a:endParaRPr lang="en-US" altLang="zh-CN" sz="3200" b="1" dirty="0" smtClean="0">
              <a:solidFill>
                <a:schemeClr val="bg1"/>
              </a:solidFill>
              <a:latin typeface="+mn-lt"/>
              <a:ea typeface="黑体" panose="02010609060101010101" pitchFamily="2" charset="-122"/>
            </a:endParaRPr>
          </a:p>
          <a:p>
            <a:pPr algn="ctr"/>
            <a:r>
              <a:rPr lang="zh-CN" altLang="zh-CN" sz="3200" b="1" dirty="0" smtClean="0">
                <a:solidFill>
                  <a:schemeClr val="bg1"/>
                </a:solidFill>
                <a:latin typeface="+mn-lt"/>
                <a:ea typeface="黑体" panose="02010609060101010101" pitchFamily="2" charset="-122"/>
              </a:rPr>
              <a:t>互相</a:t>
            </a:r>
            <a:r>
              <a:rPr lang="zh-CN" altLang="zh-CN" sz="3200" b="1" dirty="0">
                <a:solidFill>
                  <a:schemeClr val="bg1"/>
                </a:solidFill>
                <a:latin typeface="+mn-lt"/>
                <a:ea typeface="黑体" panose="02010609060101010101" pitchFamily="2" charset="-122"/>
              </a:rPr>
              <a:t>连接</a:t>
            </a:r>
            <a:r>
              <a:rPr lang="zh-CN" altLang="zh-CN" sz="3200" b="1" dirty="0" smtClean="0">
                <a:solidFill>
                  <a:schemeClr val="bg1"/>
                </a:solidFill>
                <a:latin typeface="+mn-lt"/>
                <a:ea typeface="黑体" panose="02010609060101010101" pitchFamily="2" charset="-122"/>
              </a:rPr>
              <a:t>起来</a:t>
            </a:r>
            <a:r>
              <a:rPr lang="zh-CN" altLang="en-US" sz="3200" b="1" dirty="0" smtClean="0">
                <a:solidFill>
                  <a:schemeClr val="bg1"/>
                </a:solidFill>
                <a:latin typeface="+mn-lt"/>
                <a:ea typeface="黑体" panose="02010609060101010101" pitchFamily="2" charset="-122"/>
              </a:rPr>
              <a:t>？</a:t>
            </a:r>
            <a:endParaRPr lang="zh-CN" altLang="en-US" sz="32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7" y="-27384"/>
            <a:ext cx="8694481" cy="69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3"/>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a:t>
              </a:r>
              <a:r>
                <a:rPr kumimoji="1" lang="zh-CN" altLang="en-US" sz="2400" b="1" dirty="0" smtClean="0">
                  <a:solidFill>
                    <a:srgbClr val="0000CC"/>
                  </a:solidFill>
                  <a:latin typeface="+mn-lt"/>
                  <a:ea typeface="黑体" panose="02010609060101010101" pitchFamily="2" charset="-122"/>
                </a:rPr>
                <a:t>网</a:t>
              </a:r>
              <a:endParaRPr kumimoji="1" lang="zh-CN" altLang="en-US" sz="2400" b="1" dirty="0">
                <a:solidFill>
                  <a:srgbClr val="0000CC"/>
                </a:solidFill>
                <a:latin typeface="+mn-lt"/>
                <a:ea typeface="黑体" panose="02010609060101010101" pitchFamily="2" charset="-122"/>
              </a:endParaRPr>
            </a:p>
          </p:txBody>
        </p:sp>
      </p:grpSp>
      <p:sp>
        <p:nvSpPr>
          <p:cNvPr id="27" name="Oval 25"/>
          <p:cNvSpPr>
            <a:spLocks noChangeArrowheads="1"/>
          </p:cNvSpPr>
          <p:nvPr/>
        </p:nvSpPr>
        <p:spPr bwMode="auto">
          <a:xfrm>
            <a:off x="3931148"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8"/>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2" y="1180701"/>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p>
        </p:txBody>
      </p:sp>
      <p:sp>
        <p:nvSpPr>
          <p:cNvPr id="30" name="Text Box 28"/>
          <p:cNvSpPr txBox="1">
            <a:spLocks noChangeArrowheads="1"/>
          </p:cNvSpPr>
          <p:nvPr/>
        </p:nvSpPr>
        <p:spPr bwMode="auto">
          <a:xfrm>
            <a:off x="2211355" y="958451"/>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206.0.64.0/18</a:t>
            </a:r>
          </a:p>
        </p:txBody>
      </p:sp>
      <p:sp>
        <p:nvSpPr>
          <p:cNvPr id="31" name="AutoShape 29"/>
          <p:cNvSpPr>
            <a:spLocks noChangeArrowheads="1"/>
          </p:cNvSpPr>
          <p:nvPr/>
        </p:nvSpPr>
        <p:spPr bwMode="auto">
          <a:xfrm>
            <a:off x="1951666"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2"/>
            <a:ext cx="67999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p>
        </p:txBody>
      </p:sp>
      <p:sp>
        <p:nvSpPr>
          <p:cNvPr id="33" name="Text Box 31"/>
          <p:cNvSpPr txBox="1">
            <a:spLocks noChangeArrowheads="1"/>
          </p:cNvSpPr>
          <p:nvPr/>
        </p:nvSpPr>
        <p:spPr bwMode="auto">
          <a:xfrm>
            <a:off x="6947663" y="739380"/>
            <a:ext cx="10935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p>
        </p:txBody>
      </p:sp>
      <p:sp>
        <p:nvSpPr>
          <p:cNvPr id="34" name="Line 32"/>
          <p:cNvSpPr>
            <a:spLocks noChangeShapeType="1"/>
          </p:cNvSpPr>
          <p:nvPr/>
        </p:nvSpPr>
        <p:spPr bwMode="auto">
          <a:xfrm flipV="1">
            <a:off x="6258025" y="1033068"/>
            <a:ext cx="689637" cy="2206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3" y="3549252"/>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p>
        </p:txBody>
      </p:sp>
      <p:sp>
        <p:nvSpPr>
          <p:cNvPr id="37" name="Text Box 35"/>
          <p:cNvSpPr txBox="1">
            <a:spLocks noChangeArrowheads="1"/>
          </p:cNvSpPr>
          <p:nvPr/>
        </p:nvSpPr>
        <p:spPr bwMode="auto">
          <a:xfrm>
            <a:off x="6258025" y="335716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p>
        </p:txBody>
      </p:sp>
      <p:sp>
        <p:nvSpPr>
          <p:cNvPr id="38" name="Text Box 36"/>
          <p:cNvSpPr txBox="1">
            <a:spLocks noChangeArrowheads="1"/>
          </p:cNvSpPr>
          <p:nvPr/>
        </p:nvSpPr>
        <p:spPr bwMode="auto">
          <a:xfrm>
            <a:off x="8598662" y="335716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7"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7" y="2661842"/>
            <a:ext cx="185178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p>
          <a:p>
            <a:pPr eaLnBrk="1" hangingPunct="1"/>
            <a:r>
              <a:rPr kumimoji="1" lang="en-US" altLang="zh-CN" b="1">
                <a:solidFill>
                  <a:srgbClr val="0000CC"/>
                </a:solidFill>
                <a:latin typeface="+mn-lt"/>
                <a:ea typeface="黑体" panose="02010609060101010101" pitchFamily="2" charset="-122"/>
              </a:rPr>
              <a:t>206.0.71.192/26</a:t>
            </a: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7"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5" y="2611043"/>
            <a:ext cx="1851789"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p>
          <a:p>
            <a:pPr eaLnBrk="1" hangingPunct="1"/>
            <a:r>
              <a:rPr kumimoji="1" lang="en-US" altLang="zh-CN" b="1">
                <a:solidFill>
                  <a:srgbClr val="0000CC"/>
                </a:solidFill>
                <a:latin typeface="+mn-lt"/>
                <a:ea typeface="黑体" panose="02010609060101010101" pitchFamily="2" charset="-122"/>
              </a:rPr>
              <a:t>206.0.68.128/25</a:t>
            </a:r>
          </a:p>
          <a:p>
            <a:pPr eaLnBrk="1" hangingPunct="1"/>
            <a:r>
              <a:rPr kumimoji="1" lang="en-US" altLang="zh-CN" b="1">
                <a:solidFill>
                  <a:srgbClr val="0000CC"/>
                </a:solidFill>
                <a:latin typeface="+mn-lt"/>
                <a:ea typeface="黑体" panose="02010609060101010101" pitchFamily="2" charset="-122"/>
              </a:rPr>
              <a:t>206.0.69.0/25</a:t>
            </a:r>
          </a:p>
          <a:p>
            <a:pPr eaLnBrk="1" hangingPunct="1"/>
            <a:r>
              <a:rPr kumimoji="1" lang="en-US" altLang="zh-CN" b="1">
                <a:solidFill>
                  <a:srgbClr val="0000CC"/>
                </a:solidFill>
                <a:latin typeface="+mn-lt"/>
                <a:ea typeface="黑体" panose="02010609060101010101" pitchFamily="2" charset="-122"/>
              </a:rPr>
              <a:t>206.0.69.128/25</a:t>
            </a:r>
          </a:p>
        </p:txBody>
      </p:sp>
      <p:sp>
        <p:nvSpPr>
          <p:cNvPr id="45" name="AutoShape 43"/>
          <p:cNvSpPr>
            <a:spLocks noChangeArrowheads="1"/>
          </p:cNvSpPr>
          <p:nvPr/>
        </p:nvSpPr>
        <p:spPr bwMode="auto">
          <a:xfrm rot="7490917">
            <a:off x="3593076" y="2249950"/>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3"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1" y="2611043"/>
            <a:ext cx="1851789"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p>
          <a:p>
            <a:pPr eaLnBrk="1" hangingPunct="1"/>
            <a:r>
              <a:rPr kumimoji="1" lang="en-US" altLang="zh-CN" b="1">
                <a:solidFill>
                  <a:srgbClr val="0000CC"/>
                </a:solidFill>
                <a:latin typeface="+mn-lt"/>
                <a:ea typeface="黑体" panose="02010609060101010101" pitchFamily="2" charset="-122"/>
              </a:rPr>
              <a:t>206.0.70.64/26</a:t>
            </a:r>
          </a:p>
          <a:p>
            <a:pPr eaLnBrk="1" hangingPunct="1"/>
            <a:r>
              <a:rPr kumimoji="1" lang="en-US" altLang="zh-CN" b="1">
                <a:solidFill>
                  <a:srgbClr val="0000CC"/>
                </a:solidFill>
                <a:latin typeface="+mn-lt"/>
                <a:ea typeface="黑体" panose="02010609060101010101" pitchFamily="2" charset="-122"/>
              </a:rPr>
              <a:t>206.0.70.128/26</a:t>
            </a:r>
          </a:p>
          <a:p>
            <a:pPr eaLnBrk="1" hangingPunct="1"/>
            <a:r>
              <a:rPr kumimoji="1" lang="en-US" altLang="zh-CN" b="1">
                <a:solidFill>
                  <a:srgbClr val="0000CC"/>
                </a:solidFill>
                <a:latin typeface="+mn-lt"/>
                <a:ea typeface="黑体" panose="02010609060101010101" pitchFamily="2" charset="-122"/>
              </a:rPr>
              <a:t>206.0.70.192/26</a:t>
            </a:r>
          </a:p>
        </p:txBody>
      </p:sp>
      <p:sp>
        <p:nvSpPr>
          <p:cNvPr id="48" name="Rectangle 46"/>
          <p:cNvSpPr>
            <a:spLocks noChangeArrowheads="1"/>
          </p:cNvSpPr>
          <p:nvPr/>
        </p:nvSpPr>
        <p:spPr bwMode="auto">
          <a:xfrm>
            <a:off x="3846878" y="2222101"/>
            <a:ext cx="1463543" cy="1952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7" y="2109389"/>
            <a:ext cx="159530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p>
        </p:txBody>
      </p:sp>
      <p:sp>
        <p:nvSpPr>
          <p:cNvPr id="50" name="AutoShape 48"/>
          <p:cNvSpPr>
            <a:spLocks noChangeArrowheads="1"/>
          </p:cNvSpPr>
          <p:nvPr/>
        </p:nvSpPr>
        <p:spPr bwMode="auto">
          <a:xfrm rot="14362323" flipH="1">
            <a:off x="5224364" y="2298370"/>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8" y="2123676"/>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7" y="2661842"/>
            <a:ext cx="17235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p>
          <a:p>
            <a:pPr eaLnBrk="1" hangingPunct="1"/>
            <a:r>
              <a:rPr kumimoji="1" lang="en-US" altLang="zh-CN" b="1">
                <a:solidFill>
                  <a:srgbClr val="0000CC"/>
                </a:solidFill>
                <a:latin typeface="+mn-lt"/>
                <a:ea typeface="黑体" panose="02010609060101010101" pitchFamily="2" charset="-122"/>
              </a:rPr>
              <a:t>206.0.71.64/26</a:t>
            </a: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9" y="2077639"/>
            <a:ext cx="185178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p>
        </p:txBody>
      </p:sp>
      <p:sp>
        <p:nvSpPr>
          <p:cNvPr id="57" name="Rectangle 55"/>
          <p:cNvSpPr>
            <a:spLocks noChangeArrowheads="1"/>
          </p:cNvSpPr>
          <p:nvPr/>
        </p:nvSpPr>
        <p:spPr bwMode="auto">
          <a:xfrm>
            <a:off x="2037656" y="2214163"/>
            <a:ext cx="1453225" cy="21113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7" y="2109389"/>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p>
        </p:txBody>
      </p:sp>
      <p:sp>
        <p:nvSpPr>
          <p:cNvPr id="60" name="Line 58"/>
          <p:cNvSpPr>
            <a:spLocks noChangeShapeType="1"/>
          </p:cNvSpPr>
          <p:nvPr/>
        </p:nvSpPr>
        <p:spPr bwMode="auto">
          <a:xfrm>
            <a:off x="1470125" y="4500163"/>
            <a:ext cx="755848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3" y="4090593"/>
            <a:ext cx="1719"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30" y="4103293"/>
            <a:ext cx="3440"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6" y="4103293"/>
            <a:ext cx="3440"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7" y="-27384"/>
            <a:ext cx="8694481" cy="69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3"/>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互联网</a:t>
              </a:r>
            </a:p>
          </p:txBody>
        </p:sp>
      </p:grpSp>
      <p:sp>
        <p:nvSpPr>
          <p:cNvPr id="27" name="Oval 25"/>
          <p:cNvSpPr>
            <a:spLocks noChangeArrowheads="1"/>
          </p:cNvSpPr>
          <p:nvPr/>
        </p:nvSpPr>
        <p:spPr bwMode="auto">
          <a:xfrm>
            <a:off x="3931148"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8"/>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2" y="1180701"/>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p>
        </p:txBody>
      </p:sp>
      <p:sp>
        <p:nvSpPr>
          <p:cNvPr id="30" name="Text Box 28"/>
          <p:cNvSpPr txBox="1">
            <a:spLocks noChangeArrowheads="1"/>
          </p:cNvSpPr>
          <p:nvPr/>
        </p:nvSpPr>
        <p:spPr bwMode="auto">
          <a:xfrm>
            <a:off x="2211355" y="958451"/>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dirty="0">
                <a:solidFill>
                  <a:srgbClr val="0000CC"/>
                </a:solidFill>
                <a:latin typeface="+mn-lt"/>
                <a:ea typeface="黑体" panose="02010609060101010101" pitchFamily="2" charset="-122"/>
              </a:rPr>
              <a:t>206.0.64.0/18</a:t>
            </a:r>
          </a:p>
        </p:txBody>
      </p:sp>
      <p:sp>
        <p:nvSpPr>
          <p:cNvPr id="31" name="AutoShape 29"/>
          <p:cNvSpPr>
            <a:spLocks noChangeArrowheads="1"/>
          </p:cNvSpPr>
          <p:nvPr/>
        </p:nvSpPr>
        <p:spPr bwMode="auto">
          <a:xfrm>
            <a:off x="1951666"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2"/>
            <a:ext cx="67999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p>
        </p:txBody>
      </p:sp>
      <p:sp>
        <p:nvSpPr>
          <p:cNvPr id="33" name="Text Box 31"/>
          <p:cNvSpPr txBox="1">
            <a:spLocks noChangeArrowheads="1"/>
          </p:cNvSpPr>
          <p:nvPr/>
        </p:nvSpPr>
        <p:spPr bwMode="auto">
          <a:xfrm>
            <a:off x="6947663" y="739380"/>
            <a:ext cx="10935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p>
        </p:txBody>
      </p:sp>
      <p:sp>
        <p:nvSpPr>
          <p:cNvPr id="34" name="Line 32"/>
          <p:cNvSpPr>
            <a:spLocks noChangeShapeType="1"/>
          </p:cNvSpPr>
          <p:nvPr/>
        </p:nvSpPr>
        <p:spPr bwMode="auto">
          <a:xfrm flipV="1">
            <a:off x="6258025" y="1033068"/>
            <a:ext cx="689637" cy="2206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3" y="3549252"/>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p>
        </p:txBody>
      </p:sp>
      <p:sp>
        <p:nvSpPr>
          <p:cNvPr id="37" name="Text Box 35"/>
          <p:cNvSpPr txBox="1">
            <a:spLocks noChangeArrowheads="1"/>
          </p:cNvSpPr>
          <p:nvPr/>
        </p:nvSpPr>
        <p:spPr bwMode="auto">
          <a:xfrm>
            <a:off x="6258025" y="335716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p>
        </p:txBody>
      </p:sp>
      <p:sp>
        <p:nvSpPr>
          <p:cNvPr id="38" name="Text Box 36"/>
          <p:cNvSpPr txBox="1">
            <a:spLocks noChangeArrowheads="1"/>
          </p:cNvSpPr>
          <p:nvPr/>
        </p:nvSpPr>
        <p:spPr bwMode="auto">
          <a:xfrm>
            <a:off x="8598662" y="3357164"/>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7"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7" y="2661842"/>
            <a:ext cx="185178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p>
          <a:p>
            <a:pPr eaLnBrk="1" hangingPunct="1"/>
            <a:r>
              <a:rPr kumimoji="1" lang="en-US" altLang="zh-CN" b="1">
                <a:solidFill>
                  <a:srgbClr val="0000CC"/>
                </a:solidFill>
                <a:latin typeface="+mn-lt"/>
                <a:ea typeface="黑体" panose="02010609060101010101" pitchFamily="2" charset="-122"/>
              </a:rPr>
              <a:t>206.0.71.192/26</a:t>
            </a: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7"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5" y="2611043"/>
            <a:ext cx="1851789"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p>
          <a:p>
            <a:pPr eaLnBrk="1" hangingPunct="1"/>
            <a:r>
              <a:rPr kumimoji="1" lang="en-US" altLang="zh-CN" b="1">
                <a:solidFill>
                  <a:srgbClr val="0000CC"/>
                </a:solidFill>
                <a:latin typeface="+mn-lt"/>
                <a:ea typeface="黑体" panose="02010609060101010101" pitchFamily="2" charset="-122"/>
              </a:rPr>
              <a:t>206.0.68.128/25</a:t>
            </a:r>
          </a:p>
          <a:p>
            <a:pPr eaLnBrk="1" hangingPunct="1"/>
            <a:r>
              <a:rPr kumimoji="1" lang="en-US" altLang="zh-CN" b="1">
                <a:solidFill>
                  <a:srgbClr val="0000CC"/>
                </a:solidFill>
                <a:latin typeface="+mn-lt"/>
                <a:ea typeface="黑体" panose="02010609060101010101" pitchFamily="2" charset="-122"/>
              </a:rPr>
              <a:t>206.0.69.0/25</a:t>
            </a:r>
          </a:p>
          <a:p>
            <a:pPr eaLnBrk="1" hangingPunct="1"/>
            <a:r>
              <a:rPr kumimoji="1" lang="en-US" altLang="zh-CN" b="1">
                <a:solidFill>
                  <a:srgbClr val="0000CC"/>
                </a:solidFill>
                <a:latin typeface="+mn-lt"/>
                <a:ea typeface="黑体" panose="02010609060101010101" pitchFamily="2" charset="-122"/>
              </a:rPr>
              <a:t>206.0.69.128/25</a:t>
            </a:r>
          </a:p>
        </p:txBody>
      </p:sp>
      <p:sp>
        <p:nvSpPr>
          <p:cNvPr id="45" name="AutoShape 43"/>
          <p:cNvSpPr>
            <a:spLocks noChangeArrowheads="1"/>
          </p:cNvSpPr>
          <p:nvPr/>
        </p:nvSpPr>
        <p:spPr bwMode="auto">
          <a:xfrm rot="7490917">
            <a:off x="3593076" y="2249950"/>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3"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1" y="2611043"/>
            <a:ext cx="1851789"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p>
          <a:p>
            <a:pPr eaLnBrk="1" hangingPunct="1"/>
            <a:r>
              <a:rPr kumimoji="1" lang="en-US" altLang="zh-CN" b="1">
                <a:solidFill>
                  <a:srgbClr val="0000CC"/>
                </a:solidFill>
                <a:latin typeface="+mn-lt"/>
                <a:ea typeface="黑体" panose="02010609060101010101" pitchFamily="2" charset="-122"/>
              </a:rPr>
              <a:t>206.0.70.64/26</a:t>
            </a:r>
          </a:p>
          <a:p>
            <a:pPr eaLnBrk="1" hangingPunct="1"/>
            <a:r>
              <a:rPr kumimoji="1" lang="en-US" altLang="zh-CN" b="1">
                <a:solidFill>
                  <a:srgbClr val="0000CC"/>
                </a:solidFill>
                <a:latin typeface="+mn-lt"/>
                <a:ea typeface="黑体" panose="02010609060101010101" pitchFamily="2" charset="-122"/>
              </a:rPr>
              <a:t>206.0.70.128/26</a:t>
            </a:r>
          </a:p>
          <a:p>
            <a:pPr eaLnBrk="1" hangingPunct="1"/>
            <a:r>
              <a:rPr kumimoji="1" lang="en-US" altLang="zh-CN" b="1">
                <a:solidFill>
                  <a:srgbClr val="0000CC"/>
                </a:solidFill>
                <a:latin typeface="+mn-lt"/>
                <a:ea typeface="黑体" panose="02010609060101010101" pitchFamily="2" charset="-122"/>
              </a:rPr>
              <a:t>206.0.70.192/26</a:t>
            </a:r>
          </a:p>
        </p:txBody>
      </p:sp>
      <p:sp>
        <p:nvSpPr>
          <p:cNvPr id="48" name="Rectangle 46"/>
          <p:cNvSpPr>
            <a:spLocks noChangeArrowheads="1"/>
          </p:cNvSpPr>
          <p:nvPr/>
        </p:nvSpPr>
        <p:spPr bwMode="auto">
          <a:xfrm>
            <a:off x="3846878" y="2222101"/>
            <a:ext cx="1463543" cy="1952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7" y="2109389"/>
            <a:ext cx="159530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p>
        </p:txBody>
      </p:sp>
      <p:sp>
        <p:nvSpPr>
          <p:cNvPr id="50" name="AutoShape 48"/>
          <p:cNvSpPr>
            <a:spLocks noChangeArrowheads="1"/>
          </p:cNvSpPr>
          <p:nvPr/>
        </p:nvSpPr>
        <p:spPr bwMode="auto">
          <a:xfrm rot="14362323" flipH="1">
            <a:off x="5224364" y="2298370"/>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8" y="2123676"/>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7" y="2661842"/>
            <a:ext cx="17235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p>
          <a:p>
            <a:pPr eaLnBrk="1" hangingPunct="1"/>
            <a:r>
              <a:rPr kumimoji="1" lang="en-US" altLang="zh-CN" b="1">
                <a:solidFill>
                  <a:srgbClr val="0000CC"/>
                </a:solidFill>
                <a:latin typeface="+mn-lt"/>
                <a:ea typeface="黑体" panose="02010609060101010101" pitchFamily="2" charset="-122"/>
              </a:rPr>
              <a:t>206.0.71.64/26</a:t>
            </a: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9" y="2077639"/>
            <a:ext cx="185178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p>
        </p:txBody>
      </p:sp>
      <p:sp>
        <p:nvSpPr>
          <p:cNvPr id="57" name="Rectangle 55"/>
          <p:cNvSpPr>
            <a:spLocks noChangeArrowheads="1"/>
          </p:cNvSpPr>
          <p:nvPr/>
        </p:nvSpPr>
        <p:spPr bwMode="auto">
          <a:xfrm>
            <a:off x="2037656" y="2214163"/>
            <a:ext cx="1453225" cy="21113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7" y="2109389"/>
            <a:ext cx="159530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p>
        </p:txBody>
      </p:sp>
      <p:sp>
        <p:nvSpPr>
          <p:cNvPr id="60" name="Line 58"/>
          <p:cNvSpPr>
            <a:spLocks noChangeShapeType="1"/>
          </p:cNvSpPr>
          <p:nvPr/>
        </p:nvSpPr>
        <p:spPr bwMode="auto">
          <a:xfrm>
            <a:off x="1470125" y="4500163"/>
            <a:ext cx="755848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3" y="4090593"/>
            <a:ext cx="1719"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30" y="4103293"/>
            <a:ext cx="3440"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6" y="4103293"/>
            <a:ext cx="3440" cy="24034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7" name="Rectangle 56"/>
          <p:cNvSpPr>
            <a:spLocks noChangeArrowheads="1"/>
          </p:cNvSpPr>
          <p:nvPr/>
        </p:nvSpPr>
        <p:spPr bwMode="auto">
          <a:xfrm>
            <a:off x="232172" y="4077072"/>
            <a:ext cx="9905405" cy="2780928"/>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800">
              <a:solidFill>
                <a:srgbClr val="000000"/>
              </a:solidFill>
              <a:latin typeface="Tahoma" panose="020B0604030504040204" pitchFamily="34" charset="0"/>
              <a:ea typeface="宋体" panose="02010600030101010101" pitchFamily="2" charset="-122"/>
            </a:endParaRPr>
          </a:p>
        </p:txBody>
      </p:sp>
      <p:sp>
        <p:nvSpPr>
          <p:cNvPr id="68" name="Text Box 57"/>
          <p:cNvSpPr txBox="1">
            <a:spLocks noChangeArrowheads="1"/>
          </p:cNvSpPr>
          <p:nvPr/>
        </p:nvSpPr>
        <p:spPr bwMode="auto">
          <a:xfrm>
            <a:off x="472953" y="4869162"/>
            <a:ext cx="9433048" cy="1514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pPr>
            <a:r>
              <a:rPr lang="zh-CN" altLang="en-US" sz="2800" b="1" dirty="0">
                <a:solidFill>
                  <a:srgbClr val="0000CC"/>
                </a:solidFill>
                <a:latin typeface="+mn-lt"/>
                <a:ea typeface="黑体" panose="02010609060101010101" pitchFamily="2" charset="-122"/>
              </a:rPr>
              <a:t>这个 </a:t>
            </a:r>
            <a:r>
              <a:rPr lang="en-US" altLang="zh-CN" sz="2800" b="1" dirty="0">
                <a:solidFill>
                  <a:srgbClr val="0000CC"/>
                </a:solidFill>
                <a:latin typeface="+mn-lt"/>
                <a:ea typeface="黑体" panose="02010609060101010101" pitchFamily="2" charset="-122"/>
              </a:rPr>
              <a:t>ISP </a:t>
            </a:r>
            <a:r>
              <a:rPr lang="zh-CN" altLang="en-US" sz="2800" b="1" dirty="0">
                <a:solidFill>
                  <a:srgbClr val="0000CC"/>
                </a:solidFill>
                <a:latin typeface="+mn-lt"/>
                <a:ea typeface="黑体" panose="02010609060101010101" pitchFamily="2" charset="-122"/>
              </a:rPr>
              <a:t>共有 </a:t>
            </a:r>
            <a:r>
              <a:rPr lang="en-US" altLang="zh-CN" sz="2800" b="1" dirty="0">
                <a:solidFill>
                  <a:srgbClr val="0000CC"/>
                </a:solidFill>
                <a:latin typeface="+mn-lt"/>
                <a:ea typeface="黑体" panose="02010609060101010101" pitchFamily="2" charset="-122"/>
              </a:rPr>
              <a:t>64 </a:t>
            </a:r>
            <a:r>
              <a:rPr lang="zh-CN" altLang="en-US" sz="2800" b="1" dirty="0">
                <a:solidFill>
                  <a:srgbClr val="0000CC"/>
                </a:solidFill>
                <a:latin typeface="+mn-lt"/>
                <a:ea typeface="黑体" panose="02010609060101010101" pitchFamily="2" charset="-122"/>
              </a:rPr>
              <a:t>个 </a:t>
            </a:r>
            <a:r>
              <a:rPr lang="en-US" altLang="zh-CN" sz="2800" b="1" dirty="0">
                <a:solidFill>
                  <a:srgbClr val="0000CC"/>
                </a:solidFill>
                <a:latin typeface="+mn-lt"/>
                <a:ea typeface="黑体" panose="02010609060101010101" pitchFamily="2" charset="-122"/>
              </a:rPr>
              <a:t>C </a:t>
            </a:r>
            <a:r>
              <a:rPr lang="zh-CN" altLang="en-US" sz="2800" b="1" dirty="0">
                <a:solidFill>
                  <a:srgbClr val="0000CC"/>
                </a:solidFill>
                <a:latin typeface="+mn-lt"/>
                <a:ea typeface="黑体" panose="02010609060101010101" pitchFamily="2" charset="-122"/>
              </a:rPr>
              <a:t>类网络</a:t>
            </a:r>
            <a:r>
              <a:rPr lang="zh-CN" altLang="en-US" sz="2800" b="1" dirty="0" smtClean="0">
                <a:solidFill>
                  <a:srgbClr val="0000CC"/>
                </a:solidFill>
                <a:latin typeface="+mn-lt"/>
                <a:ea typeface="黑体" panose="02010609060101010101" pitchFamily="2" charset="-122"/>
              </a:rPr>
              <a:t>。</a:t>
            </a:r>
            <a:endParaRPr lang="en-US" altLang="zh-CN" sz="2800" b="1" dirty="0" smtClean="0">
              <a:solidFill>
                <a:srgbClr val="0000CC"/>
              </a:solidFill>
              <a:latin typeface="+mn-lt"/>
              <a:ea typeface="黑体" panose="02010609060101010101" pitchFamily="2" charset="-122"/>
            </a:endParaRPr>
          </a:p>
          <a:p>
            <a:pPr eaLnBrk="1" hangingPunct="1">
              <a:lnSpc>
                <a:spcPct val="110000"/>
              </a:lnSpc>
            </a:pPr>
            <a:r>
              <a:rPr lang="zh-CN" altLang="en-US" sz="2800" b="1" dirty="0" smtClean="0">
                <a:solidFill>
                  <a:srgbClr val="0000CC"/>
                </a:solidFill>
                <a:latin typeface="+mn-lt"/>
                <a:ea typeface="黑体" panose="02010609060101010101" pitchFamily="2" charset="-122"/>
              </a:rPr>
              <a:t>采</a:t>
            </a:r>
            <a:r>
              <a:rPr lang="zh-CN" altLang="en-US" sz="2800" b="1" dirty="0">
                <a:solidFill>
                  <a:srgbClr val="0000CC"/>
                </a:solidFill>
                <a:latin typeface="+mn-lt"/>
                <a:ea typeface="黑体" panose="02010609060101010101" pitchFamily="2" charset="-122"/>
              </a:rPr>
              <a:t>用地址聚合后，只需用路由聚合后的 </a:t>
            </a:r>
            <a:r>
              <a:rPr lang="en-US" altLang="zh-CN" sz="2800" b="1" dirty="0">
                <a:solidFill>
                  <a:srgbClr val="0000CC"/>
                </a:solidFill>
                <a:latin typeface="+mn-lt"/>
                <a:ea typeface="黑体" panose="02010609060101010101" pitchFamily="2" charset="-122"/>
              </a:rPr>
              <a:t>1 </a:t>
            </a:r>
            <a:r>
              <a:rPr lang="zh-CN" altLang="en-US" sz="2800" b="1" dirty="0">
                <a:solidFill>
                  <a:srgbClr val="0000CC"/>
                </a:solidFill>
                <a:latin typeface="+mn-lt"/>
                <a:ea typeface="黑体" panose="02010609060101010101" pitchFamily="2" charset="-122"/>
              </a:rPr>
              <a:t>个项目 </a:t>
            </a:r>
            <a:r>
              <a:rPr lang="en-US" altLang="zh-CN" sz="2800" b="1" dirty="0">
                <a:solidFill>
                  <a:srgbClr val="0000CC"/>
                </a:solidFill>
                <a:latin typeface="+mn-lt"/>
                <a:ea typeface="黑体" panose="02010609060101010101" pitchFamily="2" charset="-122"/>
              </a:rPr>
              <a:t>206.0.64.0/18 </a:t>
            </a:r>
            <a:r>
              <a:rPr lang="zh-CN" altLang="en-US" sz="2800" b="1" dirty="0">
                <a:solidFill>
                  <a:srgbClr val="0000CC"/>
                </a:solidFill>
                <a:latin typeface="+mn-lt"/>
                <a:ea typeface="黑体" panose="02010609060101010101" pitchFamily="2" charset="-122"/>
              </a:rPr>
              <a:t>就能找到该 </a:t>
            </a:r>
            <a:r>
              <a:rPr lang="en-US" altLang="zh-CN" sz="2800" b="1" dirty="0">
                <a:solidFill>
                  <a:srgbClr val="0000CC"/>
                </a:solidFill>
                <a:latin typeface="+mn-lt"/>
                <a:ea typeface="黑体" panose="02010609060101010101" pitchFamily="2" charset="-122"/>
              </a:rPr>
              <a:t>ISP</a:t>
            </a:r>
            <a:r>
              <a:rPr lang="zh-CN" altLang="en-US" sz="2800" b="1" dirty="0">
                <a:solidFill>
                  <a:srgbClr val="0000CC"/>
                </a:solidFill>
                <a:latin typeface="+mn-lt"/>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en-US" altLang="zh-CN" dirty="0"/>
              <a:t>2. </a:t>
            </a:r>
            <a:r>
              <a:rPr lang="zh-CN" altLang="en-US" dirty="0"/>
              <a:t>最长前缀匹配</a:t>
            </a:r>
          </a:p>
        </p:txBody>
      </p:sp>
      <p:sp>
        <p:nvSpPr>
          <p:cNvPr id="532486" name="Rectangle 6"/>
          <p:cNvSpPr>
            <a:spLocks noGrp="1" noChangeArrowheads="1"/>
          </p:cNvSpPr>
          <p:nvPr>
            <p:ph idx="1"/>
          </p:nvPr>
        </p:nvSpPr>
        <p:spPr/>
        <p:txBody>
          <a:bodyPr/>
          <a:lstStyle/>
          <a:p>
            <a:pPr algn="just"/>
            <a:r>
              <a:rPr lang="zh-CN" altLang="en-US" dirty="0"/>
              <a:t>使用 </a:t>
            </a:r>
            <a:r>
              <a:rPr lang="en-US" altLang="zh-CN" dirty="0"/>
              <a:t>CIDR </a:t>
            </a:r>
            <a:r>
              <a:rPr lang="zh-CN" altLang="en-US" dirty="0"/>
              <a:t>时，路由表中的每个项目由“网络前缀”和“下一跳地址”组成。</a:t>
            </a:r>
            <a:r>
              <a:rPr lang="zh-CN" altLang="en-US" dirty="0">
                <a:solidFill>
                  <a:srgbClr val="0000FF"/>
                </a:solidFill>
              </a:rPr>
              <a:t>在查找路由表时可能会得到不止一个匹配结果。</a:t>
            </a:r>
            <a:r>
              <a:rPr lang="zh-CN" altLang="en-US" dirty="0"/>
              <a:t> </a:t>
            </a:r>
          </a:p>
          <a:p>
            <a:pPr algn="just"/>
            <a:r>
              <a:rPr lang="zh-CN" altLang="en-US" dirty="0"/>
              <a:t>应当从匹配结果中选择具有最长网络前缀的路由：</a:t>
            </a:r>
            <a:r>
              <a:rPr lang="zh-CN" altLang="en-US" dirty="0">
                <a:solidFill>
                  <a:srgbClr val="FF0000"/>
                </a:solidFill>
              </a:rPr>
              <a:t>最长前缀</a:t>
            </a:r>
            <a:r>
              <a:rPr lang="zh-CN" altLang="en-US" dirty="0" smtClean="0">
                <a:solidFill>
                  <a:srgbClr val="FF0000"/>
                </a:solidFill>
              </a:rPr>
              <a:t>匹配</a:t>
            </a:r>
            <a:r>
              <a:rPr lang="zh-CN" altLang="en-US" dirty="0" smtClean="0"/>
              <a:t> </a:t>
            </a:r>
            <a:r>
              <a:rPr lang="en-US" altLang="zh-CN" dirty="0" smtClean="0"/>
              <a:t>(</a:t>
            </a:r>
            <a:r>
              <a:rPr lang="en-US" altLang="zh-CN" dirty="0"/>
              <a:t>longest-prefix matching)</a:t>
            </a:r>
            <a:r>
              <a:rPr lang="zh-CN" altLang="en-US" dirty="0"/>
              <a:t>。</a:t>
            </a:r>
          </a:p>
          <a:p>
            <a:pPr algn="just"/>
            <a:r>
              <a:rPr lang="zh-CN" altLang="en-US" dirty="0"/>
              <a:t>网络前缀越长，其地址块就越小，因而路由就越</a:t>
            </a:r>
            <a:r>
              <a:rPr lang="zh-CN" altLang="en-US" dirty="0" smtClean="0"/>
              <a:t>具体 </a:t>
            </a:r>
            <a:r>
              <a:rPr lang="en-US" altLang="zh-CN" dirty="0" smtClean="0"/>
              <a:t>(</a:t>
            </a:r>
            <a:r>
              <a:rPr lang="en-US" altLang="zh-CN" dirty="0"/>
              <a:t>more specific) </a:t>
            </a:r>
            <a:r>
              <a:rPr lang="zh-CN" altLang="en-US" dirty="0"/>
              <a:t>。</a:t>
            </a:r>
          </a:p>
          <a:p>
            <a:pPr algn="just"/>
            <a:r>
              <a:rPr lang="zh-CN" altLang="en-US" dirty="0"/>
              <a:t>最长前缀匹配又称为</a:t>
            </a:r>
            <a:r>
              <a:rPr lang="zh-CN" altLang="en-US" dirty="0">
                <a:solidFill>
                  <a:srgbClr val="FF0000"/>
                </a:solidFill>
              </a:rPr>
              <a:t>最长匹配</a:t>
            </a:r>
            <a:r>
              <a:rPr lang="zh-CN" altLang="en-US" dirty="0"/>
              <a:t>或</a:t>
            </a:r>
            <a:r>
              <a:rPr lang="zh-CN" altLang="en-US" dirty="0">
                <a:solidFill>
                  <a:srgbClr val="FF0000"/>
                </a:solidFill>
              </a:rPr>
              <a:t>最佳匹配。</a:t>
            </a:r>
          </a:p>
        </p:txBody>
      </p:sp>
      <p:sp>
        <p:nvSpPr>
          <p:cNvPr id="532482" name="Rectangle 2"/>
          <p:cNvSpPr>
            <a:spLocks noChangeArrowheads="1"/>
          </p:cNvSpPr>
          <p:nvPr/>
        </p:nvSpPr>
        <p:spPr bwMode="auto">
          <a:xfrm>
            <a:off x="1" y="30538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3" name="Rectangle 3"/>
          <p:cNvSpPr>
            <a:spLocks noChangeArrowheads="1"/>
          </p:cNvSpPr>
          <p:nvPr/>
        </p:nvSpPr>
        <p:spPr bwMode="auto">
          <a:xfrm>
            <a:off x="1" y="305859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5" name="Rectangle 5"/>
          <p:cNvSpPr>
            <a:spLocks noChangeArrowheads="1"/>
          </p:cNvSpPr>
          <p:nvPr/>
        </p:nvSpPr>
        <p:spPr bwMode="auto">
          <a:xfrm>
            <a:off x="1" y="307764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4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60" y="4415196"/>
            <a:ext cx="451926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prstDash val="solid"/>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kumimoji="0" lang="en-US" altLang="zh-CN" sz="2800" b="1" dirty="0">
                <a:solidFill>
                  <a:srgbClr val="C00000"/>
                </a:solidFill>
                <a:latin typeface="+mn-lt"/>
                <a:ea typeface="黑体" panose="02010609060101010101" pitchFamily="2" charset="-122"/>
              </a:rPr>
              <a:t>1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09" y="4920019"/>
            <a:ext cx="827547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01000111.    </a:t>
            </a:r>
            <a:r>
              <a:rPr kumimoji="0" lang="en-US" altLang="zh-CN" sz="2800" b="1" dirty="0" smtClean="0">
                <a:solidFill>
                  <a:srgbClr val="0000FF"/>
                </a:solidFill>
                <a:latin typeface="+mn-lt"/>
                <a:ea typeface="黑体" panose="02010609060101010101" pitchFamily="2" charset="-122"/>
              </a:rPr>
              <a:t>130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07011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a:latin typeface="+mn-lt"/>
                <a:ea typeface="黑体" panose="02010609060101010101" pitchFamily="2" charset="-122"/>
              </a:rPr>
              <a:t>第 </a:t>
            </a:r>
            <a:r>
              <a:rPr kumimoji="0" lang="en-US" altLang="zh-CN" sz="2800" b="1">
                <a:latin typeface="+mn-lt"/>
                <a:ea typeface="黑体" panose="02010609060101010101" pitchFamily="2" charset="-122"/>
              </a:rPr>
              <a:t>1 </a:t>
            </a:r>
            <a:r>
              <a:rPr kumimoji="0" lang="zh-CN" altLang="en-US" sz="2800" b="1">
                <a:latin typeface="+mn-lt"/>
                <a:ea typeface="黑体" panose="02010609060101010101" pitchFamily="2" charset="-122"/>
              </a:rPr>
              <a:t>个项目 </a:t>
            </a:r>
            <a:r>
              <a:rPr kumimoji="0" lang="en-US" altLang="zh-CN" sz="2800" b="1">
                <a:latin typeface="+mn-lt"/>
                <a:ea typeface="黑体" panose="02010609060101010101" pitchFamily="2" charset="-122"/>
              </a:rPr>
              <a:t>206.0.68.0/22 </a:t>
            </a:r>
            <a:r>
              <a:rPr kumimoji="0" lang="zh-CN" altLang="en-US" sz="2800" b="1">
                <a:latin typeface="+mn-lt"/>
                <a:ea typeface="黑体" panose="02010609060101010101" pitchFamily="2" charset="-122"/>
              </a:rPr>
              <a:t>的掩码 </a:t>
            </a:r>
            <a:r>
              <a:rPr kumimoji="0" lang="en-US" altLang="zh-CN" sz="2800" b="1" i="1">
                <a:latin typeface="+mn-lt"/>
                <a:ea typeface="黑体" panose="02010609060101010101" pitchFamily="2" charset="-122"/>
              </a:rPr>
              <a:t>M</a:t>
            </a:r>
            <a:r>
              <a:rPr kumimoji="0" lang="en-US" altLang="zh-CN" sz="2800" b="1">
                <a:latin typeface="+mn-lt"/>
                <a:ea typeface="黑体" panose="02010609060101010101" pitchFamily="2" charset="-122"/>
              </a:rPr>
              <a:t> </a:t>
            </a:r>
            <a:r>
              <a:rPr kumimoji="0" lang="zh-CN" altLang="en-US" sz="2800" b="1">
                <a:latin typeface="+mn-lt"/>
                <a:ea typeface="黑体" panose="02010609060101010101" pitchFamily="2" charset="-122"/>
              </a:rPr>
              <a:t>有 </a:t>
            </a:r>
            <a:r>
              <a:rPr kumimoji="0" lang="en-US" altLang="zh-CN" sz="2800" b="1">
                <a:latin typeface="+mn-lt"/>
                <a:ea typeface="黑体" panose="02010609060101010101" pitchFamily="2" charset="-122"/>
              </a:rPr>
              <a:t>22 </a:t>
            </a:r>
            <a:r>
              <a:rPr kumimoji="0" lang="zh-CN" altLang="en-US" sz="2800" b="1">
                <a:latin typeface="+mn-lt"/>
                <a:ea typeface="黑体" panose="02010609060101010101" pitchFamily="2" charset="-122"/>
              </a:rPr>
              <a:t>个连续的 </a:t>
            </a:r>
            <a:r>
              <a:rPr kumimoji="0" lang="en-US" altLang="zh-CN" sz="2800" b="1">
                <a:latin typeface="+mn-lt"/>
                <a:ea typeface="黑体" panose="02010609060101010101" pitchFamily="2" charset="-122"/>
              </a:rPr>
              <a:t>1</a:t>
            </a:r>
            <a:r>
              <a:rPr kumimoji="0" lang="zh-CN" altLang="en-US" sz="2800" b="1">
                <a:latin typeface="+mn-lt"/>
                <a:ea typeface="黑体" panose="02010609060101010101" pitchFamily="2" charset="-122"/>
              </a:rPr>
              <a:t>。</a:t>
            </a:r>
          </a:p>
        </p:txBody>
      </p:sp>
      <p:sp>
        <p:nvSpPr>
          <p:cNvPr id="13" name="Text Box 8"/>
          <p:cNvSpPr txBox="1">
            <a:spLocks noChangeArrowheads="1"/>
          </p:cNvSpPr>
          <p:nvPr/>
        </p:nvSpPr>
        <p:spPr bwMode="auto">
          <a:xfrm>
            <a:off x="1687961" y="3367088"/>
            <a:ext cx="722691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p>
        </p:txBody>
      </p:sp>
      <p:sp>
        <p:nvSpPr>
          <p:cNvPr id="14" name="Text Box 9"/>
          <p:cNvSpPr txBox="1">
            <a:spLocks noChangeArrowheads="1"/>
          </p:cNvSpPr>
          <p:nvPr/>
        </p:nvSpPr>
        <p:spPr bwMode="auto">
          <a:xfrm>
            <a:off x="433836" y="3929063"/>
            <a:ext cx="717375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kumimoji="0" lang="en-US" altLang="zh-CN" sz="2800" b="1" dirty="0">
                <a:latin typeface="+mn-lt"/>
                <a:ea typeface="黑体" panose="02010609060101010101" pitchFamily="2" charset="-122"/>
              </a:rPr>
              <a:t>3 </a:t>
            </a:r>
            <a:r>
              <a:rPr kumimoji="0" lang="zh-CN" altLang="en-US" sz="2800" b="1" dirty="0">
                <a:latin typeface="+mn-lt"/>
                <a:ea typeface="黑体" panose="02010609060101010101" pitchFamily="2" charset="-122"/>
              </a:rPr>
              <a:t>个字节转换成二进制。</a:t>
            </a:r>
          </a:p>
        </p:txBody>
      </p:sp>
      <p:sp>
        <p:nvSpPr>
          <p:cNvPr id="15" name="Text Box 10"/>
          <p:cNvSpPr txBox="1">
            <a:spLocks noChangeArrowheads="1"/>
          </p:cNvSpPr>
          <p:nvPr/>
        </p:nvSpPr>
        <p:spPr bwMode="auto">
          <a:xfrm>
            <a:off x="1686526" y="4400907"/>
            <a:ext cx="752507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11111111 11111100 00000000</a:t>
            </a:r>
          </a:p>
        </p:txBody>
      </p:sp>
      <p:sp>
        <p:nvSpPr>
          <p:cNvPr id="16" name="Line 11"/>
          <p:cNvSpPr>
            <a:spLocks noChangeShapeType="1"/>
          </p:cNvSpPr>
          <p:nvPr/>
        </p:nvSpPr>
        <p:spPr bwMode="auto">
          <a:xfrm>
            <a:off x="325885" y="5423257"/>
            <a:ext cx="8820150"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8" y="5496282"/>
            <a:ext cx="557235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206.           0.       01000100.       0</a:t>
            </a:r>
          </a:p>
        </p:txBody>
      </p:sp>
      <p:sp>
        <p:nvSpPr>
          <p:cNvPr id="18" name="Text Box 13"/>
          <p:cNvSpPr txBox="1">
            <a:spLocks noChangeArrowheads="1"/>
          </p:cNvSpPr>
          <p:nvPr/>
        </p:nvSpPr>
        <p:spPr bwMode="auto">
          <a:xfrm>
            <a:off x="2648745" y="5949282"/>
            <a:ext cx="428835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a:ln>
                  <a:noFill/>
                </a:ln>
                <a:solidFill>
                  <a:srgbClr val="FF0000"/>
                </a:solidFill>
                <a:effectLst/>
                <a:uLnTx/>
                <a:uFillTx/>
                <a:latin typeface="+mn-lt"/>
                <a:ea typeface="黑体" panose="02010609060101010101" pitchFamily="2" charset="-122"/>
              </a:rPr>
              <a:t>206.0.68.0/22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59" y="4415196"/>
            <a:ext cx="523934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prstDash val="solid"/>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lang="en-US" altLang="zh-CN" sz="2800" b="1" dirty="0">
                <a:solidFill>
                  <a:srgbClr val="C00000"/>
                </a:solidFill>
                <a:latin typeface="+mn-lt"/>
                <a:ea typeface="黑体" panose="02010609060101010101" pitchFamily="2" charset="-122"/>
              </a:rPr>
              <a:t>2</a:t>
            </a:r>
            <a:r>
              <a:rPr kumimoji="0" lang="en-US" altLang="zh-CN" sz="2800" b="1" dirty="0" smtClean="0">
                <a:solidFill>
                  <a:srgbClr val="C00000"/>
                </a:solidFill>
                <a:latin typeface="+mn-lt"/>
                <a:ea typeface="黑体" panose="02010609060101010101" pitchFamily="2" charset="-122"/>
              </a:rPr>
              <a:t>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10" y="4920019"/>
            <a:ext cx="881042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a:t>
            </a:r>
            <a:r>
              <a:rPr kumimoji="0" lang="en-US" altLang="zh-CN" sz="2800" b="1" dirty="0" smtClean="0">
                <a:solidFill>
                  <a:srgbClr val="0000FF"/>
                </a:solidFill>
                <a:latin typeface="+mn-lt"/>
                <a:ea typeface="黑体" panose="02010609060101010101" pitchFamily="2" charset="-122"/>
              </a:rPr>
              <a:t>       71.    10000010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47086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第 </a:t>
            </a:r>
            <a:r>
              <a:rPr kumimoji="0" lang="en-US" altLang="zh-CN" sz="2800" b="1" dirty="0" smtClean="0">
                <a:latin typeface="+mn-lt"/>
                <a:ea typeface="黑体" panose="02010609060101010101" pitchFamily="2" charset="-122"/>
              </a:rPr>
              <a:t>2 </a:t>
            </a:r>
            <a:r>
              <a:rPr kumimoji="0" lang="zh-CN" altLang="en-US" sz="2800" b="1" dirty="0">
                <a:latin typeface="+mn-lt"/>
                <a:ea typeface="黑体" panose="02010609060101010101" pitchFamily="2" charset="-122"/>
              </a:rPr>
              <a:t>个项目 </a:t>
            </a:r>
            <a:r>
              <a:rPr kumimoji="0" lang="en-US" altLang="zh-CN" sz="2800" b="1" dirty="0" smtClean="0">
                <a:latin typeface="+mn-lt"/>
                <a:ea typeface="黑体" panose="02010609060101010101" pitchFamily="2" charset="-122"/>
              </a:rPr>
              <a:t>206.0.71.128/25 </a:t>
            </a:r>
            <a:r>
              <a:rPr kumimoji="0" lang="zh-CN" altLang="en-US" sz="2800" b="1" dirty="0">
                <a:latin typeface="+mn-lt"/>
                <a:ea typeface="黑体" panose="02010609060101010101" pitchFamily="2" charset="-122"/>
              </a:rPr>
              <a:t>的掩码 </a:t>
            </a:r>
            <a:r>
              <a:rPr kumimoji="0" lang="en-US" altLang="zh-CN" sz="2800" b="1" i="1" dirty="0">
                <a:latin typeface="+mn-lt"/>
                <a:ea typeface="黑体" panose="02010609060101010101" pitchFamily="2" charset="-122"/>
              </a:rPr>
              <a:t>M</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有 </a:t>
            </a:r>
            <a:r>
              <a:rPr kumimoji="0" lang="en-US" altLang="zh-CN" sz="2800" b="1" dirty="0" smtClean="0">
                <a:latin typeface="+mn-lt"/>
                <a:ea typeface="黑体" panose="02010609060101010101" pitchFamily="2" charset="-122"/>
              </a:rPr>
              <a:t>25 </a:t>
            </a:r>
            <a:r>
              <a:rPr kumimoji="0" lang="zh-CN" altLang="en-US" sz="2800" b="1" dirty="0">
                <a:latin typeface="+mn-lt"/>
                <a:ea typeface="黑体" panose="02010609060101010101" pitchFamily="2" charset="-122"/>
              </a:rPr>
              <a:t>个连续的 </a:t>
            </a:r>
            <a:r>
              <a:rPr kumimoji="0" lang="en-US" altLang="zh-CN" sz="2800" b="1" dirty="0">
                <a:latin typeface="+mn-lt"/>
                <a:ea typeface="黑体" panose="02010609060101010101" pitchFamily="2" charset="-122"/>
              </a:rPr>
              <a:t>1</a:t>
            </a:r>
            <a:r>
              <a:rPr kumimoji="0" lang="zh-CN" altLang="en-US" sz="2800" b="1" dirty="0">
                <a:latin typeface="+mn-lt"/>
                <a:ea typeface="黑体" panose="02010609060101010101" pitchFamily="2" charset="-122"/>
              </a:rPr>
              <a:t>。</a:t>
            </a:r>
          </a:p>
        </p:txBody>
      </p:sp>
      <p:sp>
        <p:nvSpPr>
          <p:cNvPr id="13" name="Text Box 8"/>
          <p:cNvSpPr txBox="1">
            <a:spLocks noChangeArrowheads="1"/>
          </p:cNvSpPr>
          <p:nvPr/>
        </p:nvSpPr>
        <p:spPr bwMode="auto">
          <a:xfrm>
            <a:off x="1687961" y="3367088"/>
            <a:ext cx="722691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p>
        </p:txBody>
      </p:sp>
      <p:sp>
        <p:nvSpPr>
          <p:cNvPr id="14" name="Text Box 9"/>
          <p:cNvSpPr txBox="1">
            <a:spLocks noChangeArrowheads="1"/>
          </p:cNvSpPr>
          <p:nvPr/>
        </p:nvSpPr>
        <p:spPr bwMode="auto">
          <a:xfrm>
            <a:off x="433836" y="3929063"/>
            <a:ext cx="717375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lang="en-US" altLang="zh-CN" sz="2800" b="1" dirty="0">
                <a:latin typeface="+mn-lt"/>
                <a:ea typeface="黑体" panose="02010609060101010101" pitchFamily="2" charset="-122"/>
              </a:rPr>
              <a:t>4</a:t>
            </a:r>
            <a:r>
              <a:rPr kumimoji="0" lang="en-US" altLang="zh-CN" sz="2800" b="1" dirty="0" smtClean="0">
                <a:latin typeface="+mn-lt"/>
                <a:ea typeface="黑体" panose="02010609060101010101" pitchFamily="2" charset="-122"/>
              </a:rPr>
              <a:t> </a:t>
            </a:r>
            <a:r>
              <a:rPr kumimoji="0" lang="zh-CN" altLang="en-US" sz="2800" b="1" dirty="0">
                <a:latin typeface="+mn-lt"/>
                <a:ea typeface="黑体" panose="02010609060101010101" pitchFamily="2" charset="-122"/>
              </a:rPr>
              <a:t>个字节转换成二进制。</a:t>
            </a:r>
          </a:p>
        </p:txBody>
      </p:sp>
      <p:sp>
        <p:nvSpPr>
          <p:cNvPr id="15" name="Text Box 10"/>
          <p:cNvSpPr txBox="1">
            <a:spLocks noChangeArrowheads="1"/>
          </p:cNvSpPr>
          <p:nvPr/>
        </p:nvSpPr>
        <p:spPr bwMode="auto">
          <a:xfrm>
            <a:off x="1686526" y="4400907"/>
            <a:ext cx="748544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a:t>
            </a:r>
            <a:r>
              <a:rPr kumimoji="0" lang="en-US" altLang="zh-CN" sz="2800" b="1" dirty="0" smtClean="0">
                <a:solidFill>
                  <a:srgbClr val="0000FF"/>
                </a:solidFill>
                <a:latin typeface="+mn-lt"/>
                <a:ea typeface="黑体" panose="02010609060101010101" pitchFamily="2" charset="-122"/>
              </a:rPr>
              <a:t>11111111 10000000</a:t>
            </a:r>
            <a:endParaRPr kumimoji="0" lang="en-US" altLang="zh-CN" sz="2800" b="1" dirty="0">
              <a:solidFill>
                <a:srgbClr val="0000FF"/>
              </a:solidFill>
              <a:latin typeface="+mn-lt"/>
              <a:ea typeface="黑体" panose="02010609060101010101" pitchFamily="2" charset="-122"/>
            </a:endParaRPr>
          </a:p>
        </p:txBody>
      </p:sp>
      <p:sp>
        <p:nvSpPr>
          <p:cNvPr id="16" name="Line 11"/>
          <p:cNvSpPr>
            <a:spLocks noChangeShapeType="1"/>
          </p:cNvSpPr>
          <p:nvPr/>
        </p:nvSpPr>
        <p:spPr bwMode="auto">
          <a:xfrm>
            <a:off x="325885" y="5423257"/>
            <a:ext cx="8820150"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7" y="5496282"/>
            <a:ext cx="617027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a:t>
            </a:r>
            <a:r>
              <a:rPr kumimoji="0" lang="en-US" altLang="zh-CN" sz="2800" b="1" dirty="0" smtClean="0">
                <a:solidFill>
                  <a:srgbClr val="0000FF"/>
                </a:solidFill>
                <a:latin typeface="+mn-lt"/>
                <a:ea typeface="黑体" panose="02010609060101010101" pitchFamily="2" charset="-122"/>
              </a:rPr>
              <a:t>       71.    10000000</a:t>
            </a:r>
            <a:endParaRPr kumimoji="0" lang="en-US" altLang="zh-CN" sz="2800" b="1" dirty="0">
              <a:solidFill>
                <a:srgbClr val="0000FF"/>
              </a:solidFill>
              <a:latin typeface="+mn-lt"/>
              <a:ea typeface="黑体" panose="02010609060101010101" pitchFamily="2" charset="-122"/>
            </a:endParaRPr>
          </a:p>
        </p:txBody>
      </p:sp>
      <p:sp>
        <p:nvSpPr>
          <p:cNvPr id="18" name="Text Box 13"/>
          <p:cNvSpPr txBox="1">
            <a:spLocks noChangeArrowheads="1"/>
          </p:cNvSpPr>
          <p:nvPr/>
        </p:nvSpPr>
        <p:spPr bwMode="auto">
          <a:xfrm>
            <a:off x="2648744" y="5949282"/>
            <a:ext cx="4743606"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206.0.71.128/25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prstDash val="solid"/>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2" name="矩形 1"/>
          <p:cNvSpPr/>
          <p:nvPr/>
        </p:nvSpPr>
        <p:spPr>
          <a:xfrm>
            <a:off x="776536" y="1196754"/>
            <a:ext cx="8712968" cy="2246769"/>
          </a:xfrm>
          <a:prstGeom prst="rect">
            <a:avLst/>
          </a:prstGeom>
        </p:spPr>
        <p:txBody>
          <a:bodyPr wrap="square">
            <a:spAutoFit/>
          </a:bodyPr>
          <a:lstStyle/>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(11111111 11111111 11111100 00000000)</a:t>
            </a: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206.0.68.0/22            </a:t>
            </a:r>
            <a:r>
              <a:rPr lang="zh-CN" altLang="en-US" sz="2800" b="1" dirty="0" smtClean="0">
                <a:solidFill>
                  <a:srgbClr val="C00000"/>
                </a:solidFill>
                <a:latin typeface="+mn-lt"/>
                <a:ea typeface="黑体" panose="02010609060101010101" pitchFamily="2" charset="-122"/>
              </a:rPr>
              <a:t>匹配</a:t>
            </a:r>
            <a:endParaRPr lang="en-US" altLang="zh-CN" sz="2800" b="1" dirty="0" smtClean="0">
              <a:solidFill>
                <a:srgbClr val="C00000"/>
              </a:solidFill>
              <a:latin typeface="+mn-lt"/>
              <a:ea typeface="黑体" panose="02010609060101010101" pitchFamily="2" charset="-122"/>
            </a:endParaRPr>
          </a:p>
          <a:p>
            <a:pPr>
              <a:buFont typeface="Wingdings" panose="05000000000000000000" pitchFamily="2" charset="2"/>
              <a:buNone/>
            </a:pPr>
            <a:endParaRPr lang="zh-CN" altLang="en-US" sz="2800" b="1" i="1" dirty="0">
              <a:solidFill>
                <a:srgbClr val="0000CC"/>
              </a:solidFill>
              <a:latin typeface="+mn-lt"/>
              <a:ea typeface="黑体" panose="02010609060101010101" pitchFamily="2" charset="-122"/>
            </a:endParaRPr>
          </a:p>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(11111111 11111111 11111111 10000000)</a:t>
            </a: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206.0.71.128/25         </a:t>
            </a:r>
            <a:r>
              <a:rPr lang="zh-CN" altLang="en-US" sz="2800" b="1" dirty="0">
                <a:solidFill>
                  <a:srgbClr val="C00000"/>
                </a:solidFill>
                <a:latin typeface="+mn-lt"/>
                <a:ea typeface="黑体" panose="02010609060101010101" pitchFamily="2" charset="-122"/>
              </a:rPr>
              <a:t>匹配</a:t>
            </a:r>
          </a:p>
        </p:txBody>
      </p:sp>
      <p:sp>
        <p:nvSpPr>
          <p:cNvPr id="22" name="Line 10"/>
          <p:cNvSpPr>
            <a:spLocks noChangeShapeType="1"/>
          </p:cNvSpPr>
          <p:nvPr/>
        </p:nvSpPr>
        <p:spPr bwMode="auto">
          <a:xfrm>
            <a:off x="1928664" y="3443521"/>
            <a:ext cx="4523052" cy="0"/>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矩形 2"/>
          <p:cNvSpPr/>
          <p:nvPr/>
        </p:nvSpPr>
        <p:spPr>
          <a:xfrm>
            <a:off x="919538" y="3933056"/>
            <a:ext cx="8426965" cy="1175706"/>
          </a:xfrm>
          <a:prstGeom prst="rect">
            <a:avLst/>
          </a:prstGeom>
          <a:solidFill>
            <a:srgbClr val="FFFF66"/>
          </a:solidFill>
          <a:ln>
            <a:solidFill>
              <a:srgbClr val="000099"/>
            </a:solidFill>
          </a:ln>
        </p:spPr>
        <p:txBody>
          <a:bodyPr wrap="square">
            <a:spAutoFit/>
          </a:bodyPr>
          <a:lstStyle/>
          <a:p>
            <a:pPr>
              <a:lnSpc>
                <a:spcPct val="110000"/>
              </a:lnSpc>
            </a:pPr>
            <a:r>
              <a:rPr lang="zh-CN" altLang="en-US" sz="3200" b="1" dirty="0">
                <a:solidFill>
                  <a:srgbClr val="0000CC"/>
                </a:solidFill>
                <a:latin typeface="+mn-lt"/>
                <a:ea typeface="黑体" panose="02010609060101010101" pitchFamily="2" charset="-122"/>
              </a:rPr>
              <a:t>选择两个匹配的地址中更具体的一个，即选择</a:t>
            </a:r>
            <a:r>
              <a:rPr lang="zh-CN" altLang="en-US" sz="3200" b="1" dirty="0">
                <a:solidFill>
                  <a:srgbClr val="FF0000"/>
                </a:solidFill>
                <a:latin typeface="+mn-lt"/>
                <a:ea typeface="黑体" panose="02010609060101010101" pitchFamily="2" charset="-122"/>
              </a:rPr>
              <a:t>最长前缀的地址</a:t>
            </a:r>
            <a:r>
              <a:rPr lang="zh-CN" altLang="en-US" sz="3200" b="1" dirty="0">
                <a:solidFill>
                  <a:srgbClr val="0000CC"/>
                </a:solidFill>
                <a:latin typeface="+mn-lt"/>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0"/>
                            </p:stCondLst>
                            <p:childTnLst>
                              <p:par>
                                <p:cTn id="20" presetID="1" presetClass="entr" presetSubtype="0" repeatCount="3000" fill="hold" grpId="0" nodeType="after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500"/>
                                  </p:stCondLst>
                                  <p:childTnLst>
                                    <p:anim calcmode="discrete" valueType="str">
                                      <p:cBhvr>
                                        <p:cTn id="2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zh-CN" dirty="0"/>
              <a:t>3. </a:t>
            </a:r>
            <a:r>
              <a:rPr lang="zh-CN" altLang="en-US" dirty="0"/>
              <a:t>使用二叉线索查找路由表</a:t>
            </a:r>
          </a:p>
        </p:txBody>
      </p:sp>
      <p:sp>
        <p:nvSpPr>
          <p:cNvPr id="536579" name="Rectangle 3"/>
          <p:cNvSpPr>
            <a:spLocks noGrp="1" noChangeArrowheads="1"/>
          </p:cNvSpPr>
          <p:nvPr>
            <p:ph idx="1"/>
          </p:nvPr>
        </p:nvSpPr>
        <p:spPr/>
        <p:txBody>
          <a:bodyPr/>
          <a:lstStyle/>
          <a:p>
            <a:pPr algn="just"/>
            <a:r>
              <a:rPr lang="zh-CN" altLang="en-US" sz="2700" dirty="0"/>
              <a:t>当路由表的项目数很大时，怎样设法减小路由表的查找时间就成为一个非常重要的问题。 </a:t>
            </a:r>
          </a:p>
          <a:p>
            <a:pPr algn="just"/>
            <a:r>
              <a:rPr lang="zh-CN" altLang="en-US" sz="2700" dirty="0">
                <a:solidFill>
                  <a:srgbClr val="0000FF"/>
                </a:solidFill>
              </a:rPr>
              <a:t>为了进行更加有效的查找</a:t>
            </a:r>
            <a:r>
              <a:rPr lang="zh-CN" altLang="en-US" sz="2700" dirty="0"/>
              <a:t>，通常是将无分类编址的路由表存放在一种</a:t>
            </a:r>
            <a:r>
              <a:rPr lang="zh-CN" altLang="en-US" sz="2700" dirty="0">
                <a:solidFill>
                  <a:srgbClr val="0000FF"/>
                </a:solidFill>
              </a:rPr>
              <a:t>层次的数据结构</a:t>
            </a:r>
            <a:r>
              <a:rPr lang="zh-CN" altLang="en-US" sz="2700" dirty="0"/>
              <a:t>中，然后自</a:t>
            </a:r>
            <a:r>
              <a:rPr lang="zh-CN" altLang="en-US" sz="2700" dirty="0">
                <a:solidFill>
                  <a:srgbClr val="0000FF"/>
                </a:solidFill>
              </a:rPr>
              <a:t>上而下地按层次</a:t>
            </a:r>
            <a:r>
              <a:rPr lang="zh-CN" altLang="en-US" sz="2700" dirty="0"/>
              <a:t>进行查找。这里最常用的就是</a:t>
            </a:r>
            <a:r>
              <a:rPr lang="zh-CN" altLang="en-US" sz="2700" dirty="0">
                <a:solidFill>
                  <a:srgbClr val="FF0000"/>
                </a:solidFill>
              </a:rPr>
              <a:t>二叉</a:t>
            </a:r>
            <a:r>
              <a:rPr lang="zh-CN" altLang="en-US" sz="2700" dirty="0" smtClean="0">
                <a:solidFill>
                  <a:srgbClr val="FF0000"/>
                </a:solidFill>
              </a:rPr>
              <a:t>线索 </a:t>
            </a:r>
            <a:r>
              <a:rPr lang="en-US" altLang="zh-CN" sz="2700" dirty="0" smtClean="0"/>
              <a:t>(</a:t>
            </a:r>
            <a:r>
              <a:rPr lang="en-US" altLang="zh-CN" sz="2700" dirty="0"/>
              <a:t>binary </a:t>
            </a:r>
            <a:r>
              <a:rPr lang="en-US" altLang="zh-CN" sz="2700" dirty="0" err="1"/>
              <a:t>trie</a:t>
            </a:r>
            <a:r>
              <a:rPr lang="en-US" altLang="zh-CN" sz="2700" dirty="0"/>
              <a:t>)</a:t>
            </a:r>
            <a:r>
              <a:rPr lang="zh-CN" altLang="en-US" sz="2700" dirty="0"/>
              <a:t>。</a:t>
            </a:r>
          </a:p>
          <a:p>
            <a:pPr algn="just"/>
            <a:r>
              <a:rPr lang="en-US" altLang="zh-CN" sz="2700" dirty="0"/>
              <a:t>IP </a:t>
            </a:r>
            <a:r>
              <a:rPr lang="zh-CN" altLang="en-US" sz="2700" dirty="0"/>
              <a:t>地址中从左到右的比特值决定了从根结点逐层向下层延伸的路径，而二叉线索中的各个路径就代表路由表中存放的各个地址。</a:t>
            </a:r>
          </a:p>
          <a:p>
            <a:pPr algn="just"/>
            <a:r>
              <a:rPr lang="zh-CN" altLang="en-US" sz="2700" dirty="0"/>
              <a:t>为了提高二叉线索的查找速度，广泛使用了各种压缩技术。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6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6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pPr algn="ctr"/>
            <a:r>
              <a:rPr lang="zh-CN" altLang="en-US" sz="4000"/>
              <a:t>用 </a:t>
            </a:r>
            <a:r>
              <a:rPr lang="en-US" altLang="zh-CN" sz="4000"/>
              <a:t>5 </a:t>
            </a:r>
            <a:r>
              <a:rPr lang="zh-CN" altLang="en-US" sz="4000"/>
              <a:t>个前缀构成的二叉线索 </a:t>
            </a:r>
          </a:p>
        </p:txBody>
      </p:sp>
      <p:sp>
        <p:nvSpPr>
          <p:cNvPr id="991236" name="Text Box 4"/>
          <p:cNvSpPr txBox="1">
            <a:spLocks noChangeArrowheads="1"/>
          </p:cNvSpPr>
          <p:nvPr/>
        </p:nvSpPr>
        <p:spPr bwMode="auto">
          <a:xfrm>
            <a:off x="196130" y="1268762"/>
            <a:ext cx="6600718" cy="28807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Aft>
                <a:spcPct val="30000"/>
              </a:spcAft>
            </a:pPr>
            <a:r>
              <a:rPr kumimoji="1" lang="en-US" altLang="zh-CN" sz="2400" b="1" dirty="0">
                <a:latin typeface="+mn-lt"/>
                <a:ea typeface="黑体" panose="02010609060101010101" pitchFamily="2" charset="-122"/>
              </a:rPr>
              <a:t>                32 </a:t>
            </a:r>
            <a:r>
              <a:rPr kumimoji="1" lang="zh-CN" altLang="en-US" sz="2400" b="1" dirty="0">
                <a:latin typeface="+mn-lt"/>
                <a:ea typeface="黑体" panose="02010609060101010101" pitchFamily="2" charset="-122"/>
              </a:rPr>
              <a:t>位的 </a:t>
            </a:r>
            <a:r>
              <a:rPr kumimoji="1" lang="en-US" altLang="zh-CN" sz="2400" b="1" dirty="0">
                <a:latin typeface="+mn-lt"/>
                <a:ea typeface="黑体" panose="02010609060101010101" pitchFamily="2" charset="-122"/>
              </a:rPr>
              <a:t>IP </a:t>
            </a:r>
            <a:r>
              <a:rPr kumimoji="1" lang="zh-CN" altLang="en-US" sz="2400" b="1" dirty="0">
                <a:latin typeface="+mn-lt"/>
                <a:ea typeface="黑体" panose="02010609060101010101" pitchFamily="2" charset="-122"/>
              </a:rPr>
              <a:t>地址                    </a:t>
            </a:r>
            <a:r>
              <a:rPr kumimoji="1" lang="zh-CN" altLang="en-US" sz="2400" b="1" dirty="0" smtClean="0">
                <a:latin typeface="+mn-lt"/>
                <a:ea typeface="黑体" panose="02010609060101010101" pitchFamily="2" charset="-122"/>
              </a:rPr>
              <a:t>唯一</a:t>
            </a:r>
            <a:r>
              <a:rPr kumimoji="1" lang="zh-CN" altLang="en-US" sz="2400" b="1" dirty="0">
                <a:latin typeface="+mn-lt"/>
                <a:ea typeface="黑体" panose="02010609060101010101" pitchFamily="2" charset="-122"/>
              </a:rPr>
              <a:t>前缀</a:t>
            </a:r>
          </a:p>
          <a:p>
            <a:pPr>
              <a:lnSpc>
                <a:spcPct val="130000"/>
              </a:lnSpc>
            </a:pPr>
            <a:r>
              <a:rPr kumimoji="1" lang="en-US" altLang="zh-CN" sz="2000" b="1" dirty="0" smtClean="0">
                <a:solidFill>
                  <a:srgbClr val="0000CC"/>
                </a:solidFill>
                <a:latin typeface="+mn-lt"/>
                <a:ea typeface="黑体" panose="02010609060101010101" pitchFamily="2" charset="-122"/>
              </a:rPr>
              <a:t>  01000110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01010110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01100001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10110000 </a:t>
            </a:r>
            <a:r>
              <a:rPr kumimoji="1" lang="en-US" altLang="zh-CN" sz="2000" b="1" dirty="0">
                <a:solidFill>
                  <a:srgbClr val="0000CC"/>
                </a:solidFill>
                <a:latin typeface="+mn-lt"/>
                <a:ea typeface="黑体" panose="02010609060101010101" pitchFamily="2" charset="-122"/>
              </a:rPr>
              <a:t>00000010 00000000 </a:t>
            </a:r>
            <a:r>
              <a:rPr kumimoji="1" lang="en-US" altLang="zh-CN" sz="2000" b="1" dirty="0" smtClean="0">
                <a:solidFill>
                  <a:srgbClr val="0000CC"/>
                </a:solidFill>
                <a:latin typeface="+mn-lt"/>
                <a:ea typeface="黑体" panose="02010609060101010101" pitchFamily="2" charset="-122"/>
              </a:rPr>
              <a:t>00000000	10110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10111011 </a:t>
            </a:r>
            <a:r>
              <a:rPr kumimoji="1" lang="en-US" altLang="zh-CN" sz="2000" b="1" dirty="0">
                <a:solidFill>
                  <a:srgbClr val="0000CC"/>
                </a:solidFill>
                <a:latin typeface="+mn-lt"/>
                <a:ea typeface="黑体" panose="02010609060101010101" pitchFamily="2" charset="-122"/>
              </a:rPr>
              <a:t>00001010 00000000 </a:t>
            </a:r>
            <a:r>
              <a:rPr kumimoji="1" lang="en-US" altLang="zh-CN" sz="2000" b="1" dirty="0" smtClean="0">
                <a:solidFill>
                  <a:srgbClr val="0000CC"/>
                </a:solidFill>
                <a:latin typeface="+mn-lt"/>
                <a:ea typeface="黑体" panose="02010609060101010101" pitchFamily="2" charset="-122"/>
              </a:rPr>
              <a:t>00000000	10111</a:t>
            </a:r>
            <a:endParaRPr kumimoji="1" lang="en-US" altLang="zh-CN" sz="2000" b="1" dirty="0">
              <a:solidFill>
                <a:srgbClr val="0000CC"/>
              </a:solidFill>
              <a:latin typeface="+mn-lt"/>
              <a:ea typeface="黑体" panose="02010609060101010101" pitchFamily="2" charset="-122"/>
            </a:endParaRPr>
          </a:p>
          <a:p>
            <a:endParaRPr kumimoji="1" lang="en-US" altLang="zh-CN" sz="2000" b="1" dirty="0">
              <a:solidFill>
                <a:srgbClr val="0000CC"/>
              </a:solidFill>
              <a:latin typeface="+mn-lt"/>
              <a:ea typeface="黑体" panose="02010609060101010101" pitchFamily="2" charset="-122"/>
            </a:endParaRPr>
          </a:p>
        </p:txBody>
      </p:sp>
      <p:sp>
        <p:nvSpPr>
          <p:cNvPr id="991237" name="Line 5"/>
          <p:cNvSpPr>
            <a:spLocks noChangeShapeType="1"/>
          </p:cNvSpPr>
          <p:nvPr/>
        </p:nvSpPr>
        <p:spPr bwMode="auto">
          <a:xfrm>
            <a:off x="416496" y="1700808"/>
            <a:ext cx="6336703"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991269" name="Group 37"/>
          <p:cNvGrpSpPr/>
          <p:nvPr/>
        </p:nvGrpSpPr>
        <p:grpSpPr bwMode="auto">
          <a:xfrm>
            <a:off x="6897216" y="1628800"/>
            <a:ext cx="2810138" cy="2463800"/>
            <a:chOff x="4043" y="1379"/>
            <a:chExt cx="1634" cy="1734"/>
          </a:xfrm>
        </p:grpSpPr>
        <p:sp>
          <p:nvSpPr>
            <p:cNvPr id="991238" name="Freeform 6"/>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Lst>
              <a:ahLst/>
              <a:cxnLst>
                <a:cxn ang="0">
                  <a:pos x="T0" y="T1"/>
                </a:cxn>
                <a:cxn ang="0">
                  <a:pos x="T2" y="T3"/>
                </a:cxn>
                <a:cxn ang="0">
                  <a:pos x="T4" y="T5"/>
                </a:cxn>
                <a:cxn ang="0">
                  <a:pos x="T6" y="T7"/>
                </a:cxn>
                <a:cxn ang="0">
                  <a:pos x="T8" y="T9"/>
                </a:cxn>
              </a:cxnLst>
              <a:rect l="0" t="0" r="r" b="b"/>
              <a:pathLst>
                <a:path w="772" h="1392">
                  <a:moveTo>
                    <a:pt x="0" y="0"/>
                  </a:moveTo>
                  <a:lnTo>
                    <a:pt x="764" y="272"/>
                  </a:lnTo>
                  <a:lnTo>
                    <a:pt x="318" y="564"/>
                  </a:lnTo>
                  <a:lnTo>
                    <a:pt x="510" y="840"/>
                  </a:lnTo>
                  <a:lnTo>
                    <a:pt x="772" y="1392"/>
                  </a:lnTo>
                </a:path>
              </a:pathLst>
            </a:cu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39" name="Freeform 7"/>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Lst>
              <a:ahLst/>
              <a:cxnLst>
                <a:cxn ang="0">
                  <a:pos x="T0" y="T1"/>
                </a:cxn>
                <a:cxn ang="0">
                  <a:pos x="T2" y="T3"/>
                </a:cxn>
                <a:cxn ang="0">
                  <a:pos x="T4" y="T5"/>
                </a:cxn>
                <a:cxn ang="0">
                  <a:pos x="T6" y="T7"/>
                </a:cxn>
                <a:cxn ang="0">
                  <a:pos x="T8" y="T9"/>
                </a:cxn>
              </a:cxnLst>
              <a:rect l="0" t="0" r="r" b="b"/>
              <a:pathLst>
                <a:path w="695" h="1117">
                  <a:moveTo>
                    <a:pt x="695" y="0"/>
                  </a:moveTo>
                  <a:lnTo>
                    <a:pt x="0" y="285"/>
                  </a:lnTo>
                  <a:lnTo>
                    <a:pt x="399" y="564"/>
                  </a:lnTo>
                  <a:lnTo>
                    <a:pt x="174" y="843"/>
                  </a:lnTo>
                  <a:lnTo>
                    <a:pt x="338" y="1117"/>
                  </a:lnTo>
                </a:path>
              </a:pathLst>
            </a:custGeom>
            <a:noFill/>
            <a:ln w="57150" cmpd="sng">
              <a:solidFill>
                <a:srgbClr val="C00000"/>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0" name="Line 8"/>
            <p:cNvSpPr>
              <a:spLocks noChangeShapeType="1"/>
            </p:cNvSpPr>
            <p:nvPr/>
          </p:nvSpPr>
          <p:spPr bwMode="auto">
            <a:xfrm flipH="1">
              <a:off x="5311" y="2726"/>
              <a:ext cx="112" cy="33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1" name="Text Box 9"/>
            <p:cNvSpPr txBox="1">
              <a:spLocks noChangeArrowheads="1"/>
            </p:cNvSpPr>
            <p:nvPr/>
          </p:nvSpPr>
          <p:spPr bwMode="auto">
            <a:xfrm>
              <a:off x="4043" y="2388"/>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2" name="Text Box 10"/>
            <p:cNvSpPr txBox="1">
              <a:spLocks noChangeArrowheads="1"/>
            </p:cNvSpPr>
            <p:nvPr/>
          </p:nvSpPr>
          <p:spPr bwMode="auto">
            <a:xfrm>
              <a:off x="4223" y="2063"/>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3" name="Text Box 11"/>
            <p:cNvSpPr txBox="1">
              <a:spLocks noChangeArrowheads="1"/>
            </p:cNvSpPr>
            <p:nvPr/>
          </p:nvSpPr>
          <p:spPr bwMode="auto">
            <a:xfrm>
              <a:off x="5207" y="2728"/>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4" name="Text Box 12"/>
            <p:cNvSpPr txBox="1">
              <a:spLocks noChangeArrowheads="1"/>
            </p:cNvSpPr>
            <p:nvPr/>
          </p:nvSpPr>
          <p:spPr bwMode="auto">
            <a:xfrm>
              <a:off x="4283" y="1379"/>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5" name="Line 13"/>
            <p:cNvSpPr>
              <a:spLocks noChangeShapeType="1"/>
            </p:cNvSpPr>
            <p:nvPr/>
          </p:nvSpPr>
          <p:spPr bwMode="auto">
            <a:xfrm flipH="1">
              <a:off x="4155" y="2415"/>
              <a:ext cx="114" cy="31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6" name="Freeform 14"/>
            <p:cNvSpPr/>
            <p:nvPr/>
          </p:nvSpPr>
          <p:spPr bwMode="auto">
            <a:xfrm>
              <a:off x="4503" y="2111"/>
              <a:ext cx="168" cy="304"/>
            </a:xfrm>
            <a:custGeom>
              <a:avLst/>
              <a:gdLst>
                <a:gd name="T0" fmla="*/ 0 w 168"/>
                <a:gd name="T1" fmla="*/ 0 h 264"/>
                <a:gd name="T2" fmla="*/ 168 w 168"/>
                <a:gd name="T3" fmla="*/ 264 h 264"/>
              </a:gdLst>
              <a:ahLst/>
              <a:cxnLst>
                <a:cxn ang="0">
                  <a:pos x="T0" y="T1"/>
                </a:cxn>
                <a:cxn ang="0">
                  <a:pos x="T2" y="T3"/>
                </a:cxn>
              </a:cxnLst>
              <a:rect l="0" t="0" r="r" b="b"/>
              <a:pathLst>
                <a:path w="168" h="264">
                  <a:moveTo>
                    <a:pt x="0" y="0"/>
                  </a:moveTo>
                  <a:lnTo>
                    <a:pt x="168" y="264"/>
                  </a:lnTo>
                </a:path>
              </a:pathLst>
            </a:custGeom>
            <a:noFill/>
            <a:ln w="28575">
              <a:solidFill>
                <a:schemeClr val="tx1"/>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7" name="Text Box 15"/>
            <p:cNvSpPr txBox="1">
              <a:spLocks noChangeArrowheads="1"/>
            </p:cNvSpPr>
            <p:nvPr/>
          </p:nvSpPr>
          <p:spPr bwMode="auto">
            <a:xfrm>
              <a:off x="5487" y="2734"/>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48" name="Text Box 16"/>
            <p:cNvSpPr txBox="1">
              <a:spLocks noChangeArrowheads="1"/>
            </p:cNvSpPr>
            <p:nvPr/>
          </p:nvSpPr>
          <p:spPr bwMode="auto">
            <a:xfrm>
              <a:off x="4545" y="2056"/>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49" name="Text Box 17"/>
            <p:cNvSpPr txBox="1">
              <a:spLocks noChangeArrowheads="1"/>
            </p:cNvSpPr>
            <p:nvPr/>
          </p:nvSpPr>
          <p:spPr bwMode="auto">
            <a:xfrm>
              <a:off x="4341" y="2395"/>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0" name="Text Box 18"/>
            <p:cNvSpPr txBox="1">
              <a:spLocks noChangeArrowheads="1"/>
            </p:cNvSpPr>
            <p:nvPr/>
          </p:nvSpPr>
          <p:spPr bwMode="auto">
            <a:xfrm>
              <a:off x="4275" y="1732"/>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1" name="Text Box 19"/>
            <p:cNvSpPr txBox="1">
              <a:spLocks noChangeArrowheads="1"/>
            </p:cNvSpPr>
            <p:nvPr/>
          </p:nvSpPr>
          <p:spPr bwMode="auto">
            <a:xfrm>
              <a:off x="5151" y="1386"/>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2" name="Text Box 20"/>
            <p:cNvSpPr txBox="1">
              <a:spLocks noChangeArrowheads="1"/>
            </p:cNvSpPr>
            <p:nvPr/>
          </p:nvSpPr>
          <p:spPr bwMode="auto">
            <a:xfrm>
              <a:off x="5361" y="2402"/>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3" name="Text Box 21"/>
            <p:cNvSpPr txBox="1">
              <a:spLocks noChangeArrowheads="1"/>
            </p:cNvSpPr>
            <p:nvPr/>
          </p:nvSpPr>
          <p:spPr bwMode="auto">
            <a:xfrm>
              <a:off x="5211" y="2063"/>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4" name="Text Box 22"/>
            <p:cNvSpPr txBox="1">
              <a:spLocks noChangeArrowheads="1"/>
            </p:cNvSpPr>
            <p:nvPr/>
          </p:nvSpPr>
          <p:spPr bwMode="auto">
            <a:xfrm>
              <a:off x="5183" y="1738"/>
              <a:ext cx="190"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55" name="Oval 23"/>
            <p:cNvSpPr>
              <a:spLocks noChangeArrowheads="1"/>
            </p:cNvSpPr>
            <p:nvPr/>
          </p:nvSpPr>
          <p:spPr bwMode="auto">
            <a:xfrm>
              <a:off x="5085" y="2062"/>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6" name="Oval 24"/>
            <p:cNvSpPr>
              <a:spLocks noChangeArrowheads="1"/>
            </p:cNvSpPr>
            <p:nvPr/>
          </p:nvSpPr>
          <p:spPr bwMode="auto">
            <a:xfrm>
              <a:off x="4455" y="2062"/>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7" name="Oval 25"/>
            <p:cNvSpPr>
              <a:spLocks noChangeArrowheads="1"/>
            </p:cNvSpPr>
            <p:nvPr/>
          </p:nvSpPr>
          <p:spPr bwMode="auto">
            <a:xfrm>
              <a:off x="4065" y="1737"/>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8" name="Oval 26"/>
            <p:cNvSpPr>
              <a:spLocks noChangeArrowheads="1"/>
            </p:cNvSpPr>
            <p:nvPr/>
          </p:nvSpPr>
          <p:spPr bwMode="auto">
            <a:xfrm>
              <a:off x="5259" y="2380"/>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9" name="Oval 27"/>
            <p:cNvSpPr>
              <a:spLocks noChangeArrowheads="1"/>
            </p:cNvSpPr>
            <p:nvPr/>
          </p:nvSpPr>
          <p:spPr bwMode="auto">
            <a:xfrm>
              <a:off x="5385" y="2691"/>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0" name="Oval 28"/>
            <p:cNvSpPr>
              <a:spLocks noChangeArrowheads="1"/>
            </p:cNvSpPr>
            <p:nvPr/>
          </p:nvSpPr>
          <p:spPr bwMode="auto">
            <a:xfrm>
              <a:off x="4245" y="2373"/>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1" name="Oval 29"/>
            <p:cNvSpPr>
              <a:spLocks noChangeArrowheads="1"/>
            </p:cNvSpPr>
            <p:nvPr/>
          </p:nvSpPr>
          <p:spPr bwMode="auto">
            <a:xfrm>
              <a:off x="5505" y="1730"/>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2" name="Oval 30"/>
            <p:cNvSpPr>
              <a:spLocks noChangeArrowheads="1"/>
            </p:cNvSpPr>
            <p:nvPr/>
          </p:nvSpPr>
          <p:spPr bwMode="auto">
            <a:xfrm>
              <a:off x="4745" y="1412"/>
              <a:ext cx="66" cy="76"/>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3" name="Rectangle 31"/>
            <p:cNvSpPr>
              <a:spLocks noChangeArrowheads="1"/>
            </p:cNvSpPr>
            <p:nvPr/>
          </p:nvSpPr>
          <p:spPr bwMode="auto">
            <a:xfrm>
              <a:off x="4101" y="2677"/>
              <a:ext cx="96" cy="111"/>
            </a:xfrm>
            <a:prstGeom prst="rect">
              <a:avLst/>
            </a:prstGeom>
            <a:solidFill>
              <a:schemeClr val="accent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4" name="Rectangle 32"/>
            <p:cNvSpPr>
              <a:spLocks noChangeArrowheads="1"/>
            </p:cNvSpPr>
            <p:nvPr/>
          </p:nvSpPr>
          <p:spPr bwMode="auto">
            <a:xfrm>
              <a:off x="4389" y="2671"/>
              <a:ext cx="96" cy="110"/>
            </a:xfrm>
            <a:prstGeom prst="rect">
              <a:avLst/>
            </a:prstGeom>
            <a:solidFill>
              <a:schemeClr val="accent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5" name="Rectangle 33"/>
            <p:cNvSpPr>
              <a:spLocks noChangeArrowheads="1"/>
            </p:cNvSpPr>
            <p:nvPr/>
          </p:nvSpPr>
          <p:spPr bwMode="auto">
            <a:xfrm>
              <a:off x="4611" y="2359"/>
              <a:ext cx="96" cy="111"/>
            </a:xfrm>
            <a:prstGeom prst="rect">
              <a:avLst/>
            </a:prstGeom>
            <a:solidFill>
              <a:schemeClr val="accent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6" name="Rectangle 34"/>
            <p:cNvSpPr>
              <a:spLocks noChangeArrowheads="1"/>
            </p:cNvSpPr>
            <p:nvPr/>
          </p:nvSpPr>
          <p:spPr bwMode="auto">
            <a:xfrm>
              <a:off x="5511" y="3002"/>
              <a:ext cx="96" cy="111"/>
            </a:xfrm>
            <a:prstGeom prst="rect">
              <a:avLst/>
            </a:prstGeom>
            <a:solidFill>
              <a:schemeClr val="accent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7" name="Rectangle 35"/>
            <p:cNvSpPr>
              <a:spLocks noChangeArrowheads="1"/>
            </p:cNvSpPr>
            <p:nvPr/>
          </p:nvSpPr>
          <p:spPr bwMode="auto">
            <a:xfrm>
              <a:off x="5265" y="3002"/>
              <a:ext cx="96" cy="111"/>
            </a:xfrm>
            <a:prstGeom prst="rect">
              <a:avLst/>
            </a:prstGeom>
            <a:solidFill>
              <a:schemeClr val="accent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 name="矩形 1"/>
          <p:cNvSpPr/>
          <p:nvPr/>
        </p:nvSpPr>
        <p:spPr>
          <a:xfrm>
            <a:off x="560512" y="4221089"/>
            <a:ext cx="9073008" cy="2123658"/>
          </a:xfrm>
          <a:prstGeom prst="rect">
            <a:avLst/>
          </a:prstGeom>
          <a:solidFill>
            <a:srgbClr val="66FFFF"/>
          </a:solidFill>
          <a:ln>
            <a:solidFill>
              <a:schemeClr val="tx1"/>
            </a:solidFill>
          </a:ln>
        </p:spPr>
        <p:txBody>
          <a:bodyPr wrap="square">
            <a:spAutoFit/>
          </a:bodyPr>
          <a:lstStyle/>
          <a:p>
            <a:pPr>
              <a:lnSpc>
                <a:spcPct val="110000"/>
              </a:lnSpc>
            </a:pPr>
            <a:r>
              <a:rPr lang="zh-CN" altLang="zh-CN" sz="2400" b="1" dirty="0">
                <a:solidFill>
                  <a:srgbClr val="000066"/>
                </a:solidFill>
                <a:latin typeface="+mn-lt"/>
                <a:ea typeface="黑体" panose="02010609060101010101" pitchFamily="2" charset="-122"/>
              </a:rPr>
              <a:t>从二叉线索的根节点自顶向下的深度最多有</a:t>
            </a:r>
            <a:r>
              <a:rPr lang="en-US" altLang="zh-CN" sz="2400" b="1" dirty="0">
                <a:solidFill>
                  <a:srgbClr val="000066"/>
                </a:solidFill>
                <a:latin typeface="+mn-lt"/>
                <a:ea typeface="黑体" panose="02010609060101010101" pitchFamily="2" charset="-122"/>
              </a:rPr>
              <a:t>32</a:t>
            </a:r>
            <a:r>
              <a:rPr lang="zh-CN" altLang="zh-CN" sz="2400" b="1" dirty="0">
                <a:solidFill>
                  <a:srgbClr val="000066"/>
                </a:solidFill>
                <a:latin typeface="+mn-lt"/>
                <a:ea typeface="黑体" panose="02010609060101010101" pitchFamily="2" charset="-122"/>
              </a:rPr>
              <a:t>层，每一层对应于</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地址中的一位。一个</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地址存入二叉线索的规则很简单。先检查</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地址左边的第一位，如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0</a:t>
            </a:r>
            <a:r>
              <a:rPr lang="zh-CN" altLang="zh-CN" sz="2400" b="1" dirty="0">
                <a:solidFill>
                  <a:srgbClr val="000066"/>
                </a:solidFill>
                <a:latin typeface="+mn-lt"/>
                <a:ea typeface="黑体" panose="02010609060101010101" pitchFamily="2" charset="-122"/>
              </a:rPr>
              <a:t>，则第一层的节点就在根节点的左下方；如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1</a:t>
            </a:r>
            <a:r>
              <a:rPr lang="zh-CN" altLang="zh-CN" sz="2400" b="1" dirty="0">
                <a:solidFill>
                  <a:srgbClr val="000066"/>
                </a:solidFill>
                <a:latin typeface="+mn-lt"/>
                <a:ea typeface="黑体" panose="02010609060101010101" pitchFamily="2" charset="-122"/>
              </a:rPr>
              <a:t>，则在右下方。然后再检查地址的第二位，构造出第二层的节点。依此类推，直到唯一前缀的最后一位。</a:t>
            </a:r>
            <a:endParaRPr lang="zh-CN" altLang="en-US" sz="2400" b="1" dirty="0">
              <a:solidFill>
                <a:srgbClr val="000066"/>
              </a:solidFill>
              <a:latin typeface="+mn-lt"/>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a:t>
            </a:r>
            <a:r>
              <a:rPr lang="zh-CN" altLang="zh-CN" dirty="0" smtClean="0"/>
              <a:t>协议</a:t>
            </a:r>
            <a:r>
              <a:rPr lang="en-US" altLang="zh-CN" dirty="0" smtClean="0"/>
              <a:t> ICMP</a:t>
            </a:r>
            <a:endParaRPr lang="zh-CN" altLang="en-US" dirty="0"/>
          </a:p>
        </p:txBody>
      </p:sp>
      <p:sp>
        <p:nvSpPr>
          <p:cNvPr id="931843" name="Rectangle 3"/>
          <p:cNvSpPr>
            <a:spLocks noGrp="1" noChangeArrowheads="1"/>
          </p:cNvSpPr>
          <p:nvPr>
            <p:ph idx="1"/>
          </p:nvPr>
        </p:nvSpPr>
        <p:spPr/>
        <p:txBody>
          <a:bodyPr/>
          <a:lstStyle/>
          <a:p>
            <a:r>
              <a:rPr lang="en-US" altLang="zh-CN" dirty="0"/>
              <a:t>4.4.1  </a:t>
            </a:r>
            <a:r>
              <a:rPr lang="en-US" altLang="zh-CN" dirty="0" smtClean="0"/>
              <a:t>ICMP </a:t>
            </a:r>
            <a:r>
              <a:rPr lang="zh-CN" altLang="zh-CN" dirty="0" smtClean="0"/>
              <a:t>报文</a:t>
            </a:r>
            <a:r>
              <a:rPr lang="zh-CN" altLang="zh-CN" dirty="0"/>
              <a:t>的种类</a:t>
            </a:r>
          </a:p>
          <a:p>
            <a:r>
              <a:rPr lang="en-US" altLang="zh-CN" dirty="0" smtClean="0"/>
              <a:t>4.4.2  ICMP </a:t>
            </a:r>
            <a:r>
              <a:rPr lang="zh-CN" altLang="zh-CN" dirty="0" smtClean="0"/>
              <a:t>的</a:t>
            </a:r>
            <a:r>
              <a:rPr lang="zh-CN" altLang="zh-CN" dirty="0"/>
              <a:t>应用</a:t>
            </a:r>
            <a:r>
              <a:rPr lang="zh-CN" altLang="zh-CN" dirty="0" smtClean="0"/>
              <a:t>举例</a:t>
            </a:r>
            <a:endParaRPr lang="zh-CN" altLang="zh-CN"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网际控制报文协议</a:t>
            </a:r>
            <a:r>
              <a:rPr lang="en-US" altLang="zh-CN" dirty="0"/>
              <a:t>ICMP</a:t>
            </a:r>
            <a:endParaRPr lang="zh-CN" altLang="en-US" dirty="0"/>
          </a:p>
        </p:txBody>
      </p:sp>
      <p:sp>
        <p:nvSpPr>
          <p:cNvPr id="931843" name="Rectangle 3"/>
          <p:cNvSpPr>
            <a:spLocks noGrp="1" noChangeArrowheads="1"/>
          </p:cNvSpPr>
          <p:nvPr>
            <p:ph idx="1"/>
          </p:nvPr>
        </p:nvSpPr>
        <p:spPr/>
        <p:txBody>
          <a:bodyPr/>
          <a:lstStyle/>
          <a:p>
            <a:r>
              <a:rPr lang="zh-CN" altLang="zh-CN" sz="2800" dirty="0"/>
              <a:t>为了更有效地</a:t>
            </a:r>
            <a:r>
              <a:rPr lang="zh-CN" altLang="zh-CN" sz="2800" dirty="0" smtClean="0"/>
              <a:t>转发</a:t>
            </a:r>
            <a:r>
              <a:rPr lang="en-US" altLang="zh-CN" sz="2800" dirty="0" smtClean="0"/>
              <a:t> IP </a:t>
            </a:r>
            <a:r>
              <a:rPr lang="zh-CN" altLang="zh-CN" sz="2800" dirty="0" smtClean="0"/>
              <a:t>数据报</a:t>
            </a:r>
            <a:r>
              <a:rPr lang="zh-CN" altLang="zh-CN" sz="2800" dirty="0"/>
              <a:t>和提高交付成功的机会，在网际层使用了网际控制报文</a:t>
            </a:r>
            <a:r>
              <a:rPr lang="zh-CN" altLang="zh-CN" sz="2800" dirty="0" smtClean="0"/>
              <a:t>协议</a:t>
            </a:r>
            <a:r>
              <a:rPr lang="en-US" altLang="zh-CN" sz="2800" dirty="0" smtClean="0"/>
              <a:t> ICMP </a:t>
            </a:r>
            <a:r>
              <a:rPr lang="en-US" altLang="zh-CN" sz="2800" dirty="0"/>
              <a:t>(Internet Control Message </a:t>
            </a:r>
            <a:r>
              <a:rPr lang="en-US" altLang="zh-CN" sz="2800" dirty="0" smtClean="0"/>
              <a:t>Protocol)</a:t>
            </a:r>
            <a:r>
              <a:rPr lang="zh-CN" altLang="zh-CN" sz="2800" dirty="0" smtClean="0"/>
              <a:t>。</a:t>
            </a:r>
            <a:endParaRPr lang="en-US" altLang="zh-CN" sz="2800" dirty="0" smtClean="0"/>
          </a:p>
          <a:p>
            <a:r>
              <a:rPr lang="en-US" altLang="zh-CN" sz="2800" dirty="0" smtClean="0"/>
              <a:t>ICMP </a:t>
            </a:r>
            <a:r>
              <a:rPr lang="zh-CN" altLang="zh-CN" sz="2800" dirty="0" smtClean="0"/>
              <a:t>允许</a:t>
            </a:r>
            <a:r>
              <a:rPr lang="zh-CN" altLang="zh-CN" sz="2800" dirty="0"/>
              <a:t>主机或路由器报告差错情况和提供有关异常情况的报告</a:t>
            </a:r>
            <a:r>
              <a:rPr lang="zh-CN" altLang="zh-CN" sz="2800" dirty="0" smtClean="0"/>
              <a:t>。</a:t>
            </a:r>
            <a:endParaRPr lang="en-US" altLang="zh-CN" sz="2800" dirty="0" smtClean="0"/>
          </a:p>
          <a:p>
            <a:r>
              <a:rPr lang="zh-CN" altLang="zh-CN" sz="2800" dirty="0" smtClean="0"/>
              <a:t>但</a:t>
            </a:r>
            <a:r>
              <a:rPr lang="en-US" altLang="zh-CN" sz="2800" dirty="0" smtClean="0"/>
              <a:t> ICMP </a:t>
            </a:r>
            <a:r>
              <a:rPr lang="zh-CN" altLang="zh-CN" sz="2800" dirty="0" smtClean="0"/>
              <a:t>不是</a:t>
            </a:r>
            <a:r>
              <a:rPr lang="zh-CN" altLang="zh-CN" sz="2800" dirty="0"/>
              <a:t>高层</a:t>
            </a:r>
            <a:r>
              <a:rPr lang="zh-CN" altLang="zh-CN" sz="2800" dirty="0" smtClean="0"/>
              <a:t>协议（看起来好像是高层协议，因为</a:t>
            </a:r>
            <a:r>
              <a:rPr lang="en-US" altLang="zh-CN" sz="2800" dirty="0" smtClean="0"/>
              <a:t> ICMP </a:t>
            </a:r>
            <a:r>
              <a:rPr lang="zh-CN" altLang="zh-CN" sz="2800" dirty="0" smtClean="0"/>
              <a:t>报文是装在</a:t>
            </a:r>
            <a:r>
              <a:rPr lang="en-US" altLang="zh-CN" sz="2800" dirty="0" smtClean="0"/>
              <a:t> IP </a:t>
            </a:r>
            <a:r>
              <a:rPr lang="zh-CN" altLang="zh-CN" sz="2800" dirty="0" smtClean="0"/>
              <a:t>数据报中，作为其中的数据部分），而是</a:t>
            </a:r>
            <a:r>
              <a:rPr lang="en-US" altLang="zh-CN" sz="2800" dirty="0" smtClean="0"/>
              <a:t> IP </a:t>
            </a:r>
            <a:r>
              <a:rPr lang="zh-CN" altLang="zh-CN" sz="2800" dirty="0" smtClean="0"/>
              <a:t>层</a:t>
            </a:r>
            <a:r>
              <a:rPr lang="zh-CN" altLang="zh-CN" sz="2800" dirty="0"/>
              <a:t>的协议。</a:t>
            </a:r>
            <a:endParaRPr lang="zh-CN" altLang="en-US" sz="2800" dirty="0">
              <a:solidFill>
                <a:srgbClr val="0000CC"/>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type="title"/>
          </p:nvPr>
        </p:nvSpPr>
        <p:spPr/>
        <p:txBody>
          <a:bodyPr/>
          <a:lstStyle/>
          <a:p>
            <a:pPr algn="ctr"/>
            <a:r>
              <a:rPr lang="zh-CN" altLang="en-US" dirty="0" smtClean="0"/>
              <a:t>中间设备</a:t>
            </a:r>
            <a:endParaRPr lang="zh-CN" altLang="en-US" dirty="0"/>
          </a:p>
        </p:txBody>
      </p:sp>
      <p:sp>
        <p:nvSpPr>
          <p:cNvPr id="351234" name="Rectangle 2"/>
          <p:cNvSpPr>
            <a:spLocks noGrp="1" noChangeArrowheads="1"/>
          </p:cNvSpPr>
          <p:nvPr>
            <p:ph idx="1"/>
          </p:nvPr>
        </p:nvSpPr>
        <p:spPr/>
        <p:txBody>
          <a:bodyPr/>
          <a:lstStyle/>
          <a:p>
            <a:pPr>
              <a:lnSpc>
                <a:spcPct val="120000"/>
              </a:lnSpc>
            </a:pPr>
            <a:r>
              <a:rPr lang="zh-CN" altLang="en-US" dirty="0" smtClean="0"/>
              <a:t>将网络</a:t>
            </a:r>
            <a:r>
              <a:rPr lang="zh-CN" altLang="en-US" dirty="0"/>
              <a:t>互相连接</a:t>
            </a:r>
            <a:r>
              <a:rPr lang="zh-CN" altLang="en-US" dirty="0" smtClean="0"/>
              <a:t>起来要</a:t>
            </a:r>
            <a:r>
              <a:rPr lang="zh-CN" altLang="en-US" dirty="0"/>
              <a:t>使用一些</a:t>
            </a:r>
            <a:r>
              <a:rPr lang="zh-CN" altLang="en-US" dirty="0" smtClean="0"/>
              <a:t>中间设备。 </a:t>
            </a:r>
            <a:endParaRPr lang="en-US" altLang="zh-CN" dirty="0" smtClean="0">
              <a:solidFill>
                <a:schemeClr val="hlink"/>
              </a:solidFill>
            </a:endParaRPr>
          </a:p>
          <a:p>
            <a:pPr>
              <a:lnSpc>
                <a:spcPct val="120000"/>
              </a:lnSpc>
            </a:pPr>
            <a:r>
              <a:rPr lang="zh-CN" altLang="en-US" dirty="0" smtClean="0"/>
              <a:t>中间设备</a:t>
            </a:r>
            <a:r>
              <a:rPr lang="zh-CN" altLang="en-US" dirty="0"/>
              <a:t>又称为</a:t>
            </a:r>
            <a:r>
              <a:rPr lang="zh-CN" altLang="en-US" dirty="0">
                <a:solidFill>
                  <a:srgbClr val="FF0000"/>
                </a:solidFill>
              </a:rPr>
              <a:t>中间系统</a:t>
            </a:r>
            <a:r>
              <a:rPr lang="zh-CN" altLang="en-US" dirty="0"/>
              <a:t>或</a:t>
            </a:r>
            <a:r>
              <a:rPr lang="zh-CN" altLang="en-US" dirty="0" smtClean="0">
                <a:solidFill>
                  <a:srgbClr val="FF0000"/>
                </a:solidFill>
              </a:rPr>
              <a:t>中继 </a:t>
            </a:r>
            <a:r>
              <a:rPr lang="en-US" altLang="zh-CN" dirty="0" smtClean="0">
                <a:solidFill>
                  <a:srgbClr val="FF0000"/>
                </a:solidFill>
              </a:rPr>
              <a:t>(</a:t>
            </a:r>
            <a:r>
              <a:rPr lang="en-US" altLang="zh-CN" dirty="0">
                <a:solidFill>
                  <a:srgbClr val="FF0000"/>
                </a:solidFill>
              </a:rPr>
              <a:t>relay)</a:t>
            </a:r>
            <a:r>
              <a:rPr lang="zh-CN" altLang="en-US" dirty="0">
                <a:solidFill>
                  <a:srgbClr val="FF0000"/>
                </a:solidFill>
              </a:rPr>
              <a:t>系统。</a:t>
            </a:r>
            <a:endParaRPr lang="en-US" altLang="zh-CN" dirty="0">
              <a:solidFill>
                <a:srgbClr val="FF0000"/>
              </a:solidFill>
            </a:endParaRP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物理层</a:t>
            </a:r>
            <a:r>
              <a:rPr lang="zh-CN" altLang="en-US" dirty="0">
                <a:latin typeface="Arial" panose="020B0604020202020204" pitchFamily="34" charset="0"/>
                <a:ea typeface="黑体" panose="02010609060101010101" pitchFamily="2" charset="-122"/>
              </a:rPr>
              <a:t>中继系</a:t>
            </a:r>
            <a:r>
              <a:rPr lang="zh-CN" altLang="en-US" dirty="0">
                <a:solidFill>
                  <a:schemeClr val="tx1"/>
                </a:solidFill>
                <a:latin typeface="Arial" panose="020B0604020202020204" pitchFamily="34" charset="0"/>
                <a:ea typeface="黑体" panose="02010609060101010101" pitchFamily="2" charset="-122"/>
              </a:rPr>
              <a:t>统：</a:t>
            </a:r>
            <a:r>
              <a:rPr lang="zh-CN" altLang="en-US" dirty="0" smtClean="0">
                <a:solidFill>
                  <a:schemeClr val="tx1"/>
                </a:solidFill>
                <a:latin typeface="Arial" panose="020B0604020202020204" pitchFamily="34" charset="0"/>
                <a:ea typeface="黑体" panose="02010609060101010101" pitchFamily="2" charset="-122"/>
              </a:rPr>
              <a:t>转发器</a:t>
            </a:r>
            <a:r>
              <a:rPr lang="en-US" altLang="zh-CN" dirty="0" smtClean="0">
                <a:solidFill>
                  <a:schemeClr val="tx1"/>
                </a:solidFill>
                <a:latin typeface="Arial" panose="020B0604020202020204" pitchFamily="34" charset="0"/>
                <a:ea typeface="黑体" panose="02010609060101010101" pitchFamily="2" charset="-122"/>
              </a:rPr>
              <a:t>,</a:t>
            </a:r>
            <a:r>
              <a:rPr lang="zh-CN" altLang="en-US" dirty="0" smtClean="0">
                <a:solidFill>
                  <a:schemeClr val="tx1"/>
                </a:solidFill>
                <a:latin typeface="Arial" panose="020B0604020202020204" pitchFamily="34" charset="0"/>
                <a:ea typeface="黑体" panose="02010609060101010101" pitchFamily="2" charset="-122"/>
              </a:rPr>
              <a:t>中继器，集线器</a:t>
            </a:r>
            <a:r>
              <a:rPr lang="zh-CN" altLang="en-US" dirty="0">
                <a:solidFill>
                  <a:schemeClr val="tx1"/>
                </a:solidFill>
                <a:latin typeface="Arial" panose="020B0604020202020204" pitchFamily="34" charset="0"/>
                <a:ea typeface="黑体" panose="02010609060101010101" pitchFamily="2" charset="-122"/>
              </a:rPr>
              <a:t>。</a:t>
            </a:r>
            <a:endParaRPr lang="zh-CN" altLang="en-US" dirty="0">
              <a:latin typeface="Arial" panose="020B0604020202020204" pitchFamily="34" charset="0"/>
              <a:ea typeface="黑体" panose="02010609060101010101" pitchFamily="2" charset="-122"/>
            </a:endParaRP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数据链路层</a:t>
            </a:r>
            <a:r>
              <a:rPr lang="zh-CN" altLang="en-US" dirty="0">
                <a:latin typeface="Arial" panose="020B0604020202020204" pitchFamily="34" charset="0"/>
                <a:ea typeface="黑体" panose="02010609060101010101" pitchFamily="2" charset="-122"/>
              </a:rPr>
              <a:t>中继系统：</a:t>
            </a:r>
            <a:r>
              <a:rPr lang="zh-CN" altLang="en-US" dirty="0" smtClean="0">
                <a:solidFill>
                  <a:srgbClr val="FF0000"/>
                </a:solidFill>
                <a:latin typeface="Arial" panose="020B0604020202020204" pitchFamily="34" charset="0"/>
                <a:ea typeface="黑体" panose="02010609060101010101" pitchFamily="2" charset="-122"/>
              </a:rPr>
              <a:t>网桥 </a:t>
            </a:r>
            <a:r>
              <a:rPr lang="zh-CN" altLang="en-US" dirty="0" smtClean="0">
                <a:latin typeface="Arial" panose="020B0604020202020204" pitchFamily="34" charset="0"/>
                <a:ea typeface="黑体" panose="02010609060101010101" pitchFamily="2" charset="-122"/>
              </a:rPr>
              <a:t>或交换机 </a:t>
            </a:r>
            <a:r>
              <a:rPr lang="zh-CN" altLang="en-US" dirty="0">
                <a:latin typeface="Arial" panose="020B0604020202020204" pitchFamily="34" charset="0"/>
                <a:ea typeface="黑体" panose="02010609060101010101" pitchFamily="2" charset="-122"/>
              </a:rPr>
              <a:t>。</a:t>
            </a: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网络层</a:t>
            </a:r>
            <a:r>
              <a:rPr lang="zh-CN" altLang="en-US" dirty="0">
                <a:latin typeface="Arial" panose="020B0604020202020204" pitchFamily="34" charset="0"/>
                <a:ea typeface="黑体" panose="02010609060101010101" pitchFamily="2" charset="-122"/>
              </a:rPr>
              <a:t>中继系统：</a:t>
            </a:r>
            <a:r>
              <a:rPr lang="zh-CN" altLang="en-US" dirty="0" smtClean="0">
                <a:solidFill>
                  <a:srgbClr val="FF0000"/>
                </a:solidFill>
                <a:latin typeface="Arial" panose="020B0604020202020204" pitchFamily="34" charset="0"/>
                <a:ea typeface="黑体" panose="02010609060101010101" pitchFamily="2" charset="-122"/>
              </a:rPr>
              <a:t>路由器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router)</a:t>
            </a:r>
            <a:r>
              <a:rPr lang="zh-CN" altLang="en-US" dirty="0">
                <a:latin typeface="Arial" panose="020B0604020202020204" pitchFamily="34" charset="0"/>
                <a:ea typeface="黑体" panose="02010609060101010101" pitchFamily="2" charset="-122"/>
              </a:rPr>
              <a:t>。</a:t>
            </a:r>
          </a:p>
          <a:p>
            <a:pPr lvl="1">
              <a:lnSpc>
                <a:spcPct val="120000"/>
              </a:lnSpc>
            </a:pPr>
            <a:r>
              <a:rPr lang="zh-CN" altLang="en-US" dirty="0">
                <a:solidFill>
                  <a:srgbClr val="0000FF"/>
                </a:solidFill>
                <a:latin typeface="Arial" panose="020B0604020202020204" pitchFamily="34" charset="0"/>
                <a:ea typeface="黑体" panose="02010609060101010101" pitchFamily="2" charset="-122"/>
              </a:rPr>
              <a:t>网络层以上</a:t>
            </a:r>
            <a:r>
              <a:rPr lang="zh-CN" altLang="en-US" dirty="0">
                <a:latin typeface="Arial" panose="020B0604020202020204" pitchFamily="34" charset="0"/>
                <a:ea typeface="黑体" panose="02010609060101010101" pitchFamily="2" charset="-122"/>
              </a:rPr>
              <a:t>的中继系统：</a:t>
            </a:r>
            <a:r>
              <a:rPr lang="zh-CN" altLang="en-US" dirty="0" smtClean="0">
                <a:solidFill>
                  <a:srgbClr val="FF0000"/>
                </a:solidFill>
                <a:latin typeface="Arial" panose="020B0604020202020204" pitchFamily="34" charset="0"/>
                <a:ea typeface="黑体" panose="02010609060101010101" pitchFamily="2" charset="-122"/>
              </a:rPr>
              <a:t>网关 </a:t>
            </a:r>
            <a:r>
              <a:rPr lang="en-US" altLang="zh-CN" dirty="0" smtClean="0">
                <a:latin typeface="Arial" panose="020B0604020202020204" pitchFamily="34" charset="0"/>
                <a:ea typeface="黑体" panose="02010609060101010101" pitchFamily="2" charset="-122"/>
              </a:rPr>
              <a:t>(</a:t>
            </a:r>
            <a:r>
              <a:rPr lang="en-US" altLang="zh-CN" dirty="0">
                <a:latin typeface="Arial" panose="020B0604020202020204" pitchFamily="34" charset="0"/>
                <a:ea typeface="黑体" panose="02010609060101010101" pitchFamily="2" charset="-122"/>
              </a:rPr>
              <a:t>gateway)</a:t>
            </a:r>
            <a:r>
              <a:rPr lang="zh-CN" altLang="en-US" dirty="0">
                <a:latin typeface="Arial" panose="020B0604020202020204" pitchFamily="34" charset="0"/>
                <a:ea typeface="黑体" panose="02010609060101010101" pitchFamily="2" charset="-122"/>
              </a:rPr>
              <a:t>。</a:t>
            </a:r>
          </a:p>
          <a:p>
            <a:pPr lvl="2">
              <a:lnSpc>
                <a:spcPct val="120000"/>
              </a:lnSpc>
            </a:pPr>
            <a:r>
              <a:rPr lang="zh-CN" altLang="en-US" dirty="0">
                <a:sym typeface="+mn-ea"/>
              </a:rPr>
              <a:t>由于历史的原因，许多有关 </a:t>
            </a:r>
            <a:r>
              <a:rPr lang="en-US" altLang="zh-CN" dirty="0">
                <a:sym typeface="+mn-ea"/>
              </a:rPr>
              <a:t>TCP/IP </a:t>
            </a:r>
            <a:r>
              <a:rPr lang="zh-CN" altLang="en-US" dirty="0">
                <a:sym typeface="+mn-ea"/>
              </a:rPr>
              <a:t>的文献将网络层使用的路由器称为</a:t>
            </a:r>
            <a:r>
              <a:rPr lang="zh-CN" altLang="en-US" dirty="0">
                <a:solidFill>
                  <a:srgbClr val="FF0000"/>
                </a:solidFill>
                <a:sym typeface="+mn-ea"/>
              </a:rPr>
              <a:t>网关。</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23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pPr algn="ctr"/>
            <a:r>
              <a:rPr lang="en-US" altLang="zh-CN" dirty="0"/>
              <a:t>ICMP </a:t>
            </a:r>
            <a:r>
              <a:rPr lang="zh-CN" altLang="en-US" dirty="0"/>
              <a:t>报文的格式 </a:t>
            </a:r>
          </a:p>
        </p:txBody>
      </p:sp>
      <p:sp>
        <p:nvSpPr>
          <p:cNvPr id="538655" name="AutoShape 31"/>
          <p:cNvSpPr>
            <a:spLocks noChangeArrowheads="1"/>
          </p:cNvSpPr>
          <p:nvPr/>
        </p:nvSpPr>
        <p:spPr bwMode="auto">
          <a:xfrm rot="5400000">
            <a:off x="2246456" y="4542640"/>
            <a:ext cx="288925" cy="507338"/>
          </a:xfrm>
          <a:prstGeom prst="downArrow">
            <a:avLst>
              <a:gd name="adj1" fmla="val 47222"/>
              <a:gd name="adj2" fmla="val 83745"/>
            </a:avLst>
          </a:prstGeom>
          <a:solidFill>
            <a:srgbClr val="C00000"/>
          </a:solidFill>
          <a:ln w="9525">
            <a:solidFill>
              <a:schemeClr val="tx1"/>
            </a:solidFill>
            <a:miter lim="800000"/>
          </a:ln>
          <a:effec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26" name="Rectangle 2"/>
          <p:cNvSpPr>
            <a:spLocks noChangeArrowheads="1"/>
          </p:cNvSpPr>
          <p:nvPr/>
        </p:nvSpPr>
        <p:spPr bwMode="auto">
          <a:xfrm>
            <a:off x="2615351" y="4618511"/>
            <a:ext cx="4602163" cy="390525"/>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8" name="Rectangle 4"/>
          <p:cNvSpPr>
            <a:spLocks noChangeArrowheads="1"/>
          </p:cNvSpPr>
          <p:nvPr/>
        </p:nvSpPr>
        <p:spPr bwMode="auto">
          <a:xfrm>
            <a:off x="3870800" y="4642321"/>
            <a:ext cx="3326077" cy="366712"/>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9" name="Freeform 5"/>
          <p:cNvSpPr/>
          <p:nvPr/>
        </p:nvSpPr>
        <p:spPr bwMode="auto">
          <a:xfrm>
            <a:off x="2641147" y="3397721"/>
            <a:ext cx="6081183" cy="468312"/>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chemeClr val="bg1">
                  <a:lumMod val="65000"/>
                </a:schemeClr>
              </a:gs>
              <a:gs pos="100000">
                <a:srgbClr val="FFFF00"/>
              </a:gs>
            </a:gsLst>
            <a:lin ang="16200000" scaled="1"/>
            <a:tileRect/>
          </a:gradFill>
          <a:ln>
            <a:noFill/>
          </a:ln>
          <a:effectLst/>
        </p:spPr>
        <p:txBody>
          <a:bodyPr/>
          <a:lstStyle/>
          <a:p>
            <a:endParaRPr lang="zh-CN" altLang="en-US" b="1">
              <a:solidFill>
                <a:srgbClr val="0000CC"/>
              </a:solidFill>
              <a:latin typeface="+mn-lt"/>
              <a:ea typeface="黑体" panose="02010609060101010101" pitchFamily="2" charset="-122"/>
            </a:endParaRPr>
          </a:p>
        </p:txBody>
      </p:sp>
      <p:sp>
        <p:nvSpPr>
          <p:cNvPr id="538630" name="Line 6"/>
          <p:cNvSpPr>
            <a:spLocks noChangeShapeType="1"/>
          </p:cNvSpPr>
          <p:nvPr/>
        </p:nvSpPr>
        <p:spPr bwMode="auto">
          <a:xfrm>
            <a:off x="2615351" y="5242396"/>
            <a:ext cx="4602163"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1" name="Text Box 7"/>
          <p:cNvSpPr txBox="1">
            <a:spLocks noChangeArrowheads="1"/>
          </p:cNvSpPr>
          <p:nvPr/>
        </p:nvSpPr>
        <p:spPr bwMode="auto">
          <a:xfrm>
            <a:off x="2721977" y="4615334"/>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  部</a:t>
            </a:r>
          </a:p>
        </p:txBody>
      </p:sp>
      <p:sp>
        <p:nvSpPr>
          <p:cNvPr id="538632" name="Rectangle 8"/>
          <p:cNvSpPr>
            <a:spLocks noChangeArrowheads="1"/>
          </p:cNvSpPr>
          <p:nvPr/>
        </p:nvSpPr>
        <p:spPr bwMode="auto">
          <a:xfrm>
            <a:off x="3870799" y="3842221"/>
            <a:ext cx="3346715" cy="39211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a:t>
            </a:r>
          </a:p>
        </p:txBody>
      </p:sp>
      <p:sp>
        <p:nvSpPr>
          <p:cNvPr id="538633" name="Text Box 9"/>
          <p:cNvSpPr txBox="1">
            <a:spLocks noChangeArrowheads="1"/>
          </p:cNvSpPr>
          <p:nvPr/>
        </p:nvSpPr>
        <p:spPr bwMode="auto">
          <a:xfrm>
            <a:off x="2519042" y="148478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538634" name="Line 10"/>
          <p:cNvSpPr>
            <a:spLocks noChangeShapeType="1"/>
          </p:cNvSpPr>
          <p:nvPr/>
        </p:nvSpPr>
        <p:spPr bwMode="auto">
          <a:xfrm>
            <a:off x="3870798" y="4618511"/>
            <a:ext cx="0" cy="3905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5" name="Text Box 11"/>
          <p:cNvSpPr txBox="1">
            <a:spLocks noChangeArrowheads="1"/>
          </p:cNvSpPr>
          <p:nvPr/>
        </p:nvSpPr>
        <p:spPr bwMode="auto">
          <a:xfrm>
            <a:off x="4553557" y="4615334"/>
            <a:ext cx="164019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  据  部  分</a:t>
            </a:r>
          </a:p>
        </p:txBody>
      </p:sp>
      <p:sp>
        <p:nvSpPr>
          <p:cNvPr id="538636" name="AutoShape 12"/>
          <p:cNvSpPr>
            <a:spLocks noChangeArrowheads="1"/>
          </p:cNvSpPr>
          <p:nvPr/>
        </p:nvSpPr>
        <p:spPr bwMode="auto">
          <a:xfrm>
            <a:off x="5334342" y="4234336"/>
            <a:ext cx="313002" cy="468313"/>
          </a:xfrm>
          <a:prstGeom prst="downArrow">
            <a:avLst>
              <a:gd name="adj1" fmla="val 47222"/>
              <a:gd name="adj2" fmla="val 83746"/>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37" name="Rectangle 13"/>
          <p:cNvSpPr>
            <a:spLocks noChangeArrowheads="1"/>
          </p:cNvSpPr>
          <p:nvPr/>
        </p:nvSpPr>
        <p:spPr bwMode="auto">
          <a:xfrm>
            <a:off x="2615351" y="1864199"/>
            <a:ext cx="6067425" cy="15636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38638" name="Line 14"/>
          <p:cNvSpPr>
            <a:spLocks noChangeShapeType="1"/>
          </p:cNvSpPr>
          <p:nvPr/>
        </p:nvSpPr>
        <p:spPr bwMode="auto">
          <a:xfrm rot="5400000" flipV="1">
            <a:off x="5649063" y="-809155"/>
            <a:ext cx="0" cy="60674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9" name="Line 15"/>
          <p:cNvSpPr>
            <a:spLocks noChangeShapeType="1"/>
          </p:cNvSpPr>
          <p:nvPr/>
        </p:nvSpPr>
        <p:spPr bwMode="auto">
          <a:xfrm flipV="1">
            <a:off x="4130486" y="1834036"/>
            <a:ext cx="0" cy="3905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0" name="Line 16"/>
          <p:cNvSpPr>
            <a:spLocks noChangeShapeType="1"/>
          </p:cNvSpPr>
          <p:nvPr/>
        </p:nvSpPr>
        <p:spPr bwMode="auto">
          <a:xfrm flipV="1">
            <a:off x="5647342" y="1834036"/>
            <a:ext cx="0" cy="3905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1" name="Line 17"/>
          <p:cNvSpPr>
            <a:spLocks noChangeShapeType="1"/>
          </p:cNvSpPr>
          <p:nvPr/>
        </p:nvSpPr>
        <p:spPr bwMode="auto">
          <a:xfrm flipV="1">
            <a:off x="5647342" y="1834036"/>
            <a:ext cx="0" cy="3905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2" name="Text Box 18"/>
          <p:cNvSpPr txBox="1">
            <a:spLocks noChangeArrowheads="1"/>
          </p:cNvSpPr>
          <p:nvPr/>
        </p:nvSpPr>
        <p:spPr bwMode="auto">
          <a:xfrm>
            <a:off x="6589789" y="1807047"/>
            <a:ext cx="95891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sp>
        <p:nvSpPr>
          <p:cNvPr id="538643" name="Text Box 19"/>
          <p:cNvSpPr txBox="1">
            <a:spLocks noChangeArrowheads="1"/>
          </p:cNvSpPr>
          <p:nvPr/>
        </p:nvSpPr>
        <p:spPr bwMode="auto">
          <a:xfrm>
            <a:off x="2928353" y="1807047"/>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a:t>
            </a:r>
          </a:p>
        </p:txBody>
      </p:sp>
      <p:sp>
        <p:nvSpPr>
          <p:cNvPr id="538644" name="Text Box 20"/>
          <p:cNvSpPr txBox="1">
            <a:spLocks noChangeArrowheads="1"/>
          </p:cNvSpPr>
          <p:nvPr/>
        </p:nvSpPr>
        <p:spPr bwMode="auto">
          <a:xfrm>
            <a:off x="4531199" y="1807047"/>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代码</a:t>
            </a:r>
          </a:p>
        </p:txBody>
      </p:sp>
      <p:sp>
        <p:nvSpPr>
          <p:cNvPr id="538645" name="Text Box 21"/>
          <p:cNvSpPr txBox="1">
            <a:spLocks noChangeArrowheads="1"/>
          </p:cNvSpPr>
          <p:nvPr/>
        </p:nvSpPr>
        <p:spPr bwMode="auto">
          <a:xfrm>
            <a:off x="2868161" y="2203922"/>
            <a:ext cx="485921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（这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个字节取决于 </a:t>
            </a: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报文的类型）</a:t>
            </a:r>
          </a:p>
        </p:txBody>
      </p:sp>
      <p:sp>
        <p:nvSpPr>
          <p:cNvPr id="538646" name="Text Box 22"/>
          <p:cNvSpPr txBox="1">
            <a:spLocks noChangeArrowheads="1"/>
          </p:cNvSpPr>
          <p:nvPr/>
        </p:nvSpPr>
        <p:spPr bwMode="auto">
          <a:xfrm>
            <a:off x="4015261" y="148478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8</a:t>
            </a:r>
          </a:p>
        </p:txBody>
      </p:sp>
      <p:sp>
        <p:nvSpPr>
          <p:cNvPr id="538647" name="Text Box 23"/>
          <p:cNvSpPr txBox="1">
            <a:spLocks noChangeArrowheads="1"/>
          </p:cNvSpPr>
          <p:nvPr/>
        </p:nvSpPr>
        <p:spPr bwMode="auto">
          <a:xfrm>
            <a:off x="5454726" y="1484784"/>
            <a:ext cx="47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16</a:t>
            </a:r>
          </a:p>
        </p:txBody>
      </p:sp>
      <p:sp>
        <p:nvSpPr>
          <p:cNvPr id="538648" name="Rectangle 24"/>
          <p:cNvSpPr>
            <a:spLocks noChangeArrowheads="1"/>
          </p:cNvSpPr>
          <p:nvPr/>
        </p:nvSpPr>
        <p:spPr bwMode="auto">
          <a:xfrm>
            <a:off x="4164883" y="5086821"/>
            <a:ext cx="1379273" cy="285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9" name="Text Box 25"/>
          <p:cNvSpPr txBox="1">
            <a:spLocks noChangeArrowheads="1"/>
          </p:cNvSpPr>
          <p:nvPr/>
        </p:nvSpPr>
        <p:spPr bwMode="auto">
          <a:xfrm>
            <a:off x="8325059" y="1484784"/>
            <a:ext cx="47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31</a:t>
            </a:r>
          </a:p>
        </p:txBody>
      </p:sp>
      <p:sp>
        <p:nvSpPr>
          <p:cNvPr id="538650" name="Text Box 26"/>
          <p:cNvSpPr txBox="1">
            <a:spLocks noChangeArrowheads="1"/>
          </p:cNvSpPr>
          <p:nvPr/>
        </p:nvSpPr>
        <p:spPr bwMode="auto">
          <a:xfrm>
            <a:off x="4128768" y="5048722"/>
            <a:ext cx="126688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38651" name="Line 27"/>
          <p:cNvSpPr>
            <a:spLocks noChangeShapeType="1"/>
          </p:cNvSpPr>
          <p:nvPr/>
        </p:nvSpPr>
        <p:spPr bwMode="auto">
          <a:xfrm rot="-5400000">
            <a:off x="5649063" y="-417041"/>
            <a:ext cx="0" cy="60674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52" name="Text Box 28"/>
          <p:cNvSpPr txBox="1">
            <a:spLocks noChangeArrowheads="1"/>
          </p:cNvSpPr>
          <p:nvPr/>
        </p:nvSpPr>
        <p:spPr bwMode="auto">
          <a:xfrm>
            <a:off x="629315" y="1627659"/>
            <a:ext cx="1500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a:t>
            </a:r>
          </a:p>
          <a:p>
            <a:pPr algn="ctr">
              <a:lnSpc>
                <a:spcPct val="90000"/>
              </a:lnSpc>
            </a:pPr>
            <a:r>
              <a:rPr kumimoji="1" lang="zh-CN" altLang="en-US" sz="2000" b="1">
                <a:solidFill>
                  <a:srgbClr val="0000CC"/>
                </a:solidFill>
                <a:latin typeface="+mn-lt"/>
                <a:ea typeface="黑体" panose="02010609060101010101" pitchFamily="2" charset="-122"/>
              </a:rPr>
              <a:t>都是一样的</a:t>
            </a:r>
          </a:p>
        </p:txBody>
      </p:sp>
      <p:sp>
        <p:nvSpPr>
          <p:cNvPr id="538653" name="Text Box 29"/>
          <p:cNvSpPr txBox="1">
            <a:spLocks noChangeArrowheads="1"/>
          </p:cNvSpPr>
          <p:nvPr/>
        </p:nvSpPr>
        <p:spPr bwMode="auto">
          <a:xfrm>
            <a:off x="3249954" y="2815109"/>
            <a:ext cx="450495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的数据部分（长度取决于类型）</a:t>
            </a:r>
          </a:p>
        </p:txBody>
      </p:sp>
      <p:sp>
        <p:nvSpPr>
          <p:cNvPr id="538654" name="Line 30"/>
          <p:cNvSpPr>
            <a:spLocks noChangeShapeType="1"/>
          </p:cNvSpPr>
          <p:nvPr/>
        </p:nvSpPr>
        <p:spPr bwMode="auto">
          <a:xfrm>
            <a:off x="2090814" y="1989608"/>
            <a:ext cx="524537" cy="0"/>
          </a:xfrm>
          <a:prstGeom prst="line">
            <a:avLst/>
          </a:prstGeom>
          <a:noFill/>
          <a:ln w="28575">
            <a:solidFill>
              <a:schemeClr val="tx1"/>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5386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5386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53864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53864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5386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2" grpId="0"/>
      <p:bldP spid="538643" grpId="0"/>
      <p:bldP spid="538644" grpId="0"/>
      <p:bldP spid="538652" grpId="0"/>
      <p:bldP spid="53865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zh-CN" dirty="0"/>
              <a:t>4.4.1  ICMP </a:t>
            </a:r>
            <a:r>
              <a:rPr lang="zh-CN" altLang="en-US" dirty="0"/>
              <a:t>报文的种类</a:t>
            </a:r>
          </a:p>
        </p:txBody>
      </p:sp>
      <p:sp>
        <p:nvSpPr>
          <p:cNvPr id="539651" name="Rectangle 3"/>
          <p:cNvSpPr>
            <a:spLocks noGrp="1" noChangeArrowheads="1"/>
          </p:cNvSpPr>
          <p:nvPr>
            <p:ph idx="1"/>
          </p:nvPr>
        </p:nvSpPr>
        <p:spPr/>
        <p:txBody>
          <a:bodyPr/>
          <a:lstStyle/>
          <a:p>
            <a:pPr algn="just"/>
            <a:r>
              <a:rPr lang="en-US" altLang="zh-CN" dirty="0"/>
              <a:t>ICMP </a:t>
            </a:r>
            <a:r>
              <a:rPr lang="zh-CN" altLang="en-US" dirty="0"/>
              <a:t>报文的种类有两种，即 </a:t>
            </a:r>
            <a:r>
              <a:rPr lang="en-US" altLang="zh-CN" dirty="0"/>
              <a:t>ICMP </a:t>
            </a:r>
            <a:r>
              <a:rPr lang="zh-CN" altLang="en-US" dirty="0">
                <a:solidFill>
                  <a:srgbClr val="FF0000"/>
                </a:solidFill>
              </a:rPr>
              <a:t>差错报告报文</a:t>
            </a:r>
            <a:r>
              <a:rPr lang="zh-CN" altLang="en-US" dirty="0"/>
              <a:t>和 </a:t>
            </a:r>
            <a:r>
              <a:rPr lang="en-US" altLang="zh-CN" dirty="0"/>
              <a:t>ICMP </a:t>
            </a:r>
            <a:r>
              <a:rPr lang="zh-CN" altLang="en-US" dirty="0">
                <a:solidFill>
                  <a:srgbClr val="FF0000"/>
                </a:solidFill>
              </a:rPr>
              <a:t>询问报文。</a:t>
            </a:r>
            <a:r>
              <a:rPr lang="zh-CN" altLang="en-US" dirty="0"/>
              <a:t> </a:t>
            </a:r>
          </a:p>
          <a:p>
            <a:pPr algn="just"/>
            <a:r>
              <a:rPr lang="en-US" altLang="zh-CN" dirty="0"/>
              <a:t>ICMP </a:t>
            </a:r>
            <a:r>
              <a:rPr lang="zh-CN" altLang="en-US" dirty="0"/>
              <a:t>报文的前 </a:t>
            </a:r>
            <a:r>
              <a:rPr lang="en-US" altLang="zh-CN" dirty="0"/>
              <a:t>4 </a:t>
            </a:r>
            <a:r>
              <a:rPr lang="zh-CN" altLang="en-US" dirty="0"/>
              <a:t>个字节是统一的格式，共有三个字段：即</a:t>
            </a:r>
            <a:r>
              <a:rPr lang="zh-CN" altLang="en-US" dirty="0">
                <a:solidFill>
                  <a:srgbClr val="FF0000"/>
                </a:solidFill>
              </a:rPr>
              <a:t>类型、代码</a:t>
            </a:r>
            <a:r>
              <a:rPr lang="zh-CN" altLang="en-US" dirty="0"/>
              <a:t>和</a:t>
            </a:r>
            <a:r>
              <a:rPr lang="zh-CN" altLang="en-US" dirty="0">
                <a:solidFill>
                  <a:srgbClr val="FF0000"/>
                </a:solidFill>
              </a:rPr>
              <a:t>检验和。</a:t>
            </a:r>
            <a:r>
              <a:rPr lang="zh-CN" altLang="en-US" dirty="0"/>
              <a:t>接着的 </a:t>
            </a:r>
            <a:r>
              <a:rPr lang="en-US" altLang="zh-CN" dirty="0"/>
              <a:t>4 </a:t>
            </a:r>
            <a:r>
              <a:rPr lang="zh-CN" altLang="en-US" dirty="0"/>
              <a:t>个字节的内容与 </a:t>
            </a:r>
            <a:r>
              <a:rPr lang="en-US" altLang="zh-CN" dirty="0"/>
              <a:t>ICMP </a:t>
            </a:r>
            <a:r>
              <a:rPr lang="zh-CN" altLang="en-US" dirty="0"/>
              <a:t>的类型有关。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p:nvPr>
        </p:nvSpPr>
        <p:spPr/>
        <p:txBody>
          <a:bodyPr/>
          <a:lstStyle/>
          <a:p>
            <a:endParaRPr lang="zh-CN" altLang="zh-CN"/>
          </a:p>
        </p:txBody>
      </p:sp>
      <p:sp>
        <p:nvSpPr>
          <p:cNvPr id="1204227" name="Rectangle 3"/>
          <p:cNvSpPr>
            <a:spLocks noGrp="1" noChangeArrowheads="1"/>
          </p:cNvSpPr>
          <p:nvPr>
            <p:ph type="body" idx="1"/>
          </p:nvPr>
        </p:nvSpPr>
        <p:spPr/>
        <p:txBody>
          <a:bodyPr/>
          <a:lstStyle/>
          <a:p>
            <a:endParaRPr lang="zh-CN" altLang="zh-CN"/>
          </a:p>
        </p:txBody>
      </p:sp>
      <p:pic>
        <p:nvPicPr>
          <p:cNvPr id="1204229" name="Picture 5" descr="20051128152436488"/>
          <p:cNvPicPr>
            <a:picLocks noChangeAspect="1" noChangeArrowheads="1"/>
          </p:cNvPicPr>
          <p:nvPr/>
        </p:nvPicPr>
        <p:blipFill>
          <a:blip r:embed="rId2" cstate="print"/>
          <a:srcRect b="48564"/>
          <a:stretch>
            <a:fillRect/>
          </a:stretch>
        </p:blipFill>
        <p:spPr bwMode="auto">
          <a:xfrm>
            <a:off x="2" y="0"/>
            <a:ext cx="10179447" cy="6858000"/>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Rectangle 2"/>
          <p:cNvSpPr>
            <a:spLocks noGrp="1" noChangeArrowheads="1"/>
          </p:cNvSpPr>
          <p:nvPr>
            <p:ph type="title"/>
          </p:nvPr>
        </p:nvSpPr>
        <p:spPr/>
        <p:txBody>
          <a:bodyPr/>
          <a:lstStyle/>
          <a:p>
            <a:endParaRPr lang="zh-CN" altLang="zh-CN"/>
          </a:p>
        </p:txBody>
      </p:sp>
      <p:pic>
        <p:nvPicPr>
          <p:cNvPr id="1205251" name="Picture 3" descr="20051128152436488"/>
          <p:cNvPicPr>
            <a:picLocks noChangeAspect="1" noChangeArrowheads="1"/>
          </p:cNvPicPr>
          <p:nvPr/>
        </p:nvPicPr>
        <p:blipFill>
          <a:blip r:embed="rId2" cstate="print"/>
          <a:srcRect t="51045"/>
          <a:stretch>
            <a:fillRect/>
          </a:stretch>
        </p:blipFill>
        <p:spPr bwMode="auto">
          <a:xfrm>
            <a:off x="0" y="0"/>
            <a:ext cx="9906000" cy="685800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a:xfrm>
            <a:off x="920552" y="260650"/>
            <a:ext cx="8793294" cy="839689"/>
          </a:xfrm>
        </p:spPr>
        <p:txBody>
          <a:bodyPr/>
          <a:lstStyle/>
          <a:p>
            <a:pPr algn="ctr"/>
            <a:r>
              <a:rPr lang="en-US" altLang="zh-CN" dirty="0"/>
              <a:t>ICMP </a:t>
            </a:r>
            <a:r>
              <a:rPr lang="zh-CN" altLang="en-US" dirty="0"/>
              <a:t>差错报告报文共有 </a:t>
            </a:r>
            <a:r>
              <a:rPr lang="en-US" altLang="zh-CN" dirty="0"/>
              <a:t>5 </a:t>
            </a:r>
            <a:r>
              <a:rPr lang="zh-CN" altLang="en-US" dirty="0"/>
              <a:t>种 </a:t>
            </a:r>
          </a:p>
        </p:txBody>
      </p:sp>
      <p:sp>
        <p:nvSpPr>
          <p:cNvPr id="1206275" name="Rectangle 3"/>
          <p:cNvSpPr>
            <a:spLocks noGrp="1" noChangeArrowheads="1"/>
          </p:cNvSpPr>
          <p:nvPr>
            <p:ph type="body" idx="1"/>
          </p:nvPr>
        </p:nvSpPr>
        <p:spPr>
          <a:xfrm>
            <a:off x="1208585" y="1412776"/>
            <a:ext cx="8424935" cy="4475162"/>
          </a:xfrm>
        </p:spPr>
        <p:txBody>
          <a:bodyPr/>
          <a:lstStyle/>
          <a:p>
            <a:pPr algn="just"/>
            <a:r>
              <a:rPr lang="zh-CN" altLang="en-US" sz="2800" dirty="0"/>
              <a:t>终点不可达 </a:t>
            </a:r>
            <a:endParaRPr lang="zh-CN" altLang="en-US" sz="2600" dirty="0"/>
          </a:p>
          <a:p>
            <a:pPr algn="just"/>
            <a:r>
              <a:rPr lang="zh-CN" altLang="en-US" sz="2800" dirty="0"/>
              <a:t>源点抑制</a:t>
            </a:r>
            <a:r>
              <a:rPr lang="zh-CN" altLang="en-US" sz="2800" dirty="0" smtClean="0"/>
              <a:t>：网</a:t>
            </a:r>
            <a:r>
              <a:rPr lang="zh-CN" altLang="en-US" sz="2800" dirty="0"/>
              <a:t>络拥</a:t>
            </a:r>
            <a:r>
              <a:rPr lang="zh-CN" altLang="en-US" sz="2800" dirty="0" smtClean="0"/>
              <a:t>塞，控制流量。</a:t>
            </a:r>
            <a:endParaRPr lang="zh-CN" altLang="en-US" sz="2800" dirty="0"/>
          </a:p>
          <a:p>
            <a:pPr algn="just"/>
            <a:r>
              <a:rPr lang="zh-CN" altLang="en-US" sz="2800" dirty="0"/>
              <a:t>时间超过 </a:t>
            </a:r>
            <a:r>
              <a:rPr lang="zh-CN" altLang="en-US" sz="2800" dirty="0" smtClean="0"/>
              <a:t>：类型字段值为</a:t>
            </a:r>
            <a:r>
              <a:rPr lang="en-US" altLang="zh-CN" sz="2800" dirty="0" smtClean="0"/>
              <a:t>11</a:t>
            </a:r>
            <a:r>
              <a:rPr lang="zh-CN" altLang="en-US" sz="2800" dirty="0" smtClean="0"/>
              <a:t>，代码字段值为</a:t>
            </a:r>
            <a:r>
              <a:rPr lang="en-US" altLang="zh-CN" sz="2800" dirty="0" smtClean="0"/>
              <a:t>0</a:t>
            </a:r>
            <a:r>
              <a:rPr lang="zh-CN" altLang="en-US" sz="2800" dirty="0" smtClean="0"/>
              <a:t>表示传输超时，代码字段值为</a:t>
            </a:r>
            <a:r>
              <a:rPr lang="en-US" altLang="zh-CN" sz="2800" dirty="0" smtClean="0"/>
              <a:t>1</a:t>
            </a:r>
            <a:r>
              <a:rPr lang="zh-CN" altLang="en-US" sz="2800" dirty="0" smtClean="0"/>
              <a:t>表示分段重组超时。</a:t>
            </a:r>
            <a:endParaRPr lang="zh-CN" altLang="en-US" sz="2800" dirty="0"/>
          </a:p>
          <a:p>
            <a:pPr algn="just"/>
            <a:r>
              <a:rPr lang="zh-CN" altLang="en-US" sz="2800" dirty="0"/>
              <a:t>参数问题</a:t>
            </a:r>
            <a:r>
              <a:rPr lang="en-US" altLang="zh-CN" sz="2800" dirty="0"/>
              <a:t>:</a:t>
            </a:r>
            <a:r>
              <a:rPr lang="zh-CN" altLang="en-US" sz="2800" dirty="0"/>
              <a:t>参数不正确，丢弃此数据报，同时发送此报文给源点。</a:t>
            </a:r>
          </a:p>
          <a:p>
            <a:pPr algn="just"/>
            <a:r>
              <a:rPr lang="zh-CN" altLang="en-US" sz="2800" dirty="0"/>
              <a:t>改变路由（重定向）</a:t>
            </a:r>
            <a:r>
              <a:rPr lang="en-US" altLang="zh-CN" sz="2800" dirty="0"/>
              <a:t>:</a:t>
            </a:r>
            <a:r>
              <a:rPr lang="zh-CN" altLang="en-US" sz="2800" dirty="0"/>
              <a:t>通知主机下次发送数据报到别的路由器。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62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6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62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6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27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ICMP </a:t>
            </a:r>
            <a:r>
              <a:rPr lang="zh-CN" altLang="en-US" dirty="0" smtClean="0">
                <a:solidFill>
                  <a:srgbClr val="FF0000"/>
                </a:solidFill>
              </a:rPr>
              <a:t>询问报文</a:t>
            </a:r>
            <a:endParaRPr lang="zh-CN" altLang="en-US" dirty="0"/>
          </a:p>
        </p:txBody>
      </p:sp>
      <p:sp>
        <p:nvSpPr>
          <p:cNvPr id="3" name="内容占位符 2"/>
          <p:cNvSpPr>
            <a:spLocks noGrp="1"/>
          </p:cNvSpPr>
          <p:nvPr>
            <p:ph idx="1"/>
          </p:nvPr>
        </p:nvSpPr>
        <p:spPr/>
        <p:txBody>
          <a:bodyPr/>
          <a:lstStyle/>
          <a:p>
            <a:r>
              <a:rPr lang="zh-CN" altLang="en-US" b="0" dirty="0" smtClean="0"/>
              <a:t>时间戳请求报文（类型值字段</a:t>
            </a:r>
            <a:r>
              <a:rPr lang="en-US" altLang="zh-CN" b="0" dirty="0" smtClean="0"/>
              <a:t>13</a:t>
            </a:r>
            <a:r>
              <a:rPr lang="zh-CN" altLang="en-US" b="0" dirty="0" smtClean="0"/>
              <a:t>）和时间戳应答报文（类型值字段</a:t>
            </a:r>
            <a:r>
              <a:rPr lang="en-US" altLang="zh-CN" b="0" dirty="0" smtClean="0"/>
              <a:t>14</a:t>
            </a:r>
            <a:r>
              <a:rPr lang="zh-CN" altLang="en-US" b="0" dirty="0" smtClean="0"/>
              <a:t>）用于测试两台主机之间数据报来回一次的传输时间。</a:t>
            </a:r>
            <a:endParaRPr lang="en-US" altLang="zh-CN" b="0" dirty="0" smtClean="0"/>
          </a:p>
          <a:p>
            <a:r>
              <a:rPr lang="zh-CN" altLang="en-US" b="0" dirty="0" smtClean="0"/>
              <a:t>传输时，主机填充原始时间戳，接受方收到请求后填充接受时间戳后以类型值字段</a:t>
            </a:r>
            <a:r>
              <a:rPr lang="en-US" altLang="zh-CN" b="0" dirty="0" smtClean="0"/>
              <a:t>14</a:t>
            </a:r>
            <a:r>
              <a:rPr lang="zh-CN" altLang="en-US" b="0" dirty="0" smtClean="0"/>
              <a:t>的报文格式返回，发送方计算这个时间差。 </a:t>
            </a:r>
            <a:r>
              <a:rPr lang="zh-CN" altLang="en-US" dirty="0" smtClean="0"/>
              <a:t/>
            </a:r>
            <a:br>
              <a:rPr lang="zh-CN" altLang="en-US" dirty="0" smtClean="0"/>
            </a:br>
            <a:r>
              <a:rPr lang="en-US" altLang="zh-CN" b="0" dirty="0" smtClean="0"/>
              <a:t>(</a:t>
            </a:r>
            <a:r>
              <a:rPr lang="zh-CN" altLang="en-US" b="0" dirty="0" smtClean="0"/>
              <a:t>有些系统不响应这种报文</a:t>
            </a:r>
            <a:r>
              <a:rPr lang="en-US" altLang="zh-CN" b="0" dirty="0" smtClean="0"/>
              <a:t>)</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a:xfrm>
            <a:off x="495300" y="188640"/>
            <a:ext cx="8634165" cy="792088"/>
          </a:xfrm>
        </p:spPr>
        <p:txBody>
          <a:bodyPr/>
          <a:lstStyle/>
          <a:p>
            <a:pPr algn="ctr"/>
            <a:r>
              <a:rPr lang="en-US" altLang="zh-CN" sz="3600" dirty="0"/>
              <a:t>ICMP </a:t>
            </a:r>
            <a:r>
              <a:rPr lang="zh-CN" altLang="en-US" sz="3600" dirty="0"/>
              <a:t>差错报告报文的数据字段的内容 </a:t>
            </a:r>
          </a:p>
        </p:txBody>
      </p:sp>
      <p:sp>
        <p:nvSpPr>
          <p:cNvPr id="541698" name="Rectangle 2"/>
          <p:cNvSpPr>
            <a:spLocks noChangeArrowheads="1"/>
          </p:cNvSpPr>
          <p:nvPr/>
        </p:nvSpPr>
        <p:spPr bwMode="auto">
          <a:xfrm>
            <a:off x="662261" y="4195216"/>
            <a:ext cx="4531651" cy="596900"/>
          </a:xfrm>
          <a:prstGeom prst="rect">
            <a:avLst/>
          </a:prstGeom>
          <a:solidFill>
            <a:srgbClr val="FFFF99"/>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0" name="Rectangle 4"/>
          <p:cNvSpPr>
            <a:spLocks noChangeArrowheads="1"/>
          </p:cNvSpPr>
          <p:nvPr/>
        </p:nvSpPr>
        <p:spPr bwMode="auto">
          <a:xfrm>
            <a:off x="209955" y="2610375"/>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solidFill>
                <a:srgbClr val="0000CC"/>
              </a:solidFill>
              <a:latin typeface="+mn-lt"/>
              <a:ea typeface="黑体" panose="02010609060101010101" pitchFamily="2" charset="-122"/>
            </a:endParaRPr>
          </a:p>
        </p:txBody>
      </p:sp>
      <p:sp>
        <p:nvSpPr>
          <p:cNvPr id="541701" name="Rectangle 5"/>
          <p:cNvSpPr>
            <a:spLocks noChangeArrowheads="1"/>
          </p:cNvSpPr>
          <p:nvPr/>
        </p:nvSpPr>
        <p:spPr bwMode="auto">
          <a:xfrm>
            <a:off x="1412089" y="4195216"/>
            <a:ext cx="3781821" cy="596900"/>
          </a:xfrm>
          <a:prstGeom prst="rect">
            <a:avLst/>
          </a:prstGeom>
          <a:solidFill>
            <a:srgbClr val="CCECFF"/>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2" name="Line 6"/>
          <p:cNvSpPr>
            <a:spLocks noChangeShapeType="1"/>
          </p:cNvSpPr>
          <p:nvPr/>
        </p:nvSpPr>
        <p:spPr bwMode="auto">
          <a:xfrm>
            <a:off x="662261" y="5001669"/>
            <a:ext cx="4531651" cy="20637"/>
          </a:xfrm>
          <a:prstGeom prst="line">
            <a:avLst/>
          </a:prstGeom>
          <a:noFill/>
          <a:ln w="9525">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3" name="Text Box 7"/>
          <p:cNvSpPr txBox="1">
            <a:spLocks noChangeArrowheads="1"/>
          </p:cNvSpPr>
          <p:nvPr/>
        </p:nvSpPr>
        <p:spPr bwMode="auto">
          <a:xfrm>
            <a:off x="690197" y="4323803"/>
            <a:ext cx="70083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04" name="Line 8"/>
          <p:cNvSpPr>
            <a:spLocks noChangeShapeType="1"/>
          </p:cNvSpPr>
          <p:nvPr/>
        </p:nvSpPr>
        <p:spPr bwMode="auto">
          <a:xfrm>
            <a:off x="1412089" y="4195216"/>
            <a:ext cx="0" cy="5969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5" name="Rectangle 9"/>
          <p:cNvSpPr>
            <a:spLocks noChangeArrowheads="1"/>
          </p:cNvSpPr>
          <p:nvPr/>
        </p:nvSpPr>
        <p:spPr bwMode="auto">
          <a:xfrm>
            <a:off x="2342498" y="4850853"/>
            <a:ext cx="1214173" cy="3111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6" name="Text Box 10"/>
          <p:cNvSpPr txBox="1">
            <a:spLocks noChangeArrowheads="1"/>
          </p:cNvSpPr>
          <p:nvPr/>
        </p:nvSpPr>
        <p:spPr bwMode="auto">
          <a:xfrm>
            <a:off x="2285744" y="4773067"/>
            <a:ext cx="126688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41707"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8" name="Rectangle 12"/>
          <p:cNvSpPr>
            <a:spLocks noChangeArrowheads="1"/>
          </p:cNvSpPr>
          <p:nvPr/>
        </p:nvSpPr>
        <p:spPr bwMode="auto">
          <a:xfrm>
            <a:off x="1412089" y="3174454"/>
            <a:ext cx="3781821" cy="595313"/>
          </a:xfrm>
          <a:prstGeom prst="rect">
            <a:avLst/>
          </a:prstGeom>
          <a:solidFill>
            <a:srgbClr val="CCECFF"/>
          </a:solidFill>
          <a:ln w="12700">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9" name="Text Box 13"/>
          <p:cNvSpPr txBox="1">
            <a:spLocks noChangeArrowheads="1"/>
          </p:cNvSpPr>
          <p:nvPr/>
        </p:nvSpPr>
        <p:spPr bwMode="auto">
          <a:xfrm>
            <a:off x="1495018" y="3196681"/>
            <a:ext cx="124264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a:t>
            </a:r>
          </a:p>
          <a:p>
            <a:pPr algn="ctr">
              <a:lnSpc>
                <a:spcPct val="8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8 </a:t>
            </a:r>
            <a:r>
              <a:rPr kumimoji="1" lang="zh-CN" altLang="en-US" sz="2000" b="1">
                <a:solidFill>
                  <a:srgbClr val="0000CC"/>
                </a:solidFill>
                <a:latin typeface="+mn-lt"/>
                <a:ea typeface="黑体" panose="02010609060101010101" pitchFamily="2" charset="-122"/>
              </a:rPr>
              <a:t>字节</a:t>
            </a:r>
          </a:p>
        </p:txBody>
      </p:sp>
      <p:sp>
        <p:nvSpPr>
          <p:cNvPr id="541710" name="Line 14"/>
          <p:cNvSpPr>
            <a:spLocks noChangeShapeType="1"/>
          </p:cNvSpPr>
          <p:nvPr/>
        </p:nvSpPr>
        <p:spPr bwMode="auto">
          <a:xfrm>
            <a:off x="2794801" y="3174454"/>
            <a:ext cx="0" cy="595313"/>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1" name="Text Box 15"/>
          <p:cNvSpPr txBox="1">
            <a:spLocks noChangeArrowheads="1"/>
          </p:cNvSpPr>
          <p:nvPr/>
        </p:nvSpPr>
        <p:spPr bwMode="auto">
          <a:xfrm>
            <a:off x="5297519" y="4293644"/>
            <a:ext cx="404796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装入 </a:t>
            </a:r>
            <a:r>
              <a:rPr kumimoji="1" lang="en-US" altLang="zh-CN" sz="2400" b="1">
                <a:solidFill>
                  <a:srgbClr val="C00000"/>
                </a:solidFill>
                <a:latin typeface="+mn-lt"/>
                <a:ea typeface="黑体" panose="02010609060101010101" pitchFamily="2" charset="-122"/>
              </a:rPr>
              <a:t>ICMP </a:t>
            </a:r>
            <a:r>
              <a:rPr kumimoji="1" lang="zh-CN" altLang="en-US" sz="2400" b="1">
                <a:solidFill>
                  <a:srgbClr val="C00000"/>
                </a:solidFill>
                <a:latin typeface="+mn-lt"/>
                <a:ea typeface="黑体" panose="02010609060101010101" pitchFamily="2" charset="-122"/>
              </a:rPr>
              <a:t>报文的 </a:t>
            </a:r>
            <a:r>
              <a:rPr kumimoji="1" lang="en-US" altLang="zh-CN" sz="2400" b="1">
                <a:solidFill>
                  <a:srgbClr val="C00000"/>
                </a:solidFill>
                <a:latin typeface="+mn-lt"/>
                <a:ea typeface="黑体" panose="02010609060101010101" pitchFamily="2" charset="-122"/>
              </a:rPr>
              <a:t>IP </a:t>
            </a:r>
            <a:r>
              <a:rPr kumimoji="1" lang="zh-CN" altLang="en-US" sz="2400" b="1">
                <a:solidFill>
                  <a:srgbClr val="C00000"/>
                </a:solidFill>
                <a:latin typeface="+mn-lt"/>
                <a:ea typeface="黑体" panose="02010609060101010101" pitchFamily="2" charset="-122"/>
              </a:rPr>
              <a:t>数据报</a:t>
            </a:r>
          </a:p>
        </p:txBody>
      </p:sp>
      <p:sp>
        <p:nvSpPr>
          <p:cNvPr id="541712" name="Rectangle 16"/>
          <p:cNvSpPr>
            <a:spLocks noChangeArrowheads="1"/>
          </p:cNvSpPr>
          <p:nvPr/>
        </p:nvSpPr>
        <p:spPr bwMode="auto">
          <a:xfrm>
            <a:off x="2794802" y="2152103"/>
            <a:ext cx="6550686" cy="596900"/>
          </a:xfrm>
          <a:prstGeom prst="rect">
            <a:avLst/>
          </a:prstGeom>
          <a:solidFill>
            <a:srgbClr val="FFFF99"/>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3" name="Text Box 17"/>
          <p:cNvSpPr txBox="1">
            <a:spLocks noChangeArrowheads="1"/>
          </p:cNvSpPr>
          <p:nvPr/>
        </p:nvSpPr>
        <p:spPr bwMode="auto">
          <a:xfrm>
            <a:off x="2973962" y="2164806"/>
            <a:ext cx="126688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14" name="Line 18"/>
          <p:cNvSpPr>
            <a:spLocks noChangeShapeType="1"/>
          </p:cNvSpPr>
          <p:nvPr/>
        </p:nvSpPr>
        <p:spPr bwMode="auto">
          <a:xfrm>
            <a:off x="4547269" y="2152103"/>
            <a:ext cx="0" cy="5969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5" name="Text Box 19"/>
          <p:cNvSpPr txBox="1">
            <a:spLocks noChangeArrowheads="1"/>
          </p:cNvSpPr>
          <p:nvPr/>
        </p:nvSpPr>
        <p:spPr bwMode="auto">
          <a:xfrm>
            <a:off x="5393829" y="3285581"/>
            <a:ext cx="28897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ICMP </a:t>
            </a:r>
            <a:r>
              <a:rPr kumimoji="1" lang="zh-CN" altLang="en-US" sz="2400" b="1" dirty="0">
                <a:solidFill>
                  <a:srgbClr val="C00000"/>
                </a:solidFill>
                <a:latin typeface="+mn-lt"/>
                <a:ea typeface="黑体" panose="02010609060101010101" pitchFamily="2" charset="-122"/>
              </a:rPr>
              <a:t>差错报告报文</a:t>
            </a:r>
          </a:p>
        </p:txBody>
      </p:sp>
      <p:sp>
        <p:nvSpPr>
          <p:cNvPr id="541716" name="Text Box 20"/>
          <p:cNvSpPr txBox="1">
            <a:spLocks noChangeArrowheads="1"/>
          </p:cNvSpPr>
          <p:nvPr/>
        </p:nvSpPr>
        <p:spPr bwMode="auto">
          <a:xfrm>
            <a:off x="4539092" y="2156869"/>
            <a:ext cx="70083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p>
          <a:p>
            <a:pPr algn="ctr">
              <a:lnSpc>
                <a:spcPct val="80000"/>
              </a:lnSpc>
            </a:pPr>
            <a:r>
              <a:rPr kumimoji="1" lang="zh-CN" altLang="en-US" sz="2000" b="1">
                <a:solidFill>
                  <a:srgbClr val="0000CC"/>
                </a:solidFill>
                <a:latin typeface="+mn-lt"/>
                <a:ea typeface="黑体" panose="02010609060101010101" pitchFamily="2" charset="-122"/>
              </a:rPr>
              <a:t>字节</a:t>
            </a:r>
          </a:p>
        </p:txBody>
      </p:sp>
      <p:sp>
        <p:nvSpPr>
          <p:cNvPr id="541717" name="Line 21"/>
          <p:cNvSpPr>
            <a:spLocks noChangeShapeType="1"/>
          </p:cNvSpPr>
          <p:nvPr/>
        </p:nvSpPr>
        <p:spPr bwMode="auto">
          <a:xfrm>
            <a:off x="5193910" y="2152103"/>
            <a:ext cx="0" cy="596900"/>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8" name="Text Box 22"/>
          <p:cNvSpPr txBox="1">
            <a:spLocks noChangeArrowheads="1"/>
          </p:cNvSpPr>
          <p:nvPr/>
        </p:nvSpPr>
        <p:spPr bwMode="auto">
          <a:xfrm>
            <a:off x="560792" y="2204492"/>
            <a:ext cx="21116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收到的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41719" name="Line 23"/>
          <p:cNvSpPr>
            <a:spLocks noChangeShapeType="1"/>
          </p:cNvSpPr>
          <p:nvPr/>
        </p:nvSpPr>
        <p:spPr bwMode="auto">
          <a:xfrm>
            <a:off x="5193910" y="2749003"/>
            <a:ext cx="0" cy="425450"/>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0" name="Line 24"/>
          <p:cNvSpPr>
            <a:spLocks noChangeShapeType="1"/>
          </p:cNvSpPr>
          <p:nvPr/>
        </p:nvSpPr>
        <p:spPr bwMode="auto">
          <a:xfrm>
            <a:off x="4547269" y="3174454"/>
            <a:ext cx="0" cy="595313"/>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1" name="Text Box 25"/>
          <p:cNvSpPr txBox="1">
            <a:spLocks noChangeArrowheads="1"/>
          </p:cNvSpPr>
          <p:nvPr/>
        </p:nvSpPr>
        <p:spPr bwMode="auto">
          <a:xfrm>
            <a:off x="2973962" y="3196681"/>
            <a:ext cx="126688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22" name="Text Box 26"/>
          <p:cNvSpPr txBox="1">
            <a:spLocks noChangeArrowheads="1"/>
          </p:cNvSpPr>
          <p:nvPr/>
        </p:nvSpPr>
        <p:spPr bwMode="auto">
          <a:xfrm>
            <a:off x="4547691" y="3196681"/>
            <a:ext cx="70083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p>
          <a:p>
            <a:pPr algn="ctr">
              <a:lnSpc>
                <a:spcPct val="80000"/>
              </a:lnSpc>
            </a:pPr>
            <a:r>
              <a:rPr kumimoji="1" lang="zh-CN" altLang="en-US" sz="2000" b="1">
                <a:solidFill>
                  <a:srgbClr val="0000CC"/>
                </a:solidFill>
                <a:latin typeface="+mn-lt"/>
                <a:ea typeface="黑体" panose="02010609060101010101" pitchFamily="2" charset="-122"/>
              </a:rPr>
              <a:t>字节</a:t>
            </a:r>
          </a:p>
        </p:txBody>
      </p:sp>
      <p:sp>
        <p:nvSpPr>
          <p:cNvPr id="541723" name="AutoShape 27"/>
          <p:cNvSpPr>
            <a:spLocks noChangeArrowheads="1"/>
          </p:cNvSpPr>
          <p:nvPr/>
        </p:nvSpPr>
        <p:spPr bwMode="auto">
          <a:xfrm>
            <a:off x="3441445" y="2720428"/>
            <a:ext cx="276886" cy="509588"/>
          </a:xfrm>
          <a:prstGeom prst="downArrow">
            <a:avLst>
              <a:gd name="adj1" fmla="val 47222"/>
              <a:gd name="adj2" fmla="val 103013"/>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4" name="AutoShape 28"/>
          <p:cNvSpPr>
            <a:spLocks noChangeArrowheads="1"/>
          </p:cNvSpPr>
          <p:nvPr/>
        </p:nvSpPr>
        <p:spPr bwMode="auto">
          <a:xfrm>
            <a:off x="4763963" y="2720428"/>
            <a:ext cx="275167" cy="509588"/>
          </a:xfrm>
          <a:prstGeom prst="downArrow">
            <a:avLst>
              <a:gd name="adj1" fmla="val 47222"/>
              <a:gd name="adj2" fmla="val 103656"/>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5" name="Text Box 29"/>
          <p:cNvSpPr txBox="1">
            <a:spLocks noChangeArrowheads="1"/>
          </p:cNvSpPr>
          <p:nvPr/>
        </p:nvSpPr>
        <p:spPr bwMode="auto">
          <a:xfrm>
            <a:off x="2104357" y="4323803"/>
            <a:ext cx="244028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差错报告报文</a:t>
            </a:r>
          </a:p>
        </p:txBody>
      </p:sp>
      <p:sp>
        <p:nvSpPr>
          <p:cNvPr id="541726" name="Text Box 30"/>
          <p:cNvSpPr txBox="1">
            <a:spLocks noChangeArrowheads="1"/>
          </p:cNvSpPr>
          <p:nvPr/>
        </p:nvSpPr>
        <p:spPr bwMode="auto">
          <a:xfrm>
            <a:off x="5611821" y="1556792"/>
            <a:ext cx="255730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数据报的数据字段</a:t>
            </a:r>
          </a:p>
        </p:txBody>
      </p:sp>
      <p:sp>
        <p:nvSpPr>
          <p:cNvPr id="541727" name="AutoShape 31"/>
          <p:cNvSpPr/>
          <p:nvPr/>
        </p:nvSpPr>
        <p:spPr bwMode="auto">
          <a:xfrm rot="5400000">
            <a:off x="6815013" y="-371228"/>
            <a:ext cx="169862" cy="4705350"/>
          </a:xfrm>
          <a:prstGeom prst="leftBrace">
            <a:avLst>
              <a:gd name="adj1" fmla="val 213085"/>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8" name="Line 32"/>
          <p:cNvSpPr>
            <a:spLocks noChangeShapeType="1"/>
          </p:cNvSpPr>
          <p:nvPr/>
        </p:nvSpPr>
        <p:spPr bwMode="auto">
          <a:xfrm>
            <a:off x="2794801" y="2749003"/>
            <a:ext cx="0" cy="425450"/>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9" name="Line 33"/>
          <p:cNvSpPr>
            <a:spLocks noChangeShapeType="1"/>
          </p:cNvSpPr>
          <p:nvPr/>
        </p:nvSpPr>
        <p:spPr bwMode="auto">
          <a:xfrm>
            <a:off x="1412089" y="3769766"/>
            <a:ext cx="0" cy="425450"/>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0" name="Line 34"/>
          <p:cNvSpPr>
            <a:spLocks noChangeShapeType="1"/>
          </p:cNvSpPr>
          <p:nvPr/>
        </p:nvSpPr>
        <p:spPr bwMode="auto">
          <a:xfrm>
            <a:off x="5193910" y="3769766"/>
            <a:ext cx="0" cy="425450"/>
          </a:xfrm>
          <a:prstGeom prst="line">
            <a:avLst/>
          </a:prstGeom>
          <a:noFill/>
          <a:ln w="1270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1" name="AutoShape 35"/>
          <p:cNvSpPr>
            <a:spLocks noChangeArrowheads="1"/>
          </p:cNvSpPr>
          <p:nvPr/>
        </p:nvSpPr>
        <p:spPr bwMode="auto">
          <a:xfrm>
            <a:off x="3255707" y="3744368"/>
            <a:ext cx="278606" cy="511175"/>
          </a:xfrm>
          <a:prstGeom prst="downArrow">
            <a:avLst>
              <a:gd name="adj1" fmla="val 47222"/>
              <a:gd name="adj2" fmla="val 102695"/>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44098" name="Picture 2" descr="https://images2015.cnblogs.com/blog/714359/201509/714359-20150921094823522-1648249582.jpg"/>
          <p:cNvPicPr>
            <a:picLocks noChangeAspect="1" noChangeArrowheads="1"/>
          </p:cNvPicPr>
          <p:nvPr/>
        </p:nvPicPr>
        <p:blipFill>
          <a:blip r:embed="rId3" cstate="print"/>
          <a:srcRect/>
          <a:stretch>
            <a:fillRect/>
          </a:stretch>
        </p:blipFill>
        <p:spPr bwMode="auto">
          <a:xfrm>
            <a:off x="0" y="548680"/>
            <a:ext cx="10118183" cy="5544616"/>
          </a:xfrm>
          <a:prstGeom prst="rect">
            <a:avLst/>
          </a:prstGeom>
          <a:noFill/>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a:xfrm>
            <a:off x="495301" y="188640"/>
            <a:ext cx="8562156" cy="792088"/>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600" dirty="0"/>
              <a:t>不应发送 </a:t>
            </a:r>
            <a:r>
              <a:rPr lang="en-US" altLang="zh-CN" sz="3600" dirty="0"/>
              <a:t>ICMP </a:t>
            </a:r>
            <a:r>
              <a:rPr lang="zh-CN" altLang="en-US" sz="3600" dirty="0"/>
              <a:t>差错报告报文的几种情况 </a:t>
            </a:r>
          </a:p>
        </p:txBody>
      </p:sp>
      <p:sp>
        <p:nvSpPr>
          <p:cNvPr id="542723" name="Rectangle 3"/>
          <p:cNvSpPr>
            <a:spLocks noGrp="1" noChangeArrowheads="1"/>
          </p:cNvSpPr>
          <p:nvPr>
            <p:ph idx="1"/>
          </p:nvPr>
        </p:nvSpPr>
        <p:spPr/>
        <p:txBody>
          <a:bodyPr/>
          <a:lstStyle/>
          <a:p>
            <a:pPr algn="just"/>
            <a:r>
              <a:rPr lang="zh-CN" altLang="en-US" dirty="0"/>
              <a:t>对 </a:t>
            </a:r>
            <a:r>
              <a:rPr lang="en-US" altLang="zh-CN" dirty="0"/>
              <a:t>ICMP </a:t>
            </a:r>
            <a:r>
              <a:rPr lang="zh-CN" altLang="en-US" dirty="0"/>
              <a:t>差错报告报文不再发送 </a:t>
            </a:r>
            <a:r>
              <a:rPr lang="en-US" altLang="zh-CN" dirty="0"/>
              <a:t>ICMP </a:t>
            </a:r>
            <a:r>
              <a:rPr lang="zh-CN" altLang="en-US" dirty="0"/>
              <a:t>差错报告报文。</a:t>
            </a:r>
          </a:p>
          <a:p>
            <a:pPr algn="just"/>
            <a:r>
              <a:rPr lang="zh-CN" altLang="en-US" dirty="0"/>
              <a:t>对第一个分片的数据报片的所有后续数据报片都不发送 </a:t>
            </a:r>
            <a:r>
              <a:rPr lang="en-US" altLang="zh-CN" dirty="0"/>
              <a:t>ICMP </a:t>
            </a:r>
            <a:r>
              <a:rPr lang="zh-CN" altLang="en-US" dirty="0"/>
              <a:t>差错报告报文。</a:t>
            </a:r>
          </a:p>
          <a:p>
            <a:pPr algn="just"/>
            <a:r>
              <a:rPr lang="zh-CN" altLang="en-US" dirty="0"/>
              <a:t>对具有多播地址的数据报都不发送 </a:t>
            </a:r>
            <a:r>
              <a:rPr lang="en-US" altLang="zh-CN" dirty="0"/>
              <a:t>ICMP </a:t>
            </a:r>
            <a:r>
              <a:rPr lang="zh-CN" altLang="en-US" dirty="0"/>
              <a:t>差错报告报文。</a:t>
            </a:r>
          </a:p>
          <a:p>
            <a:pPr algn="just"/>
            <a:r>
              <a:rPr lang="zh-CN" altLang="en-US" dirty="0"/>
              <a:t>对具有特殊地址（如</a:t>
            </a:r>
            <a:r>
              <a:rPr lang="en-US" altLang="zh-CN" dirty="0"/>
              <a:t>127.0.0.0 </a:t>
            </a:r>
            <a:r>
              <a:rPr lang="zh-CN" altLang="en-US" dirty="0"/>
              <a:t>或 </a:t>
            </a:r>
            <a:r>
              <a:rPr lang="en-US" altLang="zh-CN" dirty="0"/>
              <a:t>0.0.0.0</a:t>
            </a:r>
            <a:r>
              <a:rPr lang="zh-CN" altLang="en-US" dirty="0"/>
              <a:t>）的数据报不发送 </a:t>
            </a:r>
            <a:r>
              <a:rPr lang="en-US" altLang="zh-CN" dirty="0"/>
              <a:t>ICMP </a:t>
            </a:r>
            <a:r>
              <a:rPr lang="zh-CN" altLang="en-US" dirty="0"/>
              <a:t>差错报告报文。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zh-CN" dirty="0"/>
              <a:t>4.4.2  ICMP</a:t>
            </a:r>
            <a:r>
              <a:rPr lang="zh-CN" altLang="en-US" dirty="0"/>
              <a:t>的应用</a:t>
            </a:r>
            <a:r>
              <a:rPr lang="zh-CN" altLang="en-US" dirty="0" smtClean="0"/>
              <a:t>举例</a:t>
            </a:r>
            <a:endParaRPr lang="en-US" altLang="zh-CN" dirty="0"/>
          </a:p>
        </p:txBody>
      </p:sp>
      <p:sp>
        <p:nvSpPr>
          <p:cNvPr id="544771" name="Rectangle 3"/>
          <p:cNvSpPr>
            <a:spLocks noGrp="1" noChangeArrowheads="1"/>
          </p:cNvSpPr>
          <p:nvPr>
            <p:ph idx="1"/>
          </p:nvPr>
        </p:nvSpPr>
        <p:spPr/>
        <p:txBody>
          <a:bodyPr/>
          <a:lstStyle/>
          <a:p>
            <a:pPr marL="0" indent="0" algn="ctr">
              <a:buNone/>
            </a:pPr>
            <a:r>
              <a:rPr lang="en-US" altLang="zh-CN" sz="3600" dirty="0" smtClean="0">
                <a:solidFill>
                  <a:srgbClr val="FF0000"/>
                </a:solidFill>
              </a:rPr>
              <a:t>PING </a:t>
            </a:r>
            <a:r>
              <a:rPr lang="en-US" altLang="zh-CN" sz="3600" dirty="0">
                <a:solidFill>
                  <a:srgbClr val="FF0000"/>
                </a:solidFill>
              </a:rPr>
              <a:t>(Packet </a:t>
            </a:r>
            <a:r>
              <a:rPr lang="en-US" altLang="zh-CN" sz="3600" dirty="0" err="1">
                <a:solidFill>
                  <a:srgbClr val="FF0000"/>
                </a:solidFill>
              </a:rPr>
              <a:t>InterNet</a:t>
            </a:r>
            <a:r>
              <a:rPr lang="en-US" altLang="zh-CN" sz="3600" dirty="0">
                <a:solidFill>
                  <a:srgbClr val="FF0000"/>
                </a:solidFill>
              </a:rPr>
              <a:t> Groper) </a:t>
            </a:r>
          </a:p>
          <a:p>
            <a:r>
              <a:rPr lang="en-US" altLang="zh-CN" dirty="0" smtClean="0">
                <a:solidFill>
                  <a:srgbClr val="0000FF"/>
                </a:solidFill>
              </a:rPr>
              <a:t>PING </a:t>
            </a:r>
            <a:r>
              <a:rPr lang="zh-CN" altLang="en-US" dirty="0">
                <a:solidFill>
                  <a:srgbClr val="0000FF"/>
                </a:solidFill>
              </a:rPr>
              <a:t>用来测试两个主机之间的连通性。</a:t>
            </a:r>
          </a:p>
          <a:p>
            <a:r>
              <a:rPr lang="en-US" altLang="zh-CN" dirty="0"/>
              <a:t>PING </a:t>
            </a:r>
            <a:r>
              <a:rPr lang="zh-CN" altLang="en-US" dirty="0"/>
              <a:t>使用了 </a:t>
            </a:r>
            <a:r>
              <a:rPr lang="en-US" altLang="zh-CN" dirty="0"/>
              <a:t>ICMP </a:t>
            </a:r>
            <a:r>
              <a:rPr lang="zh-CN" altLang="en-US" dirty="0"/>
              <a:t>回送请求与回送回答报文。</a:t>
            </a:r>
          </a:p>
          <a:p>
            <a:r>
              <a:rPr lang="en-US" altLang="zh-CN" dirty="0"/>
              <a:t>PING </a:t>
            </a:r>
            <a:r>
              <a:rPr lang="zh-CN" altLang="en-US" dirty="0"/>
              <a:t>是应用层直接使用网络层 </a:t>
            </a:r>
            <a:r>
              <a:rPr lang="en-US" altLang="zh-CN" dirty="0"/>
              <a:t>ICMP </a:t>
            </a:r>
            <a:r>
              <a:rPr lang="zh-CN" altLang="en-US" dirty="0"/>
              <a:t>的例子，它没有通过运输层的 </a:t>
            </a:r>
            <a:r>
              <a:rPr lang="en-US" altLang="zh-CN" dirty="0"/>
              <a:t>TCP </a:t>
            </a:r>
            <a:r>
              <a:rPr lang="zh-CN" altLang="en-US" dirty="0"/>
              <a:t>或</a:t>
            </a:r>
            <a:r>
              <a:rPr lang="en-US" altLang="zh-CN" dirty="0"/>
              <a:t>UDP</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组合 289"/>
          <p:cNvGrpSpPr/>
          <p:nvPr/>
        </p:nvGrpSpPr>
        <p:grpSpPr>
          <a:xfrm>
            <a:off x="606873" y="232494"/>
            <a:ext cx="8954640" cy="6292850"/>
            <a:chOff x="174825" y="148034"/>
            <a:chExt cx="8954639" cy="6292850"/>
          </a:xfrm>
        </p:grpSpPr>
        <p:sp>
          <p:nvSpPr>
            <p:cNvPr id="4" name="Rectangle 2"/>
            <p:cNvSpPr>
              <a:spLocks noChangeArrowheads="1"/>
            </p:cNvSpPr>
            <p:nvPr/>
          </p:nvSpPr>
          <p:spPr bwMode="auto">
            <a:xfrm>
              <a:off x="833189" y="562372"/>
              <a:ext cx="639762" cy="1214437"/>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 name="Rectangle 3"/>
            <p:cNvSpPr>
              <a:spLocks noChangeArrowheads="1"/>
            </p:cNvSpPr>
            <p:nvPr/>
          </p:nvSpPr>
          <p:spPr bwMode="auto">
            <a:xfrm>
              <a:off x="842714" y="1052909"/>
              <a:ext cx="623887" cy="257175"/>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 name="Text Box 4"/>
            <p:cNvSpPr txBox="1">
              <a:spLocks noChangeArrowheads="1"/>
            </p:cNvSpPr>
            <p:nvPr/>
          </p:nvSpPr>
          <p:spPr bwMode="auto">
            <a:xfrm>
              <a:off x="1012562" y="514747"/>
              <a:ext cx="29848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1</a:t>
              </a:r>
            </a:p>
          </p:txBody>
        </p:sp>
        <p:sp>
          <p:nvSpPr>
            <p:cNvPr id="7" name="Line 5"/>
            <p:cNvSpPr>
              <a:spLocks noChangeShapeType="1"/>
            </p:cNvSpPr>
            <p:nvPr/>
          </p:nvSpPr>
          <p:spPr bwMode="auto">
            <a:xfrm>
              <a:off x="833189" y="821134"/>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 name="Line 6"/>
            <p:cNvSpPr>
              <a:spLocks noChangeShapeType="1"/>
            </p:cNvSpPr>
            <p:nvPr/>
          </p:nvSpPr>
          <p:spPr bwMode="auto">
            <a:xfrm>
              <a:off x="833189" y="1060847"/>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 name="Line 7"/>
            <p:cNvSpPr>
              <a:spLocks noChangeShapeType="1"/>
            </p:cNvSpPr>
            <p:nvPr/>
          </p:nvSpPr>
          <p:spPr bwMode="auto">
            <a:xfrm>
              <a:off x="833189" y="1300559"/>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 name="Line 8"/>
            <p:cNvSpPr>
              <a:spLocks noChangeShapeType="1"/>
            </p:cNvSpPr>
            <p:nvPr/>
          </p:nvSpPr>
          <p:spPr bwMode="auto">
            <a:xfrm>
              <a:off x="833189" y="1541859"/>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 name="Freeform 9"/>
            <p:cNvSpPr/>
            <p:nvPr/>
          </p:nvSpPr>
          <p:spPr bwMode="auto">
            <a:xfrm>
              <a:off x="8083301" y="2308622"/>
              <a:ext cx="312738" cy="1800225"/>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2" name="Group 10"/>
            <p:cNvGrpSpPr/>
            <p:nvPr/>
          </p:nvGrpSpPr>
          <p:grpSpPr bwMode="auto">
            <a:xfrm>
              <a:off x="2777876" y="5020072"/>
              <a:ext cx="639763" cy="1323975"/>
              <a:chOff x="617" y="259"/>
              <a:chExt cx="403" cy="834"/>
            </a:xfrm>
          </p:grpSpPr>
          <p:sp>
            <p:nvSpPr>
              <p:cNvPr id="13" name="Rectangle 11"/>
              <p:cNvSpPr>
                <a:spLocks noChangeArrowheads="1"/>
              </p:cNvSpPr>
              <p:nvPr/>
            </p:nvSpPr>
            <p:spPr bwMode="auto">
              <a:xfrm>
                <a:off x="623" y="598"/>
                <a:ext cx="393" cy="162"/>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 name="Text Box 12"/>
              <p:cNvSpPr txBox="1">
                <a:spLocks noChangeArrowheads="1"/>
              </p:cNvSpPr>
              <p:nvPr/>
            </p:nvSpPr>
            <p:spPr bwMode="auto">
              <a:xfrm>
                <a:off x="730" y="259"/>
                <a:ext cx="188" cy="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a:t>
                </a:r>
              </a:p>
            </p:txBody>
          </p:sp>
          <p:sp>
            <p:nvSpPr>
              <p:cNvPr id="15" name="Rectangle 13"/>
              <p:cNvSpPr>
                <a:spLocks noChangeArrowheads="1"/>
              </p:cNvSpPr>
              <p:nvPr/>
            </p:nvSpPr>
            <p:spPr bwMode="auto">
              <a:xfrm>
                <a:off x="617" y="289"/>
                <a:ext cx="403" cy="765"/>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 name="Line 14"/>
              <p:cNvSpPr>
                <a:spLocks noChangeShapeType="1"/>
              </p:cNvSpPr>
              <p:nvPr/>
            </p:nvSpPr>
            <p:spPr bwMode="auto">
              <a:xfrm>
                <a:off x="617" y="452"/>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 name="Line 15"/>
              <p:cNvSpPr>
                <a:spLocks noChangeShapeType="1"/>
              </p:cNvSpPr>
              <p:nvPr/>
            </p:nvSpPr>
            <p:spPr bwMode="auto">
              <a:xfrm>
                <a:off x="617" y="603"/>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 name="Line 16"/>
              <p:cNvSpPr>
                <a:spLocks noChangeShapeType="1"/>
              </p:cNvSpPr>
              <p:nvPr/>
            </p:nvSpPr>
            <p:spPr bwMode="auto">
              <a:xfrm>
                <a:off x="617" y="754"/>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 name="Line 17"/>
              <p:cNvSpPr>
                <a:spLocks noChangeShapeType="1"/>
              </p:cNvSpPr>
              <p:nvPr/>
            </p:nvSpPr>
            <p:spPr bwMode="auto">
              <a:xfrm>
                <a:off x="617" y="906"/>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0" name="Line 18"/>
            <p:cNvSpPr>
              <a:spLocks noChangeShapeType="1"/>
            </p:cNvSpPr>
            <p:nvPr/>
          </p:nvSpPr>
          <p:spPr bwMode="auto">
            <a:xfrm flipV="1">
              <a:off x="3209676" y="2237184"/>
              <a:ext cx="5040313" cy="0"/>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 name="Line 19"/>
            <p:cNvSpPr>
              <a:spLocks noChangeShapeType="1"/>
            </p:cNvSpPr>
            <p:nvPr/>
          </p:nvSpPr>
          <p:spPr bwMode="auto">
            <a:xfrm flipV="1">
              <a:off x="3857376" y="4108847"/>
              <a:ext cx="865188" cy="1587"/>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2" name="Line 20"/>
            <p:cNvSpPr>
              <a:spLocks noChangeShapeType="1"/>
            </p:cNvSpPr>
            <p:nvPr/>
          </p:nvSpPr>
          <p:spPr bwMode="auto">
            <a:xfrm>
              <a:off x="977651" y="2237184"/>
              <a:ext cx="0" cy="360363"/>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3" name="Picture 2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8101" y="396597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4" name="Group 22"/>
            <p:cNvGrpSpPr/>
            <p:nvPr/>
          </p:nvGrpSpPr>
          <p:grpSpPr bwMode="auto">
            <a:xfrm>
              <a:off x="3714501" y="1876822"/>
              <a:ext cx="1439863" cy="863600"/>
              <a:chOff x="385" y="2795"/>
              <a:chExt cx="1769" cy="816"/>
            </a:xfrm>
          </p:grpSpPr>
          <p:sp>
            <p:nvSpPr>
              <p:cNvPr id="25" name="Oval 2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 name="Oval 2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 name="Oval 2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9" name="Oval 2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0" name="Oval 2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1" name="Oval 2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2" name="Oval 3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3" name="Oval 3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4" name="Oval 3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5" name="Oval 3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6" name="Oval 3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7" name="Oval 3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8" name="Oval 3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9" name="Oval 3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0" name="Oval 3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Freeform 3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42" name="Text Box 40"/>
            <p:cNvSpPr txBox="1">
              <a:spLocks noChangeArrowheads="1"/>
            </p:cNvSpPr>
            <p:nvPr/>
          </p:nvSpPr>
          <p:spPr bwMode="auto">
            <a:xfrm>
              <a:off x="174825" y="1872059"/>
              <a:ext cx="700833"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p>
          </p:txBody>
        </p:sp>
        <p:pic>
          <p:nvPicPr>
            <p:cNvPr id="43" name="Picture 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61089"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44" name="Group 42"/>
            <p:cNvGrpSpPr/>
            <p:nvPr/>
          </p:nvGrpSpPr>
          <p:grpSpPr bwMode="auto">
            <a:xfrm>
              <a:off x="6233864" y="1876822"/>
              <a:ext cx="1439862" cy="863600"/>
              <a:chOff x="385" y="2795"/>
              <a:chExt cx="1769" cy="816"/>
            </a:xfrm>
          </p:grpSpPr>
          <p:sp>
            <p:nvSpPr>
              <p:cNvPr id="45" name="Oval 4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6" name="Oval 4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7" name="Oval 4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8" name="Oval 4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9" name="Oval 4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0" name="Oval 4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1" name="Oval 4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2" name="Oval 5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3" name="Oval 5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4" name="Oval 5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5" name="Oval 5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6" name="Oval 5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7" name="Oval 5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Oval 5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9" name="Oval 5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0" name="Oval 5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Freeform 5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60"/>
            <p:cNvGrpSpPr/>
            <p:nvPr/>
          </p:nvGrpSpPr>
          <p:grpSpPr bwMode="auto">
            <a:xfrm>
              <a:off x="4649539" y="3532584"/>
              <a:ext cx="415925" cy="504825"/>
              <a:chOff x="4416" y="2717"/>
              <a:chExt cx="404" cy="577"/>
            </a:xfrm>
          </p:grpSpPr>
          <p:sp>
            <p:nvSpPr>
              <p:cNvPr id="63" name="AutoShape 61"/>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64" name="Group 62"/>
              <p:cNvGrpSpPr/>
              <p:nvPr/>
            </p:nvGrpSpPr>
            <p:grpSpPr bwMode="auto">
              <a:xfrm>
                <a:off x="4562" y="3066"/>
                <a:ext cx="13" cy="70"/>
                <a:chOff x="4562" y="3066"/>
                <a:chExt cx="13" cy="70"/>
              </a:xfrm>
            </p:grpSpPr>
            <p:sp>
              <p:nvSpPr>
                <p:cNvPr id="109" name="Rectangle 63"/>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64"/>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65" name="Rectangle 65"/>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6" name="Freeform 66"/>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Freeform 67"/>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8" name="Freeform 68"/>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9" name="Freeform 69"/>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Freeform 70"/>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1" name="Freeform 71"/>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2" name="Rectangle 72"/>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73"/>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4" name="Freeform 74"/>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Freeform 75"/>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6" name="Freeform 76"/>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Rectangle 77"/>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Rectangle 78"/>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Rectangle 79"/>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Rectangle 80"/>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Oval 81"/>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Rectangle 82"/>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Freeform 83"/>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84" name="Group 84"/>
              <p:cNvGrpSpPr/>
              <p:nvPr/>
            </p:nvGrpSpPr>
            <p:grpSpPr bwMode="auto">
              <a:xfrm>
                <a:off x="4455" y="2913"/>
                <a:ext cx="126" cy="116"/>
                <a:chOff x="4455" y="2913"/>
                <a:chExt cx="126" cy="116"/>
              </a:xfrm>
            </p:grpSpPr>
            <p:sp>
              <p:nvSpPr>
                <p:cNvPr id="107" name="Oval 85"/>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8" name="Oval 86"/>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85" name="Group 87"/>
              <p:cNvGrpSpPr/>
              <p:nvPr/>
            </p:nvGrpSpPr>
            <p:grpSpPr bwMode="auto">
              <a:xfrm>
                <a:off x="4504" y="3136"/>
                <a:ext cx="43" cy="112"/>
                <a:chOff x="4504" y="3136"/>
                <a:chExt cx="43" cy="112"/>
              </a:xfrm>
            </p:grpSpPr>
            <p:sp>
              <p:nvSpPr>
                <p:cNvPr id="98" name="Rectangle 88"/>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9" name="Group 89"/>
                <p:cNvGrpSpPr/>
                <p:nvPr/>
              </p:nvGrpSpPr>
              <p:grpSpPr bwMode="auto">
                <a:xfrm>
                  <a:off x="4504" y="3149"/>
                  <a:ext cx="43" cy="87"/>
                  <a:chOff x="4504" y="3149"/>
                  <a:chExt cx="43" cy="87"/>
                </a:xfrm>
              </p:grpSpPr>
              <p:sp>
                <p:nvSpPr>
                  <p:cNvPr id="100" name="Line 90"/>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1" name="Line 91"/>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92"/>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3" name="Line 93"/>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94"/>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5" name="Line 95"/>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6" name="Line 96"/>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86" name="Rectangle 97"/>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Freeform 98"/>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Freeform 99"/>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Freeform 100"/>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Freeform 101"/>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Freeform 102"/>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Freeform 103"/>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Freeform 104"/>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Freeform 105"/>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Freeform 106"/>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Freeform 107"/>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Freeform 108"/>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11" name="Picture 10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02064" y="2956322"/>
              <a:ext cx="989012" cy="35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12" name="Picture 11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07089" y="3964384"/>
              <a:ext cx="520700" cy="287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13" name="Picture 11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68701"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114" name="Group 112"/>
            <p:cNvGrpSpPr/>
            <p:nvPr/>
          </p:nvGrpSpPr>
          <p:grpSpPr bwMode="auto">
            <a:xfrm flipH="1">
              <a:off x="8194426" y="3605609"/>
              <a:ext cx="415925" cy="504825"/>
              <a:chOff x="4416" y="2717"/>
              <a:chExt cx="404" cy="577"/>
            </a:xfrm>
          </p:grpSpPr>
          <p:sp>
            <p:nvSpPr>
              <p:cNvPr id="115" name="AutoShape 113"/>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16" name="Group 114"/>
              <p:cNvGrpSpPr/>
              <p:nvPr/>
            </p:nvGrpSpPr>
            <p:grpSpPr bwMode="auto">
              <a:xfrm>
                <a:off x="4562" y="3066"/>
                <a:ext cx="13" cy="70"/>
                <a:chOff x="4562" y="3066"/>
                <a:chExt cx="13" cy="70"/>
              </a:xfrm>
            </p:grpSpPr>
            <p:sp>
              <p:nvSpPr>
                <p:cNvPr id="161" name="Rectangle 115"/>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2" name="Line 116"/>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17" name="Rectangle 117"/>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8" name="Freeform 118"/>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Freeform 119"/>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0" name="Freeform 120"/>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1" name="Freeform 121"/>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Freeform 122"/>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3" name="Freeform 123"/>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4" name="Rectangle 124"/>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125"/>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6" name="Freeform 126"/>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7" name="Freeform 127"/>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Freeform 128"/>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9" name="Rectangle 129"/>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0" name="Rectangle 130"/>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Rectangle 131"/>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2" name="Rectangle 132"/>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3" name="Oval 133"/>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4" name="Rectangle 134"/>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Freeform 135"/>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6" name="Group 136"/>
              <p:cNvGrpSpPr/>
              <p:nvPr/>
            </p:nvGrpSpPr>
            <p:grpSpPr bwMode="auto">
              <a:xfrm>
                <a:off x="4455" y="2913"/>
                <a:ext cx="126" cy="116"/>
                <a:chOff x="4455" y="2913"/>
                <a:chExt cx="126" cy="116"/>
              </a:xfrm>
            </p:grpSpPr>
            <p:sp>
              <p:nvSpPr>
                <p:cNvPr id="159" name="Oval 137"/>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0" name="Oval 138"/>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37" name="Group 139"/>
              <p:cNvGrpSpPr/>
              <p:nvPr/>
            </p:nvGrpSpPr>
            <p:grpSpPr bwMode="auto">
              <a:xfrm>
                <a:off x="4504" y="3136"/>
                <a:ext cx="43" cy="112"/>
                <a:chOff x="4504" y="3136"/>
                <a:chExt cx="43" cy="112"/>
              </a:xfrm>
            </p:grpSpPr>
            <p:sp>
              <p:nvSpPr>
                <p:cNvPr id="150" name="Rectangle 140"/>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51" name="Group 141"/>
                <p:cNvGrpSpPr/>
                <p:nvPr/>
              </p:nvGrpSpPr>
              <p:grpSpPr bwMode="auto">
                <a:xfrm>
                  <a:off x="4504" y="3149"/>
                  <a:ext cx="43" cy="87"/>
                  <a:chOff x="4504" y="3149"/>
                  <a:chExt cx="43" cy="87"/>
                </a:xfrm>
              </p:grpSpPr>
              <p:sp>
                <p:nvSpPr>
                  <p:cNvPr id="152" name="Line 142"/>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3" name="Line 143"/>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4" name="Line 144"/>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5" name="Line 145"/>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6" name="Line 146"/>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7" name="Line 147"/>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8" name="Line 148"/>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38" name="Rectangle 149"/>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9" name="Freeform 150"/>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0" name="Freeform 151"/>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Freeform 152"/>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2" name="Freeform 153"/>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3" name="Freeform 154"/>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4" name="Freeform 155"/>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5" name="Freeform 156"/>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6" name="Freeform 157"/>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7" name="Freeform 158"/>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8" name="Freeform 159"/>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9" name="Freeform 160"/>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63" name="Picture 161" descr="D-Link%20DI-713P%20Wireless%20Broadband%20route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01739" y="3734197"/>
              <a:ext cx="749300" cy="62388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64" name="Group 162"/>
            <p:cNvGrpSpPr/>
            <p:nvPr/>
          </p:nvGrpSpPr>
          <p:grpSpPr bwMode="auto">
            <a:xfrm>
              <a:off x="2201614" y="3892947"/>
              <a:ext cx="671512" cy="495300"/>
              <a:chOff x="762" y="2391"/>
              <a:chExt cx="423" cy="312"/>
            </a:xfrm>
          </p:grpSpPr>
          <p:grpSp>
            <p:nvGrpSpPr>
              <p:cNvPr id="165" name="Group 163"/>
              <p:cNvGrpSpPr/>
              <p:nvPr/>
            </p:nvGrpSpPr>
            <p:grpSpPr bwMode="auto">
              <a:xfrm>
                <a:off x="867" y="2432"/>
                <a:ext cx="318" cy="271"/>
                <a:chOff x="657" y="1570"/>
                <a:chExt cx="318" cy="311"/>
              </a:xfrm>
            </p:grpSpPr>
            <p:sp>
              <p:nvSpPr>
                <p:cNvPr id="173" name="Line 16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4" name="Picture 165"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66" name="Group 166"/>
              <p:cNvGrpSpPr/>
              <p:nvPr/>
            </p:nvGrpSpPr>
            <p:grpSpPr bwMode="auto">
              <a:xfrm>
                <a:off x="762" y="2391"/>
                <a:ext cx="306" cy="90"/>
                <a:chOff x="748" y="2251"/>
                <a:chExt cx="306" cy="90"/>
              </a:xfrm>
            </p:grpSpPr>
            <p:sp>
              <p:nvSpPr>
                <p:cNvPr id="167" name="AutoShape 16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8" name="AutoShape 16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9" name="AutoShape 16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0" name="AutoShape 17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1" name="AutoShape 17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2" name="AutoShape 17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75" name="Freeform 173"/>
            <p:cNvSpPr/>
            <p:nvPr/>
          </p:nvSpPr>
          <p:spPr bwMode="auto">
            <a:xfrm rot="1390605">
              <a:off x="3690689" y="346114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76" name="Group 174"/>
            <p:cNvGrpSpPr/>
            <p:nvPr/>
          </p:nvGrpSpPr>
          <p:grpSpPr bwMode="auto">
            <a:xfrm>
              <a:off x="906214" y="2595959"/>
              <a:ext cx="503237" cy="684213"/>
              <a:chOff x="431" y="1479"/>
              <a:chExt cx="317" cy="431"/>
            </a:xfrm>
          </p:grpSpPr>
          <p:sp>
            <p:nvSpPr>
              <p:cNvPr id="177" name="Line 175"/>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8" name="Picture 176"/>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79" name="Picture 177"/>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1751" y="1913334"/>
              <a:ext cx="50323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0" name="Line 178"/>
            <p:cNvSpPr>
              <a:spLocks noChangeShapeType="1"/>
            </p:cNvSpPr>
            <p:nvPr/>
          </p:nvSpPr>
          <p:spPr bwMode="auto">
            <a:xfrm flipV="1">
              <a:off x="472826" y="2595959"/>
              <a:ext cx="3025775" cy="0"/>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1" name="Line 179"/>
            <p:cNvSpPr>
              <a:spLocks noChangeShapeType="1"/>
            </p:cNvSpPr>
            <p:nvPr/>
          </p:nvSpPr>
          <p:spPr bwMode="auto">
            <a:xfrm>
              <a:off x="3281114" y="2237184"/>
              <a:ext cx="0" cy="360363"/>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82" name="Picture 18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9339"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183" name="Group 181"/>
            <p:cNvGrpSpPr/>
            <p:nvPr/>
          </p:nvGrpSpPr>
          <p:grpSpPr bwMode="auto">
            <a:xfrm>
              <a:off x="1409451" y="4469209"/>
              <a:ext cx="671513" cy="495300"/>
              <a:chOff x="762" y="2391"/>
              <a:chExt cx="423" cy="312"/>
            </a:xfrm>
          </p:grpSpPr>
          <p:grpSp>
            <p:nvGrpSpPr>
              <p:cNvPr id="184" name="Group 182"/>
              <p:cNvGrpSpPr/>
              <p:nvPr/>
            </p:nvGrpSpPr>
            <p:grpSpPr bwMode="auto">
              <a:xfrm>
                <a:off x="867" y="2432"/>
                <a:ext cx="318" cy="271"/>
                <a:chOff x="657" y="1570"/>
                <a:chExt cx="318" cy="311"/>
              </a:xfrm>
            </p:grpSpPr>
            <p:sp>
              <p:nvSpPr>
                <p:cNvPr id="192" name="Line 183"/>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93" name="Picture 184"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85" name="Group 185"/>
              <p:cNvGrpSpPr/>
              <p:nvPr/>
            </p:nvGrpSpPr>
            <p:grpSpPr bwMode="auto">
              <a:xfrm>
                <a:off x="762" y="2391"/>
                <a:ext cx="306" cy="90"/>
                <a:chOff x="748" y="2251"/>
                <a:chExt cx="306" cy="90"/>
              </a:xfrm>
            </p:grpSpPr>
            <p:sp>
              <p:nvSpPr>
                <p:cNvPr id="186" name="AutoShape 18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7" name="AutoShape 18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8" name="AutoShape 18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9" name="AutoShape 18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0" name="AutoShape 19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1" name="AutoShape 19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grpSp>
          <p:nvGrpSpPr>
            <p:cNvPr id="194" name="Group 192"/>
            <p:cNvGrpSpPr/>
            <p:nvPr/>
          </p:nvGrpSpPr>
          <p:grpSpPr bwMode="auto">
            <a:xfrm>
              <a:off x="2273051" y="4901009"/>
              <a:ext cx="671513" cy="495300"/>
              <a:chOff x="762" y="2391"/>
              <a:chExt cx="423" cy="312"/>
            </a:xfrm>
          </p:grpSpPr>
          <p:grpSp>
            <p:nvGrpSpPr>
              <p:cNvPr id="195" name="Group 193"/>
              <p:cNvGrpSpPr/>
              <p:nvPr/>
            </p:nvGrpSpPr>
            <p:grpSpPr bwMode="auto">
              <a:xfrm>
                <a:off x="867" y="2432"/>
                <a:ext cx="318" cy="271"/>
                <a:chOff x="657" y="1570"/>
                <a:chExt cx="318" cy="311"/>
              </a:xfrm>
            </p:grpSpPr>
            <p:sp>
              <p:nvSpPr>
                <p:cNvPr id="203" name="Line 19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04" name="Picture 195"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6" name="Group 196"/>
              <p:cNvGrpSpPr/>
              <p:nvPr/>
            </p:nvGrpSpPr>
            <p:grpSpPr bwMode="auto">
              <a:xfrm>
                <a:off x="762" y="2391"/>
                <a:ext cx="306" cy="90"/>
                <a:chOff x="748" y="2251"/>
                <a:chExt cx="306" cy="90"/>
              </a:xfrm>
            </p:grpSpPr>
            <p:sp>
              <p:nvSpPr>
                <p:cNvPr id="197" name="AutoShape 19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8" name="AutoShape 19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9" name="AutoShape 19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0" name="AutoShape 20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1" name="AutoShape 20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2" name="AutoShape 20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205" name="Line 203"/>
            <p:cNvSpPr>
              <a:spLocks noChangeShapeType="1"/>
            </p:cNvSpPr>
            <p:nvPr/>
          </p:nvSpPr>
          <p:spPr bwMode="auto">
            <a:xfrm>
              <a:off x="6738689" y="3172222"/>
              <a:ext cx="1511300" cy="649287"/>
            </a:xfrm>
            <a:prstGeom prst="line">
              <a:avLst/>
            </a:prstGeom>
            <a:noFill/>
            <a:ln w="38100">
              <a:solidFill>
                <a:srgbClr val="3333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6" name="Line 204"/>
            <p:cNvSpPr>
              <a:spLocks noChangeShapeType="1"/>
            </p:cNvSpPr>
            <p:nvPr/>
          </p:nvSpPr>
          <p:spPr bwMode="auto">
            <a:xfrm flipH="1">
              <a:off x="5081339" y="3245247"/>
              <a:ext cx="719137" cy="431800"/>
            </a:xfrm>
            <a:prstGeom prst="line">
              <a:avLst/>
            </a:prstGeom>
            <a:noFill/>
            <a:ln w="38100">
              <a:solidFill>
                <a:srgbClr val="3333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7" name="Freeform 205"/>
            <p:cNvSpPr/>
            <p:nvPr/>
          </p:nvSpPr>
          <p:spPr bwMode="auto">
            <a:xfrm rot="1901313">
              <a:off x="2898526" y="3821509"/>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8" name="Freeform 206"/>
            <p:cNvSpPr/>
            <p:nvPr/>
          </p:nvSpPr>
          <p:spPr bwMode="auto">
            <a:xfrm rot="18818791" flipH="1">
              <a:off x="2897733" y="3582590"/>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9" name="Freeform 207"/>
            <p:cNvSpPr/>
            <p:nvPr/>
          </p:nvSpPr>
          <p:spPr bwMode="auto">
            <a:xfrm rot="3575381">
              <a:off x="3739108" y="364132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0" name="Text Box 208"/>
            <p:cNvSpPr txBox="1">
              <a:spLocks noChangeArrowheads="1"/>
            </p:cNvSpPr>
            <p:nvPr/>
          </p:nvSpPr>
          <p:spPr bwMode="auto">
            <a:xfrm>
              <a:off x="1798960" y="5076473"/>
              <a:ext cx="8418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 </a:t>
              </a: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 </a:t>
              </a:r>
              <a:endPar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smtClean="0">
                  <a:ln>
                    <a:noFill/>
                  </a:ln>
                  <a:solidFill>
                    <a:srgbClr val="C00000"/>
                  </a:solidFill>
                  <a:effectLst/>
                  <a:uLnTx/>
                  <a:uFillTx/>
                  <a:latin typeface="+mn-lt"/>
                  <a:ea typeface="黑体" panose="02010609060101010101" pitchFamily="2" charset="-122"/>
                </a:rPr>
                <a:t>2</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grpSp>
          <p:nvGrpSpPr>
            <p:cNvPr id="211" name="Group 209"/>
            <p:cNvGrpSpPr/>
            <p:nvPr/>
          </p:nvGrpSpPr>
          <p:grpSpPr bwMode="auto">
            <a:xfrm>
              <a:off x="1698376" y="2597547"/>
              <a:ext cx="503238" cy="684212"/>
              <a:chOff x="431" y="1479"/>
              <a:chExt cx="317" cy="431"/>
            </a:xfrm>
          </p:grpSpPr>
          <p:sp>
            <p:nvSpPr>
              <p:cNvPr id="212" name="Line 210"/>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3" name="Picture 211"/>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14" name="Group 212"/>
            <p:cNvGrpSpPr/>
            <p:nvPr/>
          </p:nvGrpSpPr>
          <p:grpSpPr bwMode="auto">
            <a:xfrm>
              <a:off x="2706439" y="2599134"/>
              <a:ext cx="503237" cy="684213"/>
              <a:chOff x="431" y="1479"/>
              <a:chExt cx="317" cy="431"/>
            </a:xfrm>
          </p:grpSpPr>
          <p:sp>
            <p:nvSpPr>
              <p:cNvPr id="215" name="Line 213"/>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6" name="Picture 214"/>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17" name="Text Box 215"/>
            <p:cNvSpPr txBox="1">
              <a:spLocks noChangeArrowheads="1"/>
            </p:cNvSpPr>
            <p:nvPr/>
          </p:nvSpPr>
          <p:spPr bwMode="auto">
            <a:xfrm>
              <a:off x="2763589" y="1870472"/>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18" name="Text Box 216"/>
            <p:cNvSpPr txBox="1">
              <a:spLocks noChangeArrowheads="1"/>
            </p:cNvSpPr>
            <p:nvPr/>
          </p:nvSpPr>
          <p:spPr bwMode="auto">
            <a:xfrm>
              <a:off x="8019801" y="4197747"/>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219" name="Text Box 217"/>
            <p:cNvSpPr txBox="1">
              <a:spLocks noChangeArrowheads="1"/>
            </p:cNvSpPr>
            <p:nvPr/>
          </p:nvSpPr>
          <p:spPr bwMode="auto">
            <a:xfrm>
              <a:off x="4289177" y="3694509"/>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220" name="Text Box 218"/>
            <p:cNvSpPr txBox="1">
              <a:spLocks noChangeArrowheads="1"/>
            </p:cNvSpPr>
            <p:nvPr/>
          </p:nvSpPr>
          <p:spPr bwMode="auto">
            <a:xfrm>
              <a:off x="5211515" y="1870472"/>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221" name="Text Box 219"/>
            <p:cNvSpPr txBox="1">
              <a:spLocks noChangeArrowheads="1"/>
            </p:cNvSpPr>
            <p:nvPr/>
          </p:nvSpPr>
          <p:spPr bwMode="auto">
            <a:xfrm>
              <a:off x="7803901" y="1894284"/>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p>
          </p:txBody>
        </p:sp>
        <p:sp>
          <p:nvSpPr>
            <p:cNvPr id="222" name="Text Box 220"/>
            <p:cNvSpPr txBox="1">
              <a:spLocks noChangeArrowheads="1"/>
            </p:cNvSpPr>
            <p:nvPr/>
          </p:nvSpPr>
          <p:spPr bwMode="auto">
            <a:xfrm>
              <a:off x="3138239" y="646509"/>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23" name="Text Box 221"/>
            <p:cNvSpPr txBox="1">
              <a:spLocks noChangeArrowheads="1"/>
            </p:cNvSpPr>
            <p:nvPr/>
          </p:nvSpPr>
          <p:spPr bwMode="auto">
            <a:xfrm>
              <a:off x="5643314" y="670322"/>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224" name="Text Box 222"/>
            <p:cNvSpPr txBox="1">
              <a:spLocks noChangeArrowheads="1"/>
            </p:cNvSpPr>
            <p:nvPr/>
          </p:nvSpPr>
          <p:spPr bwMode="auto">
            <a:xfrm>
              <a:off x="8092826" y="670322"/>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p>
          </p:txBody>
        </p:sp>
        <p:sp>
          <p:nvSpPr>
            <p:cNvPr id="225" name="Text Box 223"/>
            <p:cNvSpPr txBox="1">
              <a:spLocks noChangeArrowheads="1"/>
            </p:cNvSpPr>
            <p:nvPr/>
          </p:nvSpPr>
          <p:spPr bwMode="auto">
            <a:xfrm>
              <a:off x="969715" y="213122"/>
              <a:ext cx="40748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26" name="Text Box 224"/>
            <p:cNvSpPr txBox="1">
              <a:spLocks noChangeArrowheads="1"/>
            </p:cNvSpPr>
            <p:nvPr/>
          </p:nvSpPr>
          <p:spPr bwMode="auto">
            <a:xfrm>
              <a:off x="4649540" y="4197747"/>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227" name="Text Box 225"/>
            <p:cNvSpPr txBox="1">
              <a:spLocks noChangeArrowheads="1"/>
            </p:cNvSpPr>
            <p:nvPr/>
          </p:nvSpPr>
          <p:spPr bwMode="auto">
            <a:xfrm>
              <a:off x="3354139" y="4894659"/>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grpSp>
          <p:nvGrpSpPr>
            <p:cNvPr id="228" name="Group 226"/>
            <p:cNvGrpSpPr/>
            <p:nvPr/>
          </p:nvGrpSpPr>
          <p:grpSpPr bwMode="auto">
            <a:xfrm>
              <a:off x="7241926" y="2668984"/>
              <a:ext cx="1439863" cy="863600"/>
              <a:chOff x="385" y="2795"/>
              <a:chExt cx="1769" cy="816"/>
            </a:xfrm>
          </p:grpSpPr>
          <p:sp>
            <p:nvSpPr>
              <p:cNvPr id="229" name="Oval 227"/>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0" name="Oval 228"/>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1" name="Oval 229"/>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2" name="Oval 230"/>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3" name="Oval 231"/>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4" name="Oval 232"/>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5" name="Oval 233"/>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6" name="Oval 234"/>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7" name="Oval 235"/>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8" name="Oval 236"/>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9" name="Oval 237"/>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0" name="Oval 238"/>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1" name="Oval 239"/>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2" name="Oval 240"/>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3" name="Oval 241"/>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4" name="Oval 242"/>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5" name="Freeform 243"/>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46" name="Text Box 244"/>
            <p:cNvSpPr txBox="1">
              <a:spLocks noChangeArrowheads="1"/>
            </p:cNvSpPr>
            <p:nvPr/>
          </p:nvSpPr>
          <p:spPr bwMode="auto">
            <a:xfrm>
              <a:off x="7673726" y="3670697"/>
              <a:ext cx="4651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247" name="AutoShape 245"/>
            <p:cNvSpPr>
              <a:spLocks noChangeArrowheads="1"/>
            </p:cNvSpPr>
            <p:nvPr/>
          </p:nvSpPr>
          <p:spPr bwMode="auto">
            <a:xfrm>
              <a:off x="3931989" y="2237184"/>
              <a:ext cx="1366837" cy="381000"/>
            </a:xfrm>
            <a:prstGeom prst="rightArrow">
              <a:avLst>
                <a:gd name="adj1" fmla="val 59778"/>
                <a:gd name="adj2" fmla="val 96979"/>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48" name="AutoShape 246"/>
            <p:cNvSpPr>
              <a:spLocks noChangeArrowheads="1"/>
            </p:cNvSpPr>
            <p:nvPr/>
          </p:nvSpPr>
          <p:spPr bwMode="auto">
            <a:xfrm>
              <a:off x="6233864" y="2281634"/>
              <a:ext cx="1584325" cy="387350"/>
            </a:xfrm>
            <a:prstGeom prst="rightArrow">
              <a:avLst>
                <a:gd name="adj1" fmla="val 59778"/>
                <a:gd name="adj2" fmla="val 110567"/>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49" name="AutoShape 247"/>
            <p:cNvSpPr>
              <a:spLocks noChangeArrowheads="1"/>
            </p:cNvSpPr>
            <p:nvPr/>
          </p:nvSpPr>
          <p:spPr bwMode="auto">
            <a:xfrm>
              <a:off x="1480889" y="2019697"/>
              <a:ext cx="1227137" cy="360362"/>
            </a:xfrm>
            <a:prstGeom prst="rightArrow">
              <a:avLst>
                <a:gd name="adj1" fmla="val 59778"/>
                <a:gd name="adj2" fmla="val 92053"/>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0" name="AutoShape 248"/>
            <p:cNvSpPr>
              <a:spLocks noChangeArrowheads="1"/>
            </p:cNvSpPr>
            <p:nvPr/>
          </p:nvSpPr>
          <p:spPr bwMode="auto">
            <a:xfrm rot="6744589" flipV="1">
              <a:off x="7817395" y="2812653"/>
              <a:ext cx="1368425" cy="360363"/>
            </a:xfrm>
            <a:prstGeom prst="rightArrow">
              <a:avLst>
                <a:gd name="adj1" fmla="val 59778"/>
                <a:gd name="adj2" fmla="val 102652"/>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1" name="AutoShape 249"/>
            <p:cNvSpPr>
              <a:spLocks noChangeArrowheads="1"/>
            </p:cNvSpPr>
            <p:nvPr/>
          </p:nvSpPr>
          <p:spPr bwMode="auto">
            <a:xfrm flipH="1">
              <a:off x="5514726" y="3892947"/>
              <a:ext cx="2016125" cy="358775"/>
            </a:xfrm>
            <a:prstGeom prst="rightArrow">
              <a:avLst>
                <a:gd name="adj1" fmla="val 59778"/>
                <a:gd name="adj2" fmla="val 151908"/>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2" name="AutoShape 250"/>
            <p:cNvSpPr>
              <a:spLocks noChangeArrowheads="1"/>
            </p:cNvSpPr>
            <p:nvPr/>
          </p:nvSpPr>
          <p:spPr bwMode="auto">
            <a:xfrm rot="20314671" flipH="1">
              <a:off x="2922339" y="4396184"/>
              <a:ext cx="1511300" cy="358775"/>
            </a:xfrm>
            <a:prstGeom prst="rightArrow">
              <a:avLst>
                <a:gd name="adj1" fmla="val 59778"/>
                <a:gd name="adj2" fmla="val 113871"/>
              </a:avLst>
            </a:prstGeom>
            <a:solidFill>
              <a:srgbClr val="FFCCCC"/>
            </a:solidFill>
            <a:ln w="38100" cmpd="dbl">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直接交付</a:t>
              </a:r>
            </a:p>
          </p:txBody>
        </p:sp>
        <p:grpSp>
          <p:nvGrpSpPr>
            <p:cNvPr id="253" name="Group 251"/>
            <p:cNvGrpSpPr/>
            <p:nvPr/>
          </p:nvGrpSpPr>
          <p:grpSpPr bwMode="auto">
            <a:xfrm>
              <a:off x="2954089" y="989410"/>
              <a:ext cx="760412" cy="830263"/>
              <a:chOff x="1721" y="558"/>
              <a:chExt cx="479" cy="523"/>
            </a:xfrm>
          </p:grpSpPr>
          <p:sp>
            <p:nvSpPr>
              <p:cNvPr id="254" name="Rectangle 252"/>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5" name="Rectangle 253"/>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6" name="Line 254"/>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7" name="Line 255"/>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8" name="Line 256"/>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9" name="Text Box 257"/>
              <p:cNvSpPr txBox="1">
                <a:spLocks noChangeArrowheads="1"/>
              </p:cNvSpPr>
              <p:nvPr/>
            </p:nvSpPr>
            <p:spPr bwMode="auto">
              <a:xfrm>
                <a:off x="1734" y="558"/>
                <a:ext cx="44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60" name="Group 258"/>
            <p:cNvGrpSpPr/>
            <p:nvPr/>
          </p:nvGrpSpPr>
          <p:grpSpPr bwMode="auto">
            <a:xfrm>
              <a:off x="5473451" y="989410"/>
              <a:ext cx="760413" cy="830263"/>
              <a:chOff x="1721" y="558"/>
              <a:chExt cx="479" cy="523"/>
            </a:xfrm>
          </p:grpSpPr>
          <p:sp>
            <p:nvSpPr>
              <p:cNvPr id="261" name="Rectangle 259"/>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2" name="Rectangle 260"/>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3" name="Line 261"/>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4" name="Line 262"/>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5" name="Line 263"/>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6" name="Text Box 264"/>
              <p:cNvSpPr txBox="1">
                <a:spLocks noChangeArrowheads="1"/>
              </p:cNvSpPr>
              <p:nvPr/>
            </p:nvSpPr>
            <p:spPr bwMode="auto">
              <a:xfrm>
                <a:off x="1734" y="558"/>
                <a:ext cx="44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67" name="Group 265"/>
            <p:cNvGrpSpPr/>
            <p:nvPr/>
          </p:nvGrpSpPr>
          <p:grpSpPr bwMode="auto">
            <a:xfrm>
              <a:off x="8034089" y="989410"/>
              <a:ext cx="760412" cy="830263"/>
              <a:chOff x="1721" y="558"/>
              <a:chExt cx="479" cy="523"/>
            </a:xfrm>
          </p:grpSpPr>
          <p:sp>
            <p:nvSpPr>
              <p:cNvPr id="268" name="Rectangle 266"/>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9" name="Rectangle 267"/>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0" name="Line 268"/>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1" name="Line 269"/>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2" name="Line 270"/>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3" name="Text Box 271"/>
              <p:cNvSpPr txBox="1">
                <a:spLocks noChangeArrowheads="1"/>
              </p:cNvSpPr>
              <p:nvPr/>
            </p:nvSpPr>
            <p:spPr bwMode="auto">
              <a:xfrm>
                <a:off x="1734" y="558"/>
                <a:ext cx="44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74" name="Group 272"/>
            <p:cNvGrpSpPr/>
            <p:nvPr/>
          </p:nvGrpSpPr>
          <p:grpSpPr bwMode="auto">
            <a:xfrm>
              <a:off x="4465389" y="4500960"/>
              <a:ext cx="760412" cy="830263"/>
              <a:chOff x="1721" y="558"/>
              <a:chExt cx="479" cy="523"/>
            </a:xfrm>
          </p:grpSpPr>
          <p:sp>
            <p:nvSpPr>
              <p:cNvPr id="275" name="Rectangle 273"/>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6" name="Rectangle 274"/>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7" name="Line 275"/>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8" name="Line 276"/>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9" name="Line 277"/>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0" name="Text Box 278"/>
              <p:cNvSpPr txBox="1">
                <a:spLocks noChangeArrowheads="1"/>
              </p:cNvSpPr>
              <p:nvPr/>
            </p:nvSpPr>
            <p:spPr bwMode="auto">
              <a:xfrm>
                <a:off x="1734" y="558"/>
                <a:ext cx="44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81" name="Group 279"/>
            <p:cNvGrpSpPr/>
            <p:nvPr/>
          </p:nvGrpSpPr>
          <p:grpSpPr bwMode="auto">
            <a:xfrm>
              <a:off x="7849939" y="4500960"/>
              <a:ext cx="760412" cy="830263"/>
              <a:chOff x="1721" y="558"/>
              <a:chExt cx="479" cy="523"/>
            </a:xfrm>
          </p:grpSpPr>
          <p:sp>
            <p:nvSpPr>
              <p:cNvPr id="282" name="Rectangle 280"/>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3" name="Rectangle 281"/>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4" name="Line 282"/>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5" name="Line 283"/>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6" name="Line 284"/>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7" name="Text Box 285"/>
              <p:cNvSpPr txBox="1">
                <a:spLocks noChangeArrowheads="1"/>
              </p:cNvSpPr>
              <p:nvPr/>
            </p:nvSpPr>
            <p:spPr bwMode="auto">
              <a:xfrm>
                <a:off x="1734" y="558"/>
                <a:ext cx="44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sp>
          <p:nvSpPr>
            <p:cNvPr id="288" name="Freeform 286"/>
            <p:cNvSpPr/>
            <p:nvPr/>
          </p:nvSpPr>
          <p:spPr bwMode="auto">
            <a:xfrm>
              <a:off x="1338014" y="652859"/>
              <a:ext cx="7791450" cy="5788025"/>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cmpd="sng">
              <a:solidFill>
                <a:srgbClr val="FF0000"/>
              </a:solidFill>
              <a:round/>
              <a:headEnd type="non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9" name="Text Box 287"/>
            <p:cNvSpPr txBox="1">
              <a:spLocks noChangeArrowheads="1"/>
            </p:cNvSpPr>
            <p:nvPr/>
          </p:nvSpPr>
          <p:spPr bwMode="auto">
            <a:xfrm>
              <a:off x="2648745" y="148034"/>
              <a:ext cx="3890809" cy="523220"/>
            </a:xfrm>
            <a:prstGeom prst="rect">
              <a:avLst/>
            </a:prstGeom>
            <a:solidFill>
              <a:srgbClr val="CCECFF"/>
            </a:solidFill>
            <a:ln w="9525">
              <a:solidFill>
                <a:srgbClr val="3333CC"/>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分组在互联网中的传送 </a:t>
              </a:r>
            </a:p>
          </p:txBody>
        </p:sp>
      </p:grpSp>
      <p:sp>
        <p:nvSpPr>
          <p:cNvPr id="292" name="矩形 291"/>
          <p:cNvSpPr/>
          <p:nvPr/>
        </p:nvSpPr>
        <p:spPr>
          <a:xfrm>
            <a:off x="327994" y="3640956"/>
            <a:ext cx="1277511" cy="2308324"/>
          </a:xfrm>
          <a:prstGeom prst="rect">
            <a:avLst/>
          </a:prstGeom>
          <a:solidFill>
            <a:srgbClr val="99FF66"/>
          </a:solidFill>
          <a:ln>
            <a:solidFill>
              <a:srgbClr val="000099"/>
            </a:solidFill>
          </a:ln>
        </p:spPr>
        <p:txBody>
          <a:bodyPr wrap="square">
            <a:spAutoFit/>
          </a:bodyPr>
          <a:lstStyle/>
          <a:p>
            <a:r>
              <a:rPr lang="zh-CN" altLang="zh-CN" sz="2400" b="1" dirty="0">
                <a:solidFill>
                  <a:srgbClr val="000099"/>
                </a:solidFill>
                <a:latin typeface="+mn-lt"/>
                <a:ea typeface="黑体" panose="02010609060101010101" pitchFamily="2" charset="-122"/>
              </a:rPr>
              <a:t>互联网可以由多种异构网络互连组成。</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网络畅通的条件</a:t>
            </a:r>
            <a:endParaRPr lang="zh-CN" altLang="en-US" dirty="0"/>
          </a:p>
        </p:txBody>
      </p:sp>
      <p:sp>
        <p:nvSpPr>
          <p:cNvPr id="3" name="内容占位符 2"/>
          <p:cNvSpPr>
            <a:spLocks noGrp="1"/>
          </p:cNvSpPr>
          <p:nvPr>
            <p:ph idx="1"/>
          </p:nvPr>
        </p:nvSpPr>
        <p:spPr>
          <a:xfrm>
            <a:off x="495301" y="2996952"/>
            <a:ext cx="9066212" cy="3133975"/>
          </a:xfrm>
        </p:spPr>
        <p:txBody>
          <a:bodyPr/>
          <a:lstStyle/>
          <a:p>
            <a:pPr algn="ctr">
              <a:buNone/>
            </a:pPr>
            <a:r>
              <a:rPr lang="zh-CN" altLang="en-US" sz="5400" dirty="0" smtClean="0"/>
              <a:t>数据包能去能回</a:t>
            </a:r>
            <a:endParaRPr lang="zh-CN" altLang="en-US" sz="5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缺少到目标主机的路由</a:t>
            </a:r>
            <a:endParaRPr lang="zh-CN" altLang="en-US" dirty="0"/>
          </a:p>
        </p:txBody>
      </p:sp>
      <p:sp>
        <p:nvSpPr>
          <p:cNvPr id="3" name="内容占位符 2"/>
          <p:cNvSpPr>
            <a:spLocks noGrp="1"/>
          </p:cNvSpPr>
          <p:nvPr>
            <p:ph idx="1"/>
          </p:nvPr>
        </p:nvSpPr>
        <p:spPr/>
        <p:txBody>
          <a:bodyPr/>
          <a:lstStyle/>
          <a:p>
            <a:endParaRPr lang="zh-CN" altLang="en-US"/>
          </a:p>
        </p:txBody>
      </p:sp>
      <p:pic>
        <p:nvPicPr>
          <p:cNvPr id="642051" name="Picture 3"/>
          <p:cNvPicPr>
            <a:picLocks noChangeAspect="1" noChangeArrowheads="1"/>
          </p:cNvPicPr>
          <p:nvPr/>
        </p:nvPicPr>
        <p:blipFill>
          <a:blip r:embed="rId2" cstate="print"/>
          <a:srcRect/>
          <a:stretch>
            <a:fillRect/>
          </a:stretch>
        </p:blipFill>
        <p:spPr bwMode="auto">
          <a:xfrm>
            <a:off x="488504" y="1124744"/>
            <a:ext cx="8640960" cy="5627387"/>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返回时缺少到发送主机的路由</a:t>
            </a:r>
            <a:endParaRPr lang="zh-CN" altLang="en-US" dirty="0"/>
          </a:p>
        </p:txBody>
      </p:sp>
      <p:sp>
        <p:nvSpPr>
          <p:cNvPr id="3" name="内容占位符 2"/>
          <p:cNvSpPr>
            <a:spLocks noGrp="1"/>
          </p:cNvSpPr>
          <p:nvPr>
            <p:ph idx="1"/>
          </p:nvPr>
        </p:nvSpPr>
        <p:spPr/>
        <p:txBody>
          <a:bodyPr/>
          <a:lstStyle/>
          <a:p>
            <a:endParaRPr lang="zh-CN" altLang="en-US"/>
          </a:p>
        </p:txBody>
      </p:sp>
      <p:pic>
        <p:nvPicPr>
          <p:cNvPr id="643074" name="Picture 2"/>
          <p:cNvPicPr>
            <a:picLocks noChangeAspect="1" noChangeArrowheads="1"/>
          </p:cNvPicPr>
          <p:nvPr/>
        </p:nvPicPr>
        <p:blipFill>
          <a:blip r:embed="rId2" cstate="print"/>
          <a:srcRect/>
          <a:stretch>
            <a:fillRect/>
          </a:stretch>
        </p:blipFill>
        <p:spPr bwMode="auto">
          <a:xfrm>
            <a:off x="344488" y="1196752"/>
            <a:ext cx="8712968" cy="5674282"/>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pPr algn="ctr"/>
            <a:r>
              <a:rPr lang="zh-CN" altLang="en-US" sz="4000" dirty="0" smtClean="0"/>
              <a:t>能去能回</a:t>
            </a:r>
            <a:endParaRPr lang="zh-CN" altLang="en-US" sz="4000" dirty="0"/>
          </a:p>
        </p:txBody>
      </p:sp>
      <p:pic>
        <p:nvPicPr>
          <p:cNvPr id="993284" name="Picture 4" descr="2006-2-19-ping"/>
          <p:cNvPicPr>
            <a:picLocks noChangeAspect="1" noChangeArrowheads="1"/>
          </p:cNvPicPr>
          <p:nvPr/>
        </p:nvPicPr>
        <p:blipFill>
          <a:blip r:embed="rId3" cstate="print">
            <a:extLst>
              <a:ext uri="{28A0092B-C50C-407E-A947-70E740481C1C}">
                <a14:useLocalDpi xmlns="" xmlns:a14="http://schemas.microsoft.com/office/drawing/2010/main" val="0"/>
              </a:ext>
            </a:extLst>
          </a:blip>
          <a:srcRect r="2795"/>
          <a:stretch>
            <a:fillRect/>
          </a:stretch>
        </p:blipFill>
        <p:spPr bwMode="auto">
          <a:xfrm>
            <a:off x="488504" y="1412776"/>
            <a:ext cx="9217024" cy="36410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矩形 1"/>
          <p:cNvSpPr/>
          <p:nvPr/>
        </p:nvSpPr>
        <p:spPr>
          <a:xfrm>
            <a:off x="2648744" y="5157194"/>
            <a:ext cx="52980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PING </a:t>
            </a:r>
            <a:r>
              <a:rPr lang="zh-CN" altLang="zh-CN" sz="2400" b="1" dirty="0" smtClean="0">
                <a:latin typeface="+mn-lt"/>
                <a:ea typeface="黑体" panose="02010609060101010101" pitchFamily="2" charset="-122"/>
              </a:rPr>
              <a:t>测试</a:t>
            </a:r>
            <a:r>
              <a:rPr lang="zh-CN" altLang="zh-CN" sz="2400" b="1" dirty="0">
                <a:latin typeface="+mn-lt"/>
                <a:ea typeface="黑体" panose="02010609060101010101" pitchFamily="2" charset="-122"/>
              </a:rPr>
              <a:t>主机的连通性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ICMP</a:t>
            </a:r>
            <a:r>
              <a:rPr lang="zh-CN" altLang="en-US" dirty="0"/>
              <a:t>的应用举例</a:t>
            </a:r>
          </a:p>
        </p:txBody>
      </p:sp>
      <p:sp>
        <p:nvSpPr>
          <p:cNvPr id="2" name="内容占位符 1"/>
          <p:cNvSpPr>
            <a:spLocks noGrp="1"/>
          </p:cNvSpPr>
          <p:nvPr>
            <p:ph idx="1"/>
          </p:nvPr>
        </p:nvSpPr>
        <p:spPr/>
        <p:txBody>
          <a:bodyPr/>
          <a:lstStyle/>
          <a:p>
            <a:pPr marL="0" indent="0" algn="ctr">
              <a:buNone/>
            </a:pPr>
            <a:r>
              <a:rPr lang="en-US" altLang="zh-CN" sz="3600" dirty="0" err="1" smtClean="0">
                <a:solidFill>
                  <a:srgbClr val="FF0000"/>
                </a:solidFill>
              </a:rPr>
              <a:t>Traceroute</a:t>
            </a:r>
            <a:r>
              <a:rPr lang="en-US" altLang="zh-CN" sz="3600" dirty="0" smtClean="0">
                <a:solidFill>
                  <a:srgbClr val="FF0000"/>
                </a:solidFill>
              </a:rPr>
              <a:t> </a:t>
            </a:r>
            <a:r>
              <a:rPr lang="zh-CN" altLang="en-US" sz="3600" dirty="0">
                <a:solidFill>
                  <a:srgbClr val="FF0000"/>
                </a:solidFill>
              </a:rPr>
              <a:t>的应用</a:t>
            </a:r>
            <a:r>
              <a:rPr lang="zh-CN" altLang="en-US" sz="3600" dirty="0" smtClean="0">
                <a:solidFill>
                  <a:srgbClr val="FF0000"/>
                </a:solidFill>
              </a:rPr>
              <a:t>举例</a:t>
            </a:r>
            <a:endParaRPr lang="en-US" altLang="zh-CN" sz="3600" dirty="0" smtClean="0">
              <a:solidFill>
                <a:srgbClr val="FF0000"/>
              </a:solidFill>
            </a:endParaRPr>
          </a:p>
          <a:p>
            <a:r>
              <a:rPr lang="zh-CN" altLang="zh-CN" dirty="0" smtClean="0"/>
              <a:t>在</a:t>
            </a:r>
            <a:r>
              <a:rPr lang="en-US" altLang="zh-CN" dirty="0" smtClean="0"/>
              <a:t> Windows </a:t>
            </a:r>
            <a:r>
              <a:rPr lang="zh-CN" altLang="zh-CN" dirty="0" smtClean="0"/>
              <a:t>操作系统</a:t>
            </a:r>
            <a:r>
              <a:rPr lang="zh-CN" altLang="zh-CN" dirty="0"/>
              <a:t>中这个命令</a:t>
            </a:r>
            <a:r>
              <a:rPr lang="zh-CN" altLang="zh-CN" dirty="0" smtClean="0"/>
              <a:t>是</a:t>
            </a:r>
            <a:r>
              <a:rPr lang="en-US" altLang="zh-CN" dirty="0" smtClean="0"/>
              <a:t> </a:t>
            </a:r>
            <a:r>
              <a:rPr lang="en-US" altLang="zh-CN" dirty="0" err="1" smtClean="0"/>
              <a:t>tracert</a:t>
            </a:r>
            <a:r>
              <a:rPr lang="zh-CN" altLang="en-US" dirty="0" smtClean="0"/>
              <a:t>。</a:t>
            </a:r>
            <a:endParaRPr lang="en-US" altLang="zh-CN" dirty="0" smtClean="0"/>
          </a:p>
          <a:p>
            <a:r>
              <a:rPr lang="zh-CN" altLang="zh-CN" dirty="0" smtClean="0">
                <a:solidFill>
                  <a:srgbClr val="0000FF"/>
                </a:solidFill>
              </a:rPr>
              <a:t>用来</a:t>
            </a:r>
            <a:r>
              <a:rPr lang="zh-CN" altLang="zh-CN" dirty="0">
                <a:solidFill>
                  <a:srgbClr val="0000FF"/>
                </a:solidFill>
              </a:rPr>
              <a:t>跟踪一个分组从源点到终点的路径</a:t>
            </a:r>
            <a:r>
              <a:rPr lang="zh-CN" altLang="zh-CN" dirty="0" smtClean="0">
                <a:solidFill>
                  <a:srgbClr val="0000FF"/>
                </a:solidFill>
              </a:rPr>
              <a:t>。</a:t>
            </a:r>
            <a:endParaRPr lang="en-US" altLang="zh-CN" dirty="0" smtClean="0">
              <a:solidFill>
                <a:srgbClr val="0000FF"/>
              </a:solidFill>
            </a:endParaRPr>
          </a:p>
          <a:p>
            <a:r>
              <a:rPr lang="zh-CN" altLang="en-US" dirty="0" smtClean="0"/>
              <a:t>它利用 </a:t>
            </a:r>
            <a:r>
              <a:rPr lang="en-US" altLang="zh-CN" dirty="0" smtClean="0"/>
              <a:t>IP </a:t>
            </a:r>
            <a:r>
              <a:rPr lang="zh-CN" altLang="en-US" dirty="0" smtClean="0"/>
              <a:t>数据报中的 </a:t>
            </a:r>
            <a:r>
              <a:rPr lang="en-US" altLang="zh-CN" dirty="0" smtClean="0"/>
              <a:t>TTL </a:t>
            </a:r>
            <a:r>
              <a:rPr lang="zh-CN" altLang="en-US" dirty="0" smtClean="0"/>
              <a:t>字段和 </a:t>
            </a:r>
            <a:r>
              <a:rPr lang="en-US" altLang="zh-CN" dirty="0" smtClean="0"/>
              <a:t>ICMP </a:t>
            </a:r>
            <a:r>
              <a:rPr lang="zh-CN" altLang="zh-CN" dirty="0" smtClean="0"/>
              <a:t>时间</a:t>
            </a:r>
            <a:r>
              <a:rPr lang="zh-CN" altLang="zh-CN" dirty="0"/>
              <a:t>超过差错报告</a:t>
            </a:r>
            <a:r>
              <a:rPr lang="zh-CN" altLang="zh-CN" dirty="0" smtClean="0"/>
              <a:t>报文</a:t>
            </a:r>
            <a:r>
              <a:rPr lang="zh-CN" altLang="en-US" dirty="0" smtClean="0"/>
              <a:t>实现对从</a:t>
            </a:r>
            <a:r>
              <a:rPr lang="zh-CN" altLang="zh-CN" dirty="0" smtClean="0"/>
              <a:t>源点</a:t>
            </a:r>
            <a:r>
              <a:rPr lang="zh-CN" altLang="zh-CN" dirty="0"/>
              <a:t>到终点的</a:t>
            </a:r>
            <a:r>
              <a:rPr lang="zh-CN" altLang="zh-CN" dirty="0" smtClean="0"/>
              <a:t>路径</a:t>
            </a:r>
            <a:r>
              <a:rPr lang="zh-CN" altLang="en-US" dirty="0" smtClean="0"/>
              <a:t>的跟踪。</a:t>
            </a:r>
            <a:endParaRPr lang="en-US" altLang="zh-CN" dirty="0" smtClean="0"/>
          </a:p>
          <a:p>
            <a:endParaRPr lang="zh-CN" altLang="en-US" dirty="0"/>
          </a:p>
        </p:txBody>
      </p:sp>
      <p:sp>
        <p:nvSpPr>
          <p:cNvPr id="995333" name="Rectangle 5"/>
          <p:cNvSpPr>
            <a:spLocks noChangeArrowheads="1"/>
          </p:cNvSpPr>
          <p:nvPr/>
        </p:nvSpPr>
        <p:spPr bwMode="auto">
          <a:xfrm>
            <a:off x="1" y="20632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Tracert</a:t>
            </a:r>
            <a:r>
              <a:rPr lang="zh-CN" altLang="en-US" dirty="0" smtClean="0"/>
              <a:t>实现原理</a:t>
            </a:r>
            <a:endParaRPr lang="zh-CN" altLang="en-US" dirty="0"/>
          </a:p>
        </p:txBody>
      </p:sp>
      <p:sp>
        <p:nvSpPr>
          <p:cNvPr id="3" name="内容占位符 2"/>
          <p:cNvSpPr>
            <a:spLocks noGrp="1"/>
          </p:cNvSpPr>
          <p:nvPr>
            <p:ph idx="1"/>
          </p:nvPr>
        </p:nvSpPr>
        <p:spPr/>
        <p:txBody>
          <a:bodyPr/>
          <a:lstStyle/>
          <a:p>
            <a:endParaRPr lang="zh-CN" altLang="en-US"/>
          </a:p>
        </p:txBody>
      </p:sp>
      <p:pic>
        <p:nvPicPr>
          <p:cNvPr id="660482" name="Picture 2" descr="è¿éåå¾çæè¿°"/>
          <p:cNvPicPr>
            <a:picLocks noChangeAspect="1" noChangeArrowheads="1"/>
          </p:cNvPicPr>
          <p:nvPr/>
        </p:nvPicPr>
        <p:blipFill>
          <a:blip r:embed="rId2" cstate="print"/>
          <a:srcRect/>
          <a:stretch>
            <a:fillRect/>
          </a:stretch>
        </p:blipFill>
        <p:spPr bwMode="auto">
          <a:xfrm>
            <a:off x="272480" y="1022367"/>
            <a:ext cx="9145016" cy="5835633"/>
          </a:xfrm>
          <a:prstGeom prst="rect">
            <a:avLst/>
          </a:prstGeom>
          <a:noFill/>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8464" y="0"/>
            <a:ext cx="9410699" cy="6669360"/>
          </a:xfrm>
        </p:spPr>
        <p:txBody>
          <a:bodyPr/>
          <a:lstStyle/>
          <a:p>
            <a:r>
              <a:rPr lang="zh-CN" altLang="en-US" dirty="0" smtClean="0"/>
              <a:t>从源地址发出一个</a:t>
            </a:r>
            <a:r>
              <a:rPr lang="en-US" altLang="zh-CN" dirty="0" smtClean="0"/>
              <a:t>ICMP</a:t>
            </a:r>
            <a:r>
              <a:rPr lang="zh-CN" altLang="en-US" dirty="0" smtClean="0"/>
              <a:t>请求回显（</a:t>
            </a:r>
            <a:r>
              <a:rPr lang="en-US" altLang="zh-CN" dirty="0" smtClean="0"/>
              <a:t>ICMP Echo Request</a:t>
            </a:r>
            <a:r>
              <a:rPr lang="zh-CN" altLang="en-US" dirty="0" smtClean="0"/>
              <a:t>）数据包到目的地址，并将</a:t>
            </a:r>
            <a:r>
              <a:rPr lang="en-US" altLang="zh-CN" dirty="0" smtClean="0"/>
              <a:t>TTL</a:t>
            </a:r>
            <a:r>
              <a:rPr lang="zh-CN" altLang="en-US" dirty="0" smtClean="0"/>
              <a:t>设置为</a:t>
            </a:r>
            <a:r>
              <a:rPr lang="en-US" altLang="zh-CN" dirty="0" smtClean="0"/>
              <a:t>1</a:t>
            </a:r>
            <a:r>
              <a:rPr lang="zh-CN" altLang="en-US" dirty="0" smtClean="0"/>
              <a:t>；</a:t>
            </a:r>
          </a:p>
          <a:p>
            <a:r>
              <a:rPr lang="zh-CN" altLang="en-US" dirty="0" smtClean="0"/>
              <a:t>到达路由器时，将</a:t>
            </a:r>
            <a:r>
              <a:rPr lang="en-US" altLang="zh-CN" dirty="0" smtClean="0"/>
              <a:t>TTL</a:t>
            </a:r>
            <a:r>
              <a:rPr lang="zh-CN" altLang="en-US" dirty="0" smtClean="0"/>
              <a:t>减</a:t>
            </a:r>
            <a:r>
              <a:rPr lang="en-US" altLang="zh-CN" dirty="0" smtClean="0"/>
              <a:t>1</a:t>
            </a:r>
            <a:r>
              <a:rPr lang="zh-CN" altLang="en-US" dirty="0" smtClean="0"/>
              <a:t>；</a:t>
            </a:r>
          </a:p>
          <a:p>
            <a:r>
              <a:rPr lang="zh-CN" altLang="en-US" dirty="0" smtClean="0"/>
              <a:t>当</a:t>
            </a:r>
            <a:r>
              <a:rPr lang="en-US" altLang="zh-CN" dirty="0" smtClean="0"/>
              <a:t>TTL</a:t>
            </a:r>
            <a:r>
              <a:rPr lang="zh-CN" altLang="en-US" dirty="0" smtClean="0"/>
              <a:t>变为</a:t>
            </a:r>
            <a:r>
              <a:rPr lang="en-US" altLang="zh-CN" dirty="0" smtClean="0"/>
              <a:t>0</a:t>
            </a:r>
            <a:r>
              <a:rPr lang="zh-CN" altLang="en-US" dirty="0" smtClean="0"/>
              <a:t>时，包被丢弃，路由器向源地址发回一个</a:t>
            </a:r>
            <a:r>
              <a:rPr lang="en-US" altLang="zh-CN" dirty="0" smtClean="0"/>
              <a:t>ICMP</a:t>
            </a:r>
            <a:r>
              <a:rPr lang="zh-CN" altLang="en-US" dirty="0" smtClean="0"/>
              <a:t>超时通知，内含发送</a:t>
            </a:r>
            <a:r>
              <a:rPr lang="en-US" altLang="zh-CN" dirty="0" smtClean="0"/>
              <a:t>IP</a:t>
            </a:r>
            <a:r>
              <a:rPr lang="zh-CN" altLang="en-US" dirty="0" smtClean="0"/>
              <a:t>包的源地址，</a:t>
            </a:r>
            <a:r>
              <a:rPr lang="en-US" altLang="zh-CN" dirty="0" smtClean="0"/>
              <a:t>IP</a:t>
            </a:r>
            <a:r>
              <a:rPr lang="zh-CN" altLang="en-US" dirty="0" smtClean="0"/>
              <a:t>包的所有内容及路由器的</a:t>
            </a:r>
            <a:r>
              <a:rPr lang="en-US" altLang="zh-CN" dirty="0" smtClean="0"/>
              <a:t>IP</a:t>
            </a:r>
            <a:r>
              <a:rPr lang="zh-CN" altLang="en-US" dirty="0" smtClean="0"/>
              <a:t>地址；</a:t>
            </a:r>
          </a:p>
          <a:p>
            <a:r>
              <a:rPr lang="zh-CN" altLang="en-US" dirty="0" smtClean="0"/>
              <a:t>当源地址收到该</a:t>
            </a:r>
            <a:r>
              <a:rPr lang="en-US" altLang="zh-CN" dirty="0" smtClean="0"/>
              <a:t>ICMP</a:t>
            </a:r>
            <a:r>
              <a:rPr lang="zh-CN" altLang="en-US" dirty="0" smtClean="0"/>
              <a:t>包时，显示这一跳路由信息；</a:t>
            </a:r>
          </a:p>
          <a:p>
            <a:r>
              <a:rPr lang="zh-CN" altLang="en-US" dirty="0" smtClean="0"/>
              <a:t>重复</a:t>
            </a:r>
            <a:r>
              <a:rPr lang="en-US" altLang="zh-CN" dirty="0" smtClean="0"/>
              <a:t>1</a:t>
            </a:r>
            <a:r>
              <a:rPr lang="zh-CN" altLang="en-US" dirty="0" smtClean="0"/>
              <a:t>～</a:t>
            </a:r>
            <a:r>
              <a:rPr lang="en-US" altLang="zh-CN" dirty="0" smtClean="0"/>
              <a:t>5</a:t>
            </a:r>
            <a:r>
              <a:rPr lang="zh-CN" altLang="en-US" dirty="0" smtClean="0"/>
              <a:t>，并每次设置</a:t>
            </a:r>
            <a:r>
              <a:rPr lang="en-US" altLang="zh-CN" dirty="0" smtClean="0"/>
              <a:t>TTL</a:t>
            </a:r>
            <a:r>
              <a:rPr lang="zh-CN" altLang="en-US" dirty="0" smtClean="0"/>
              <a:t>加</a:t>
            </a:r>
            <a:r>
              <a:rPr lang="en-US" altLang="zh-CN" dirty="0" smtClean="0"/>
              <a:t>1</a:t>
            </a:r>
            <a:r>
              <a:rPr lang="zh-CN" altLang="en-US" dirty="0" smtClean="0"/>
              <a:t>；</a:t>
            </a:r>
          </a:p>
          <a:p>
            <a:r>
              <a:rPr lang="zh-CN" altLang="en-US" dirty="0" smtClean="0"/>
              <a:t>直至目标地址收到探测数据包，并返回</a:t>
            </a:r>
            <a:r>
              <a:rPr lang="en-US" altLang="zh-CN" dirty="0" smtClean="0"/>
              <a:t>ICMP</a:t>
            </a:r>
            <a:r>
              <a:rPr lang="zh-CN" altLang="en-US" dirty="0" smtClean="0"/>
              <a:t>回应答复（</a:t>
            </a:r>
            <a:r>
              <a:rPr lang="en-US" altLang="zh-CN" dirty="0" err="1" smtClean="0"/>
              <a:t>ICMPEcho</a:t>
            </a:r>
            <a:r>
              <a:rPr lang="en-US" altLang="zh-CN" dirty="0" smtClean="0"/>
              <a:t> Reply</a:t>
            </a:r>
            <a:r>
              <a:rPr lang="zh-CN" altLang="en-US" dirty="0" smtClean="0"/>
              <a:t>）；</a:t>
            </a:r>
          </a:p>
          <a:p>
            <a:r>
              <a:rPr lang="zh-CN" altLang="en-US" dirty="0" smtClean="0"/>
              <a:t>当源地址收到</a:t>
            </a:r>
            <a:r>
              <a:rPr lang="en-US" altLang="zh-CN" dirty="0" smtClean="0"/>
              <a:t>ICMP Echo Reply</a:t>
            </a:r>
            <a:r>
              <a:rPr lang="zh-CN" altLang="en-US" dirty="0" smtClean="0"/>
              <a:t>包时停止</a:t>
            </a:r>
            <a:r>
              <a:rPr lang="en-US" altLang="zh-CN" dirty="0" err="1" smtClean="0"/>
              <a:t>tracert</a:t>
            </a:r>
            <a:r>
              <a:rPr lang="zh-CN" altLang="en-US" dirty="0" smtClean="0"/>
              <a:t>。</a:t>
            </a:r>
          </a:p>
          <a:p>
            <a:endParaRPr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Tracert</a:t>
            </a:r>
            <a:r>
              <a:rPr lang="zh-CN" altLang="en-US" dirty="0" smtClean="0"/>
              <a:t>实现原理</a:t>
            </a:r>
            <a:endParaRPr lang="zh-CN" altLang="en-US" dirty="0"/>
          </a:p>
        </p:txBody>
      </p:sp>
      <p:sp>
        <p:nvSpPr>
          <p:cNvPr id="3" name="内容占位符 2"/>
          <p:cNvSpPr>
            <a:spLocks noGrp="1"/>
          </p:cNvSpPr>
          <p:nvPr>
            <p:ph idx="1"/>
          </p:nvPr>
        </p:nvSpPr>
        <p:spPr/>
        <p:txBody>
          <a:bodyPr/>
          <a:lstStyle/>
          <a:p>
            <a:r>
              <a:rPr lang="en-US" altLang="zh-CN" b="0" dirty="0" smtClean="0"/>
              <a:t>1.Windows</a:t>
            </a:r>
            <a:r>
              <a:rPr lang="zh-CN" altLang="en-US" b="0" dirty="0" smtClean="0"/>
              <a:t>系统使用</a:t>
            </a:r>
            <a:r>
              <a:rPr lang="en-US" altLang="zh-CN" b="0" dirty="0" smtClean="0"/>
              <a:t>ICMP</a:t>
            </a:r>
            <a:r>
              <a:rPr lang="zh-CN" altLang="en-US" b="0" dirty="0" smtClean="0"/>
              <a:t>请求回显（</a:t>
            </a:r>
            <a:r>
              <a:rPr lang="en-US" altLang="zh-CN" b="0" dirty="0" smtClean="0"/>
              <a:t>ICMP Echo Request</a:t>
            </a:r>
            <a:r>
              <a:rPr lang="zh-CN" altLang="en-US" b="0" dirty="0" smtClean="0"/>
              <a:t>）数据包进行探测，源地址以目的地址返回的</a:t>
            </a:r>
            <a:r>
              <a:rPr lang="en-US" altLang="zh-CN" b="0" dirty="0" smtClean="0"/>
              <a:t>ICMP</a:t>
            </a:r>
            <a:r>
              <a:rPr lang="zh-CN" altLang="en-US" b="0" dirty="0" smtClean="0"/>
              <a:t>回应答复（</a:t>
            </a:r>
            <a:r>
              <a:rPr lang="en-US" altLang="zh-CN" b="0" dirty="0" smtClean="0"/>
              <a:t>ICMP Echo Reply</a:t>
            </a:r>
            <a:r>
              <a:rPr lang="zh-CN" altLang="en-US" b="0" dirty="0" smtClean="0"/>
              <a:t>）作为跟踪结束标志。</a:t>
            </a:r>
            <a:endParaRPr lang="en-US" altLang="zh-CN" b="0" dirty="0" smtClean="0"/>
          </a:p>
          <a:p>
            <a:r>
              <a:rPr lang="zh-CN" altLang="en-US" b="0" dirty="0" smtClean="0"/>
              <a:t> </a:t>
            </a:r>
            <a:r>
              <a:rPr lang="en-US" altLang="zh-CN" b="0" dirty="0" smtClean="0"/>
              <a:t>2.Traceroute</a:t>
            </a:r>
            <a:r>
              <a:rPr lang="zh-CN" altLang="en-US" b="0" dirty="0" smtClean="0"/>
              <a:t>每跳默认发送</a:t>
            </a:r>
            <a:r>
              <a:rPr lang="en-US" altLang="zh-CN" b="0" dirty="0" smtClean="0"/>
              <a:t>3</a:t>
            </a:r>
            <a:r>
              <a:rPr lang="zh-CN" altLang="en-US" b="0" dirty="0" smtClean="0"/>
              <a:t>个探测包。在未能到达路由器或未返回</a:t>
            </a:r>
            <a:r>
              <a:rPr lang="en-US" altLang="zh-CN" b="0" dirty="0" smtClean="0"/>
              <a:t>ICMP</a:t>
            </a:r>
            <a:r>
              <a:rPr lang="zh-CN" altLang="en-US" b="0" dirty="0" smtClean="0"/>
              <a:t>超时通知的情况下，相应的延时位置会以*显示。 </a:t>
            </a:r>
            <a:endParaRPr lang="en-US" altLang="zh-CN" b="0" dirty="0" smtClean="0"/>
          </a:p>
          <a:p>
            <a:r>
              <a:rPr lang="en-US" altLang="zh-CN" b="0" dirty="0" smtClean="0"/>
              <a:t>3.</a:t>
            </a:r>
            <a:r>
              <a:rPr lang="zh-CN" altLang="en-US" b="0" dirty="0" smtClean="0"/>
              <a:t>每个探测包都有唯一的标识号，</a:t>
            </a:r>
            <a:r>
              <a:rPr lang="en-US" altLang="zh-CN" b="0" dirty="0" smtClean="0"/>
              <a:t>ICMP</a:t>
            </a:r>
            <a:r>
              <a:rPr lang="zh-CN" altLang="en-US" b="0" dirty="0" smtClean="0"/>
              <a:t>数据包使用</a:t>
            </a:r>
            <a:r>
              <a:rPr lang="en-US" altLang="zh-CN" b="0" dirty="0" err="1" smtClean="0"/>
              <a:t>seq</a:t>
            </a:r>
            <a:r>
              <a:rPr lang="zh-CN" altLang="en-US" b="0" dirty="0" smtClean="0"/>
              <a:t>进行标识。</a:t>
            </a:r>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ICMP</a:t>
            </a:r>
            <a:r>
              <a:rPr lang="zh-CN" altLang="en-US" dirty="0"/>
              <a:t>的应用举例</a:t>
            </a:r>
          </a:p>
        </p:txBody>
      </p:sp>
      <p:sp>
        <p:nvSpPr>
          <p:cNvPr id="995333" name="Rectangle 5"/>
          <p:cNvSpPr>
            <a:spLocks noChangeArrowheads="1"/>
          </p:cNvSpPr>
          <p:nvPr/>
        </p:nvSpPr>
        <p:spPr bwMode="auto">
          <a:xfrm>
            <a:off x="1" y="20632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995334" name="Picture 6" descr="Printscreen-2006-2-19-tr"/>
          <p:cNvPicPr>
            <a:picLocks noChangeAspect="1" noChangeArrowheads="1"/>
          </p:cNvPicPr>
          <p:nvPr/>
        </p:nvPicPr>
        <p:blipFill>
          <a:blip r:embed="rId3" cstate="print">
            <a:extLst>
              <a:ext uri="{28A0092B-C50C-407E-A947-70E740481C1C}">
                <a14:useLocalDpi xmlns="" xmlns:a14="http://schemas.microsoft.com/office/drawing/2010/main" val="0"/>
              </a:ext>
            </a:extLst>
          </a:blip>
          <a:srcRect t="1367" r="4201" b="1933"/>
          <a:stretch>
            <a:fillRect/>
          </a:stretch>
        </p:blipFill>
        <p:spPr bwMode="auto">
          <a:xfrm>
            <a:off x="488504" y="1268760"/>
            <a:ext cx="9217024" cy="44726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1712641" y="5775649"/>
            <a:ext cx="74168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a:t>
            </a:r>
            <a:r>
              <a:rPr lang="en-US" altLang="zh-CN" sz="2400" b="1" dirty="0" err="1" smtClean="0">
                <a:latin typeface="+mn-lt"/>
                <a:ea typeface="黑体" panose="02010609060101010101" pitchFamily="2" charset="-122"/>
              </a:rPr>
              <a:t>tracert</a:t>
            </a:r>
            <a:r>
              <a:rPr lang="en-US" altLang="zh-CN" sz="2400" b="1" dirty="0" smtClean="0">
                <a:latin typeface="+mn-lt"/>
                <a:ea typeface="黑体" panose="02010609060101010101" pitchFamily="2" charset="-122"/>
              </a:rPr>
              <a:t> </a:t>
            </a:r>
            <a:r>
              <a:rPr lang="zh-CN" altLang="zh-CN" sz="2400" b="1" dirty="0" smtClean="0">
                <a:latin typeface="+mn-lt"/>
                <a:ea typeface="黑体" panose="02010609060101010101" pitchFamily="2" charset="-122"/>
              </a:rPr>
              <a:t>命令</a:t>
            </a:r>
            <a:r>
              <a:rPr lang="zh-CN" altLang="zh-CN" sz="2400" b="1" dirty="0">
                <a:latin typeface="+mn-lt"/>
                <a:ea typeface="黑体" panose="02010609060101010101" pitchFamily="2" charset="-122"/>
              </a:rPr>
              <a:t>获得到目的主机的路由信息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4.5  </a:t>
            </a:r>
            <a:r>
              <a:rPr lang="zh-CN" altLang="zh-CN" dirty="0"/>
              <a:t>互联网的路由选择协议</a:t>
            </a:r>
            <a:endParaRPr lang="zh-CN" altLang="en-US" dirty="0"/>
          </a:p>
        </p:txBody>
      </p:sp>
      <p:sp>
        <p:nvSpPr>
          <p:cNvPr id="931843" name="Rectangle 3"/>
          <p:cNvSpPr>
            <a:spLocks noGrp="1" noChangeArrowheads="1"/>
          </p:cNvSpPr>
          <p:nvPr>
            <p:ph idx="1"/>
          </p:nvPr>
        </p:nvSpPr>
        <p:spPr/>
        <p:txBody>
          <a:bodyPr/>
          <a:lstStyle/>
          <a:p>
            <a:r>
              <a:rPr lang="en-US" altLang="zh-CN" dirty="0"/>
              <a:t>4.5.1  </a:t>
            </a:r>
            <a:r>
              <a:rPr lang="zh-CN" altLang="zh-CN" dirty="0"/>
              <a:t>有关路由选择协议的几个基本概念</a:t>
            </a:r>
          </a:p>
          <a:p>
            <a:r>
              <a:rPr lang="en-US" altLang="zh-CN" dirty="0" smtClean="0"/>
              <a:t>4.5.2  </a:t>
            </a:r>
            <a:r>
              <a:rPr lang="zh-CN" altLang="zh-CN" dirty="0"/>
              <a:t>内部网关</a:t>
            </a:r>
            <a:r>
              <a:rPr lang="zh-CN" altLang="zh-CN" dirty="0" smtClean="0"/>
              <a:t>协议</a:t>
            </a:r>
            <a:r>
              <a:rPr lang="en-US" altLang="zh-CN" dirty="0" smtClean="0"/>
              <a:t> RIP</a:t>
            </a:r>
            <a:endParaRPr lang="zh-CN" altLang="zh-CN" dirty="0"/>
          </a:p>
          <a:p>
            <a:r>
              <a:rPr lang="en-US" altLang="zh-CN" dirty="0" smtClean="0"/>
              <a:t>4.5.3  </a:t>
            </a:r>
            <a:r>
              <a:rPr lang="zh-CN" altLang="zh-CN" dirty="0"/>
              <a:t>内部网关</a:t>
            </a:r>
            <a:r>
              <a:rPr lang="zh-CN" altLang="zh-CN" dirty="0" smtClean="0"/>
              <a:t>协议</a:t>
            </a:r>
            <a:r>
              <a:rPr lang="en-US" altLang="zh-CN" dirty="0" smtClean="0"/>
              <a:t> OSPF</a:t>
            </a:r>
            <a:endParaRPr lang="zh-CN" altLang="zh-CN" dirty="0"/>
          </a:p>
          <a:p>
            <a:r>
              <a:rPr lang="en-US" altLang="zh-CN" dirty="0" smtClean="0"/>
              <a:t>4.5.4  </a:t>
            </a:r>
            <a:r>
              <a:rPr lang="zh-CN" altLang="zh-CN" dirty="0"/>
              <a:t>外部网关</a:t>
            </a:r>
            <a:r>
              <a:rPr lang="zh-CN" altLang="zh-CN" dirty="0" smtClean="0"/>
              <a:t>协议</a:t>
            </a:r>
            <a:r>
              <a:rPr lang="en-US" altLang="zh-CN" dirty="0" smtClean="0"/>
              <a:t> BGP</a:t>
            </a:r>
            <a:endParaRPr lang="zh-CN" altLang="zh-CN" dirty="0"/>
          </a:p>
          <a:p>
            <a:r>
              <a:rPr lang="en-US" altLang="zh-CN" dirty="0"/>
              <a:t>4.5.5  </a:t>
            </a:r>
            <a:r>
              <a:rPr lang="zh-CN" altLang="zh-CN" dirty="0"/>
              <a:t>路由器的构成</a:t>
            </a:r>
          </a:p>
          <a:p>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algn="ctr"/>
            <a:r>
              <a:rPr lang="zh-CN" altLang="en-US" sz="4000"/>
              <a:t>从网络层看 </a:t>
            </a:r>
            <a:r>
              <a:rPr lang="en-US" altLang="zh-CN" sz="4000"/>
              <a:t>IP </a:t>
            </a:r>
            <a:r>
              <a:rPr lang="zh-CN" altLang="en-US" sz="4000"/>
              <a:t>数据报的传送 </a:t>
            </a:r>
          </a:p>
        </p:txBody>
      </p:sp>
      <p:sp>
        <p:nvSpPr>
          <p:cNvPr id="972803" name="Rectangle 3"/>
          <p:cNvSpPr>
            <a:spLocks noGrp="1" noChangeArrowheads="1"/>
          </p:cNvSpPr>
          <p:nvPr>
            <p:ph idx="1"/>
          </p:nvPr>
        </p:nvSpPr>
        <p:spPr/>
        <p:txBody>
          <a:bodyPr/>
          <a:lstStyle/>
          <a:p>
            <a:r>
              <a:rPr lang="zh-CN" altLang="en-US"/>
              <a:t>只从网络层考虑问题，</a:t>
            </a:r>
            <a:r>
              <a:rPr lang="en-US" altLang="zh-CN"/>
              <a:t>IP </a:t>
            </a:r>
            <a:r>
              <a:rPr lang="zh-CN" altLang="en-US"/>
              <a:t>数据报可以想象是在网络层中传送。</a:t>
            </a:r>
          </a:p>
        </p:txBody>
      </p:sp>
      <p:grpSp>
        <p:nvGrpSpPr>
          <p:cNvPr id="2" name="组合 1"/>
          <p:cNvGrpSpPr/>
          <p:nvPr/>
        </p:nvGrpSpPr>
        <p:grpSpPr>
          <a:xfrm>
            <a:off x="701105" y="2620704"/>
            <a:ext cx="8788400" cy="1384360"/>
            <a:chOff x="701104" y="2620704"/>
            <a:chExt cx="8788400" cy="1384360"/>
          </a:xfrm>
        </p:grpSpPr>
        <p:sp>
          <p:nvSpPr>
            <p:cNvPr id="40" name="Line 4"/>
            <p:cNvSpPr>
              <a:spLocks noChangeShapeType="1"/>
            </p:cNvSpPr>
            <p:nvPr/>
          </p:nvSpPr>
          <p:spPr bwMode="auto">
            <a:xfrm>
              <a:off x="1277366" y="3485892"/>
              <a:ext cx="7704138"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Rectangle 5"/>
            <p:cNvSpPr>
              <a:spLocks noChangeArrowheads="1"/>
            </p:cNvSpPr>
            <p:nvPr/>
          </p:nvSpPr>
          <p:spPr bwMode="auto">
            <a:xfrm>
              <a:off x="701104" y="3269992"/>
              <a:ext cx="792162"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2" name="Rectangle 6"/>
            <p:cNvSpPr>
              <a:spLocks noChangeArrowheads="1"/>
            </p:cNvSpPr>
            <p:nvPr/>
          </p:nvSpPr>
          <p:spPr bwMode="auto">
            <a:xfrm>
              <a:off x="2033016" y="3269992"/>
              <a:ext cx="792163"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3" name="Rectangle 7"/>
            <p:cNvSpPr>
              <a:spLocks noChangeArrowheads="1"/>
            </p:cNvSpPr>
            <p:nvPr/>
          </p:nvSpPr>
          <p:spPr bwMode="auto">
            <a:xfrm>
              <a:off x="4698429" y="3269992"/>
              <a:ext cx="792162"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4" name="Rectangle 8"/>
            <p:cNvSpPr>
              <a:spLocks noChangeArrowheads="1"/>
            </p:cNvSpPr>
            <p:nvPr/>
          </p:nvSpPr>
          <p:spPr bwMode="auto">
            <a:xfrm>
              <a:off x="6031929" y="3269992"/>
              <a:ext cx="792162"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5" name="Rectangle 9"/>
            <p:cNvSpPr>
              <a:spLocks noChangeArrowheads="1"/>
            </p:cNvSpPr>
            <p:nvPr/>
          </p:nvSpPr>
          <p:spPr bwMode="auto">
            <a:xfrm>
              <a:off x="7363841" y="3269992"/>
              <a:ext cx="792163"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6" name="Rectangle 10"/>
            <p:cNvSpPr>
              <a:spLocks noChangeArrowheads="1"/>
            </p:cNvSpPr>
            <p:nvPr/>
          </p:nvSpPr>
          <p:spPr bwMode="auto">
            <a:xfrm>
              <a:off x="8697341" y="3269992"/>
              <a:ext cx="792163"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7" name="Rectangle 11"/>
            <p:cNvSpPr>
              <a:spLocks noChangeArrowheads="1"/>
            </p:cNvSpPr>
            <p:nvPr/>
          </p:nvSpPr>
          <p:spPr bwMode="auto">
            <a:xfrm>
              <a:off x="3366516" y="3269992"/>
              <a:ext cx="792163" cy="360362"/>
            </a:xfrm>
            <a:prstGeom prst="rect">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8" name="Text Box 12"/>
            <p:cNvSpPr txBox="1">
              <a:spLocks noChangeArrowheads="1"/>
            </p:cNvSpPr>
            <p:nvPr/>
          </p:nvSpPr>
          <p:spPr bwMode="auto">
            <a:xfrm>
              <a:off x="1085786" y="2620704"/>
              <a:ext cx="127150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数据报</a:t>
              </a:r>
            </a:p>
          </p:txBody>
        </p:sp>
        <p:sp>
          <p:nvSpPr>
            <p:cNvPr id="49" name="Text Box 13"/>
            <p:cNvSpPr txBox="1">
              <a:spLocks noChangeArrowheads="1"/>
            </p:cNvSpPr>
            <p:nvPr/>
          </p:nvSpPr>
          <p:spPr bwMode="auto">
            <a:xfrm>
              <a:off x="877316"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p>
          </p:txBody>
        </p:sp>
        <p:sp>
          <p:nvSpPr>
            <p:cNvPr id="50" name="Text Box 14"/>
            <p:cNvSpPr txBox="1">
              <a:spLocks noChangeArrowheads="1"/>
            </p:cNvSpPr>
            <p:nvPr/>
          </p:nvSpPr>
          <p:spPr bwMode="auto">
            <a:xfrm>
              <a:off x="2225104"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51" name="Text Box 15"/>
            <p:cNvSpPr txBox="1">
              <a:spLocks noChangeArrowheads="1"/>
            </p:cNvSpPr>
            <p:nvPr/>
          </p:nvSpPr>
          <p:spPr bwMode="auto">
            <a:xfrm>
              <a:off x="3561779"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52" name="Text Box 16"/>
            <p:cNvSpPr txBox="1">
              <a:spLocks noChangeArrowheads="1"/>
            </p:cNvSpPr>
            <p:nvPr/>
          </p:nvSpPr>
          <p:spPr bwMode="auto">
            <a:xfrm>
              <a:off x="4898454"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dirty="0">
                  <a:ln>
                    <a:noFill/>
                  </a:ln>
                  <a:solidFill>
                    <a:srgbClr val="000099"/>
                  </a:solidFill>
                  <a:effectLst/>
                  <a:uLnTx/>
                  <a:uFillTx/>
                  <a:latin typeface="+mn-lt"/>
                  <a:ea typeface="黑体" panose="02010609060101010101" pitchFamily="2" charset="-122"/>
                </a:rPr>
                <a:t>3</a:t>
              </a:r>
            </a:p>
          </p:txBody>
        </p:sp>
        <p:sp>
          <p:nvSpPr>
            <p:cNvPr id="53" name="Text Box 17"/>
            <p:cNvSpPr txBox="1">
              <a:spLocks noChangeArrowheads="1"/>
            </p:cNvSpPr>
            <p:nvPr/>
          </p:nvSpPr>
          <p:spPr bwMode="auto">
            <a:xfrm>
              <a:off x="6235129"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54" name="Text Box 18"/>
            <p:cNvSpPr txBox="1">
              <a:spLocks noChangeArrowheads="1"/>
            </p:cNvSpPr>
            <p:nvPr/>
          </p:nvSpPr>
          <p:spPr bwMode="auto">
            <a:xfrm>
              <a:off x="7571804"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55" name="Text Box 19"/>
            <p:cNvSpPr txBox="1">
              <a:spLocks noChangeArrowheads="1"/>
            </p:cNvSpPr>
            <p:nvPr/>
          </p:nvSpPr>
          <p:spPr bwMode="auto">
            <a:xfrm>
              <a:off x="8910066" y="360495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2</a:t>
              </a:r>
            </a:p>
          </p:txBody>
        </p:sp>
        <p:grpSp>
          <p:nvGrpSpPr>
            <p:cNvPr id="56" name="Group 20"/>
            <p:cNvGrpSpPr/>
            <p:nvPr/>
          </p:nvGrpSpPr>
          <p:grpSpPr bwMode="auto">
            <a:xfrm>
              <a:off x="1493266" y="2982654"/>
              <a:ext cx="720725" cy="215900"/>
              <a:chOff x="1156" y="2432"/>
              <a:chExt cx="454" cy="136"/>
            </a:xfrm>
          </p:grpSpPr>
          <p:sp>
            <p:nvSpPr>
              <p:cNvPr id="57" name="Rectangle 21"/>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Line 22"/>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59" name="Group 23"/>
            <p:cNvGrpSpPr/>
            <p:nvPr/>
          </p:nvGrpSpPr>
          <p:grpSpPr bwMode="auto">
            <a:xfrm>
              <a:off x="2831529" y="2982654"/>
              <a:ext cx="720725" cy="215900"/>
              <a:chOff x="1156" y="2432"/>
              <a:chExt cx="454" cy="136"/>
            </a:xfrm>
          </p:grpSpPr>
          <p:sp>
            <p:nvSpPr>
              <p:cNvPr id="60" name="Rectangle 24"/>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Line 25"/>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26"/>
            <p:cNvGrpSpPr/>
            <p:nvPr/>
          </p:nvGrpSpPr>
          <p:grpSpPr bwMode="auto">
            <a:xfrm>
              <a:off x="4171379" y="2982654"/>
              <a:ext cx="720725" cy="215900"/>
              <a:chOff x="1156" y="2432"/>
              <a:chExt cx="454" cy="136"/>
            </a:xfrm>
          </p:grpSpPr>
          <p:sp>
            <p:nvSpPr>
              <p:cNvPr id="63" name="Rectangle 27"/>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4" name="Line 28"/>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5" name="Group 29"/>
            <p:cNvGrpSpPr/>
            <p:nvPr/>
          </p:nvGrpSpPr>
          <p:grpSpPr bwMode="auto">
            <a:xfrm>
              <a:off x="5509641" y="2982654"/>
              <a:ext cx="720725" cy="215900"/>
              <a:chOff x="1156" y="2432"/>
              <a:chExt cx="454" cy="136"/>
            </a:xfrm>
          </p:grpSpPr>
          <p:sp>
            <p:nvSpPr>
              <p:cNvPr id="66" name="Rectangle 30"/>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Line 31"/>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8" name="Group 32"/>
            <p:cNvGrpSpPr/>
            <p:nvPr/>
          </p:nvGrpSpPr>
          <p:grpSpPr bwMode="auto">
            <a:xfrm>
              <a:off x="6849491" y="2982654"/>
              <a:ext cx="720725" cy="215900"/>
              <a:chOff x="1156" y="2432"/>
              <a:chExt cx="454" cy="136"/>
            </a:xfrm>
          </p:grpSpPr>
          <p:sp>
            <p:nvSpPr>
              <p:cNvPr id="69" name="Rectangle 33"/>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Line 34"/>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71" name="Group 35"/>
            <p:cNvGrpSpPr/>
            <p:nvPr/>
          </p:nvGrpSpPr>
          <p:grpSpPr bwMode="auto">
            <a:xfrm>
              <a:off x="8189341" y="2982654"/>
              <a:ext cx="720725" cy="215900"/>
              <a:chOff x="1156" y="2432"/>
              <a:chExt cx="454" cy="136"/>
            </a:xfrm>
          </p:grpSpPr>
          <p:sp>
            <p:nvSpPr>
              <p:cNvPr id="72" name="Rectangle 36"/>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37"/>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3600" dirty="0" smtClean="0"/>
              <a:t>4.5.1  </a:t>
            </a:r>
            <a:r>
              <a:rPr lang="zh-CN" altLang="en-US" sz="3600" dirty="0"/>
              <a:t>有关路由选择协议的几个基本</a:t>
            </a:r>
            <a:r>
              <a:rPr lang="zh-CN" altLang="en-US" sz="3600" dirty="0" smtClean="0"/>
              <a:t>概念</a:t>
            </a:r>
            <a:endParaRPr lang="zh-CN" altLang="en-US" sz="3600" dirty="0"/>
          </a:p>
        </p:txBody>
      </p:sp>
      <p:sp>
        <p:nvSpPr>
          <p:cNvPr id="545795" name="Rectangle 3"/>
          <p:cNvSpPr>
            <a:spLocks noGrp="1" noChangeArrowheads="1"/>
          </p:cNvSpPr>
          <p:nvPr>
            <p:ph idx="1"/>
          </p:nvPr>
        </p:nvSpPr>
        <p:spPr/>
        <p:txBody>
          <a:bodyPr/>
          <a:lstStyle/>
          <a:p>
            <a:pPr>
              <a:buFont typeface="Wingdings" panose="05000000000000000000" pitchFamily="2" charset="2"/>
              <a:buNone/>
            </a:pPr>
            <a:r>
              <a:rPr lang="en-US" altLang="zh-CN" sz="4400" dirty="0">
                <a:solidFill>
                  <a:srgbClr val="333399"/>
                </a:solidFill>
              </a:rPr>
              <a:t>1. </a:t>
            </a:r>
            <a:r>
              <a:rPr lang="zh-CN" altLang="en-US" sz="4400" dirty="0">
                <a:solidFill>
                  <a:srgbClr val="333399"/>
                </a:solidFill>
              </a:rPr>
              <a:t>理想的路由算法</a:t>
            </a:r>
          </a:p>
          <a:p>
            <a:pPr algn="just"/>
            <a:r>
              <a:rPr lang="zh-CN" altLang="en-US" dirty="0"/>
              <a:t>算法必须是正确的和完整的。 </a:t>
            </a:r>
          </a:p>
          <a:p>
            <a:pPr algn="just"/>
            <a:r>
              <a:rPr lang="zh-CN" altLang="en-US" dirty="0"/>
              <a:t>算法在计算上应简单。 </a:t>
            </a:r>
          </a:p>
          <a:p>
            <a:pPr algn="just"/>
            <a:r>
              <a:rPr lang="zh-CN" altLang="en-US" dirty="0"/>
              <a:t>算法应能适应通信量和网络拓扑的变化，这就是说，要有自适应性。 </a:t>
            </a:r>
          </a:p>
          <a:p>
            <a:pPr algn="just"/>
            <a:r>
              <a:rPr lang="zh-CN" altLang="en-US" dirty="0"/>
              <a:t>算法应具有稳定性。 </a:t>
            </a:r>
          </a:p>
          <a:p>
            <a:pPr algn="just"/>
            <a:r>
              <a:rPr lang="zh-CN" altLang="en-US" dirty="0"/>
              <a:t>算法应是公平的。 </a:t>
            </a:r>
          </a:p>
          <a:p>
            <a:pPr algn="just"/>
            <a:r>
              <a:rPr lang="zh-CN" altLang="en-US" dirty="0"/>
              <a:t>算法应是最佳的。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5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57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5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5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5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5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lgn="ctr"/>
            <a:r>
              <a:rPr lang="zh-CN" altLang="en-US" dirty="0"/>
              <a:t>关于“最佳路由” </a:t>
            </a:r>
          </a:p>
        </p:txBody>
      </p:sp>
      <p:sp>
        <p:nvSpPr>
          <p:cNvPr id="547843" name="Rectangle 3"/>
          <p:cNvSpPr>
            <a:spLocks noGrp="1" noChangeArrowheads="1"/>
          </p:cNvSpPr>
          <p:nvPr>
            <p:ph idx="1"/>
          </p:nvPr>
        </p:nvSpPr>
        <p:spPr/>
        <p:txBody>
          <a:bodyPr/>
          <a:lstStyle/>
          <a:p>
            <a:pPr algn="just"/>
            <a:r>
              <a:rPr lang="zh-CN" altLang="en-US" dirty="0"/>
              <a:t>不存在一种绝对的最佳路由算法。</a:t>
            </a:r>
          </a:p>
          <a:p>
            <a:pPr algn="just"/>
            <a:r>
              <a:rPr lang="zh-CN" altLang="en-US" dirty="0">
                <a:solidFill>
                  <a:srgbClr val="0000FF"/>
                </a:solidFill>
              </a:rPr>
              <a:t>所谓“</a:t>
            </a:r>
            <a:r>
              <a:rPr lang="zh-CN" altLang="en-US" dirty="0">
                <a:solidFill>
                  <a:srgbClr val="FF0000"/>
                </a:solidFill>
              </a:rPr>
              <a:t>最佳</a:t>
            </a:r>
            <a:r>
              <a:rPr lang="zh-CN" altLang="en-US" dirty="0">
                <a:solidFill>
                  <a:srgbClr val="0000FF"/>
                </a:solidFill>
              </a:rPr>
              <a:t>”只能是相对于某一种特定要求下得出的较为合理的选择而已。</a:t>
            </a:r>
          </a:p>
          <a:p>
            <a:pPr algn="just"/>
            <a:r>
              <a:rPr lang="zh-CN" altLang="en-US" dirty="0"/>
              <a:t>实际的路由选择算法，应尽可能接近于理想的算法。 </a:t>
            </a:r>
          </a:p>
          <a:p>
            <a:pPr algn="just"/>
            <a:r>
              <a:rPr lang="zh-CN" altLang="en-US" dirty="0"/>
              <a:t>路由选择是个非常复杂的问题</a:t>
            </a:r>
          </a:p>
          <a:p>
            <a:pPr lvl="1" algn="just"/>
            <a:r>
              <a:rPr lang="zh-CN" altLang="en-US" dirty="0">
                <a:solidFill>
                  <a:srgbClr val="0000FF"/>
                </a:solidFill>
              </a:rPr>
              <a:t>它是网络中的所有结点共同协调工作的结果。</a:t>
            </a:r>
          </a:p>
          <a:p>
            <a:pPr lvl="1" algn="just"/>
            <a:r>
              <a:rPr lang="zh-CN" altLang="en-US" dirty="0">
                <a:solidFill>
                  <a:srgbClr val="0000FF"/>
                </a:solidFill>
              </a:rPr>
              <a:t>路由选择的环境往往是不断变化的，而这种变化有时无法事先知道。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78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78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7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lgn="ctr"/>
            <a:r>
              <a:rPr lang="zh-CN" altLang="en-US" dirty="0"/>
              <a:t>从路由算法的自适应性考虑</a:t>
            </a:r>
          </a:p>
        </p:txBody>
      </p:sp>
      <p:sp>
        <p:nvSpPr>
          <p:cNvPr id="548867" name="Rectangle 3"/>
          <p:cNvSpPr>
            <a:spLocks noGrp="1" noChangeArrowheads="1"/>
          </p:cNvSpPr>
          <p:nvPr>
            <p:ph idx="1"/>
          </p:nvPr>
        </p:nvSpPr>
        <p:spPr/>
        <p:txBody>
          <a:bodyPr/>
          <a:lstStyle/>
          <a:p>
            <a:pPr algn="just"/>
            <a:r>
              <a:rPr lang="zh-CN" altLang="en-US" dirty="0">
                <a:solidFill>
                  <a:srgbClr val="FF0000"/>
                </a:solidFill>
              </a:rPr>
              <a:t>静态</a:t>
            </a:r>
            <a:r>
              <a:rPr lang="zh-CN" altLang="en-US" dirty="0"/>
              <a:t>路由选择策略</a:t>
            </a:r>
            <a:r>
              <a:rPr lang="en-US" altLang="zh-CN" dirty="0" smtClean="0"/>
              <a:t>——</a:t>
            </a:r>
            <a:r>
              <a:rPr lang="zh-CN" altLang="en-US" dirty="0" smtClean="0"/>
              <a:t>简</a:t>
            </a:r>
            <a:r>
              <a:rPr lang="zh-CN" altLang="en-US" dirty="0"/>
              <a:t>单和开销较小，但不能及时适应网络状态的变化。 </a:t>
            </a:r>
            <a:r>
              <a:rPr lang="zh-CN" altLang="en-US" dirty="0" smtClean="0"/>
              <a:t>管理员配置。适合较小的变化少的网络。</a:t>
            </a:r>
            <a:endParaRPr lang="en-US" altLang="zh-CN" dirty="0" smtClean="0"/>
          </a:p>
          <a:p>
            <a:pPr algn="just"/>
            <a:endParaRPr lang="zh-CN" altLang="en-US" dirty="0"/>
          </a:p>
          <a:p>
            <a:pPr algn="just"/>
            <a:r>
              <a:rPr lang="zh-CN" altLang="en-US" dirty="0">
                <a:solidFill>
                  <a:srgbClr val="FF0000"/>
                </a:solidFill>
              </a:rPr>
              <a:t>动态</a:t>
            </a:r>
            <a:r>
              <a:rPr lang="zh-CN" altLang="en-US" dirty="0"/>
              <a:t>路由选择策略</a:t>
            </a:r>
            <a:r>
              <a:rPr lang="en-US" altLang="zh-CN" dirty="0"/>
              <a:t>——</a:t>
            </a:r>
            <a:r>
              <a:rPr lang="zh-CN" altLang="en-US" dirty="0"/>
              <a:t>即</a:t>
            </a:r>
            <a:r>
              <a:rPr lang="zh-CN" altLang="en-US" dirty="0">
                <a:solidFill>
                  <a:srgbClr val="0000FF"/>
                </a:solidFill>
              </a:rPr>
              <a:t>自适应路由选择</a:t>
            </a:r>
            <a:r>
              <a:rPr lang="zh-CN" altLang="en-US" dirty="0" smtClean="0">
                <a:solidFill>
                  <a:srgbClr val="0000FF"/>
                </a:solidFill>
              </a:rPr>
              <a:t>，</a:t>
            </a:r>
            <a:r>
              <a:rPr lang="zh-CN" altLang="en-US" dirty="0" smtClean="0"/>
              <a:t>能</a:t>
            </a:r>
            <a:r>
              <a:rPr lang="zh-CN" altLang="en-US" dirty="0"/>
              <a:t>较好地适应网络状态的变</a:t>
            </a:r>
            <a:r>
              <a:rPr lang="zh-CN" altLang="en-US" dirty="0" smtClean="0"/>
              <a:t>化。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思科路由器添加静态路由的命令</a:t>
            </a:r>
          </a:p>
        </p:txBody>
      </p:sp>
      <p:pic>
        <p:nvPicPr>
          <p:cNvPr id="4" name="图片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906000" cy="6858000"/>
          </a:xfrm>
          <a:prstGeom prst="rect">
            <a:avLst/>
          </a:prstGeom>
          <a:noFill/>
          <a:ln>
            <a:noFill/>
          </a:ln>
        </p:spPr>
      </p:pic>
    </p:spTree>
    <p:extLst>
      <p:ext uri="{BB962C8B-B14F-4D97-AF65-F5344CB8AC3E}">
        <p14:creationId xmlns="" xmlns:p14="http://schemas.microsoft.com/office/powerpoint/2010/main" val="26047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点到点链路静态路由下一跳</a:t>
            </a:r>
          </a:p>
        </p:txBody>
      </p:sp>
      <p:sp>
        <p:nvSpPr>
          <p:cNvPr id="3" name="内容占位符 2"/>
          <p:cNvSpPr>
            <a:spLocks noGrp="1"/>
          </p:cNvSpPr>
          <p:nvPr>
            <p:ph type="body" sz="quarter" idx="10"/>
          </p:nvPr>
        </p:nvSpPr>
        <p:spPr>
          <a:xfrm>
            <a:off x="344488" y="980728"/>
            <a:ext cx="9194006" cy="822955"/>
          </a:xfrm>
        </p:spPr>
        <p:txBody>
          <a:bodyPr/>
          <a:lstStyle/>
          <a:p>
            <a:r>
              <a:rPr lang="zh-CN" altLang="en-US" dirty="0"/>
              <a:t>点到点链路下一跳可以是数据包的转发出口</a:t>
            </a:r>
            <a:endParaRPr lang="en-US" altLang="zh-CN" dirty="0"/>
          </a:p>
          <a:p>
            <a:endParaRPr lang="en-US" altLang="zh-CN" dirty="0"/>
          </a:p>
          <a:p>
            <a:endParaRPr lang="zh-CN" altLang="en-US" dirty="0"/>
          </a:p>
        </p:txBody>
      </p:sp>
      <p:grpSp>
        <p:nvGrpSpPr>
          <p:cNvPr id="18" name="组合 17"/>
          <p:cNvGrpSpPr/>
          <p:nvPr/>
        </p:nvGrpSpPr>
        <p:grpSpPr>
          <a:xfrm>
            <a:off x="776536" y="1484784"/>
            <a:ext cx="8928992" cy="2881601"/>
            <a:chOff x="1165884" y="2276457"/>
            <a:chExt cx="7248377" cy="2089928"/>
          </a:xfrm>
        </p:grpSpPr>
        <p:pic>
          <p:nvPicPr>
            <p:cNvPr id="5" name="图片 4"/>
            <p:cNvPicPr>
              <a:picLocks noChangeAspect="1"/>
            </p:cNvPicPr>
            <p:nvPr/>
          </p:nvPicPr>
          <p:blipFill>
            <a:blip r:embed="rId3" cstate="print"/>
            <a:stretch>
              <a:fillRect/>
            </a:stretch>
          </p:blipFill>
          <p:spPr>
            <a:xfrm>
              <a:off x="1189121" y="2750644"/>
              <a:ext cx="7225140" cy="1251151"/>
            </a:xfrm>
            <a:prstGeom prst="rect">
              <a:avLst/>
            </a:prstGeom>
          </p:spPr>
        </p:pic>
        <p:sp>
          <p:nvSpPr>
            <p:cNvPr id="7" name="椭圆 6"/>
            <p:cNvSpPr/>
            <p:nvPr/>
          </p:nvSpPr>
          <p:spPr>
            <a:xfrm>
              <a:off x="1165884" y="2276457"/>
              <a:ext cx="2106234" cy="20378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18810" y="2513892"/>
              <a:ext cx="1723549" cy="369332"/>
            </a:xfrm>
            <a:prstGeom prst="rect">
              <a:avLst/>
            </a:prstGeom>
            <a:noFill/>
          </p:spPr>
          <p:txBody>
            <a:bodyPr wrap="none" rtlCol="0">
              <a:spAutoFit/>
            </a:bodyPr>
            <a:lstStyle/>
            <a:p>
              <a:r>
                <a:rPr lang="en-US" altLang="zh-CN" dirty="0"/>
                <a:t>192.168.0.0/24</a:t>
              </a:r>
              <a:endParaRPr lang="zh-CN" altLang="en-US" dirty="0"/>
            </a:p>
          </p:txBody>
        </p:sp>
        <p:sp>
          <p:nvSpPr>
            <p:cNvPr id="10" name="椭圆 9"/>
            <p:cNvSpPr/>
            <p:nvPr/>
          </p:nvSpPr>
          <p:spPr>
            <a:xfrm>
              <a:off x="6047942" y="2328541"/>
              <a:ext cx="2106234" cy="20378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00868" y="2565976"/>
              <a:ext cx="1723549" cy="369332"/>
            </a:xfrm>
            <a:prstGeom prst="rect">
              <a:avLst/>
            </a:prstGeom>
            <a:noFill/>
          </p:spPr>
          <p:txBody>
            <a:bodyPr wrap="none" rtlCol="0">
              <a:spAutoFit/>
            </a:bodyPr>
            <a:lstStyle/>
            <a:p>
              <a:r>
                <a:rPr lang="en-US" altLang="zh-CN" dirty="0"/>
                <a:t>192.168.1.0/24</a:t>
              </a:r>
              <a:endParaRPr lang="zh-CN" altLang="en-US" dirty="0"/>
            </a:p>
          </p:txBody>
        </p:sp>
        <p:sp>
          <p:nvSpPr>
            <p:cNvPr id="12" name="文本框 11"/>
            <p:cNvSpPr txBox="1"/>
            <p:nvPr/>
          </p:nvSpPr>
          <p:spPr>
            <a:xfrm>
              <a:off x="4116131" y="2883224"/>
              <a:ext cx="1338828" cy="369332"/>
            </a:xfrm>
            <a:prstGeom prst="rect">
              <a:avLst/>
            </a:prstGeom>
            <a:noFill/>
          </p:spPr>
          <p:txBody>
            <a:bodyPr wrap="none" rtlCol="0">
              <a:spAutoFit/>
            </a:bodyPr>
            <a:lstStyle/>
            <a:p>
              <a:r>
                <a:rPr lang="zh-CN" altLang="en-US" dirty="0"/>
                <a:t>点到点链路</a:t>
              </a:r>
            </a:p>
          </p:txBody>
        </p:sp>
        <p:sp>
          <p:nvSpPr>
            <p:cNvPr id="13" name="文本框 12"/>
            <p:cNvSpPr txBox="1"/>
            <p:nvPr/>
          </p:nvSpPr>
          <p:spPr>
            <a:xfrm>
              <a:off x="4748980" y="2386050"/>
              <a:ext cx="1595309" cy="369332"/>
            </a:xfrm>
            <a:prstGeom prst="rect">
              <a:avLst/>
            </a:prstGeom>
            <a:noFill/>
          </p:spPr>
          <p:txBody>
            <a:bodyPr wrap="none" rtlCol="0">
              <a:spAutoFit/>
            </a:bodyPr>
            <a:lstStyle/>
            <a:p>
              <a:r>
                <a:rPr lang="en-US" altLang="zh-CN" dirty="0"/>
                <a:t>172.16.1.2/24</a:t>
              </a:r>
              <a:endParaRPr lang="zh-CN" altLang="en-US" dirty="0"/>
            </a:p>
          </p:txBody>
        </p:sp>
        <p:sp>
          <p:nvSpPr>
            <p:cNvPr id="14" name="文本框 13"/>
            <p:cNvSpPr txBox="1"/>
            <p:nvPr/>
          </p:nvSpPr>
          <p:spPr>
            <a:xfrm>
              <a:off x="3431843" y="2369925"/>
              <a:ext cx="1595309" cy="369332"/>
            </a:xfrm>
            <a:prstGeom prst="rect">
              <a:avLst/>
            </a:prstGeom>
            <a:noFill/>
          </p:spPr>
          <p:txBody>
            <a:bodyPr wrap="none" rtlCol="0">
              <a:spAutoFit/>
            </a:bodyPr>
            <a:lstStyle/>
            <a:p>
              <a:r>
                <a:rPr lang="en-US" altLang="zh-CN" dirty="0"/>
                <a:t>172.16.1.1/24</a:t>
              </a:r>
              <a:endParaRPr lang="zh-CN" altLang="en-US" dirty="0"/>
            </a:p>
          </p:txBody>
        </p:sp>
        <p:cxnSp>
          <p:nvCxnSpPr>
            <p:cNvPr id="16" name="直接箭头连接符 15"/>
            <p:cNvCxnSpPr/>
            <p:nvPr/>
          </p:nvCxnSpPr>
          <p:spPr>
            <a:xfrm flipV="1">
              <a:off x="5403310" y="2883224"/>
              <a:ext cx="0" cy="317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915689" y="2842479"/>
              <a:ext cx="0" cy="317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内容占位符 2">
            <a:extLst>
              <a:ext uri="{FF2B5EF4-FFF2-40B4-BE49-F238E27FC236}">
                <a16:creationId xmlns="" xmlns:a16="http://schemas.microsoft.com/office/drawing/2014/main" id="{2A92DC35-642F-4637-928A-B6E4B38E9408}"/>
              </a:ext>
            </a:extLst>
          </p:cNvPr>
          <p:cNvSpPr txBox="1">
            <a:spLocks/>
          </p:cNvSpPr>
          <p:nvPr/>
        </p:nvSpPr>
        <p:spPr bwMode="auto">
          <a:xfrm>
            <a:off x="711994" y="4365104"/>
            <a:ext cx="9194006" cy="19349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52000" algn="l" rtl="0" eaLnBrk="1" fontAlgn="base" hangingPunct="1">
              <a:spcBef>
                <a:spcPct val="20000"/>
              </a:spcBef>
              <a:spcAft>
                <a:spcPct val="0"/>
              </a:spcAft>
              <a:buFont typeface="Wingdings" panose="05000000000000000000" pitchFamily="2" charset="2"/>
              <a:buChar char="n"/>
              <a:defRPr sz="3200" b="1" kern="1200">
                <a:solidFill>
                  <a:srgbClr val="004472"/>
                </a:solidFill>
                <a:latin typeface="+mn-lt"/>
                <a:ea typeface="+mn-ea"/>
                <a:cs typeface="+mn-cs"/>
              </a:defRPr>
            </a:lvl1pPr>
            <a:lvl2pPr marL="914400" indent="-457200" algn="l" rtl="0" eaLnBrk="1" fontAlgn="base" hangingPunct="1">
              <a:spcBef>
                <a:spcPct val="20000"/>
              </a:spcBef>
              <a:spcAft>
                <a:spcPct val="0"/>
              </a:spcAft>
              <a:buClr>
                <a:schemeClr val="accent1">
                  <a:lumMod val="75000"/>
                </a:schemeClr>
              </a:buClr>
              <a:buFont typeface="Wingdings" panose="05000000000000000000" pitchFamily="2" charset="2"/>
              <a:buChar char="l"/>
              <a:defRPr sz="2800" b="1" kern="1200">
                <a:solidFill>
                  <a:schemeClr val="accent5">
                    <a:lumMod val="50000"/>
                  </a:schemeClr>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在</a:t>
            </a:r>
            <a:r>
              <a:rPr lang="en-US" altLang="zh-CN" dirty="0"/>
              <a:t>R1</a:t>
            </a:r>
            <a:r>
              <a:rPr lang="zh-CN" altLang="en-US" dirty="0"/>
              <a:t>上添加到</a:t>
            </a:r>
            <a:r>
              <a:rPr lang="en-US" altLang="zh-CN" dirty="0"/>
              <a:t>192.168.1.0/24</a:t>
            </a:r>
            <a:r>
              <a:rPr lang="zh-CN" altLang="en-US" dirty="0"/>
              <a:t>网段的路由可以使用以下命令</a:t>
            </a:r>
            <a:r>
              <a:rPr lang="en-US" altLang="zh-CN" dirty="0"/>
              <a:t>R1(config)#</a:t>
            </a:r>
            <a:r>
              <a:rPr lang="en-US" altLang="zh-CN" dirty="0" err="1"/>
              <a:t>ip</a:t>
            </a:r>
            <a:r>
              <a:rPr lang="en-US" altLang="zh-CN" dirty="0"/>
              <a:t> route 192.168.1.0 255.255.255.0 serial 2/0</a:t>
            </a:r>
          </a:p>
          <a:p>
            <a:r>
              <a:rPr lang="zh-CN" altLang="en-US" dirty="0"/>
              <a:t>注意：</a:t>
            </a:r>
            <a:r>
              <a:rPr lang="en-US" altLang="zh-CN" dirty="0">
                <a:solidFill>
                  <a:srgbClr val="FF0000"/>
                </a:solidFill>
              </a:rPr>
              <a:t>Serial 2/0</a:t>
            </a:r>
            <a:r>
              <a:rPr lang="zh-CN" altLang="en-US" dirty="0">
                <a:solidFill>
                  <a:srgbClr val="FF0000"/>
                </a:solidFill>
              </a:rPr>
              <a:t>是路由器</a:t>
            </a:r>
            <a:r>
              <a:rPr lang="en-US" altLang="zh-CN" dirty="0">
                <a:solidFill>
                  <a:srgbClr val="FF0000"/>
                </a:solidFill>
              </a:rPr>
              <a:t>R1</a:t>
            </a:r>
            <a:r>
              <a:rPr lang="zh-CN" altLang="en-US" dirty="0">
                <a:solidFill>
                  <a:srgbClr val="FF0000"/>
                </a:solidFill>
              </a:rPr>
              <a:t>接口</a:t>
            </a:r>
          </a:p>
          <a:p>
            <a:endParaRPr lang="en-US" altLang="zh-CN" dirty="0"/>
          </a:p>
          <a:p>
            <a:endParaRPr lang="zh-CN" altLang="en-US" dirty="0"/>
          </a:p>
        </p:txBody>
      </p:sp>
    </p:spTree>
    <p:extLst>
      <p:ext uri="{BB962C8B-B14F-4D97-AF65-F5344CB8AC3E}">
        <p14:creationId xmlns="" xmlns:p14="http://schemas.microsoft.com/office/powerpoint/2010/main" val="293853367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p:txBody>
          <a:bodyPr/>
          <a:lstStyle/>
          <a:p>
            <a:endParaRPr lang="zh-CN" altLang="en-US" dirty="0"/>
          </a:p>
        </p:txBody>
      </p:sp>
      <p:pic>
        <p:nvPicPr>
          <p:cNvPr id="764930" name="Picture 2"/>
          <p:cNvPicPr>
            <a:picLocks noChangeAspect="1" noChangeArrowheads="1"/>
          </p:cNvPicPr>
          <p:nvPr/>
        </p:nvPicPr>
        <p:blipFill>
          <a:blip r:embed="rId3" cstate="print"/>
          <a:srcRect/>
          <a:stretch>
            <a:fillRect/>
          </a:stretch>
        </p:blipFill>
        <p:spPr bwMode="auto">
          <a:xfrm>
            <a:off x="272480" y="-1"/>
            <a:ext cx="9361040" cy="6846147"/>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a:xfrm>
            <a:off x="0" y="1268413"/>
            <a:ext cx="10497615" cy="5400947"/>
          </a:xfrm>
          <a:solidFill>
            <a:schemeClr val="bg1"/>
          </a:solidFill>
        </p:spPr>
        <p:txBody>
          <a:bodyPr/>
          <a:lstStyle/>
          <a:p>
            <a:pPr>
              <a:buNone/>
            </a:pPr>
            <a:r>
              <a:rPr lang="zh-CN" altLang="en-US" dirty="0" smtClean="0"/>
              <a:t>查看路由表</a:t>
            </a:r>
            <a:endParaRPr lang="en-US" altLang="zh-CN" dirty="0" smtClean="0"/>
          </a:p>
          <a:p>
            <a:pPr>
              <a:buNone/>
            </a:pPr>
            <a:r>
              <a:rPr lang="en-US" altLang="zh-CN" dirty="0" err="1" smtClean="0">
                <a:solidFill>
                  <a:srgbClr val="FF0000"/>
                </a:solidFill>
              </a:rPr>
              <a:t>Router#show</a:t>
            </a:r>
            <a:r>
              <a:rPr lang="en-US" altLang="zh-CN" dirty="0" smtClean="0">
                <a:solidFill>
                  <a:srgbClr val="FF0000"/>
                </a:solidFill>
              </a:rPr>
              <a:t> </a:t>
            </a:r>
            <a:r>
              <a:rPr lang="en-US" altLang="zh-CN" dirty="0" err="1" smtClean="0">
                <a:solidFill>
                  <a:srgbClr val="FF0000"/>
                </a:solidFill>
              </a:rPr>
              <a:t>ip</a:t>
            </a:r>
            <a:r>
              <a:rPr lang="en-US" altLang="zh-CN" dirty="0" smtClean="0">
                <a:solidFill>
                  <a:srgbClr val="FF0000"/>
                </a:solidFill>
              </a:rPr>
              <a:t> route</a:t>
            </a:r>
          </a:p>
          <a:p>
            <a:pPr>
              <a:buNone/>
            </a:pPr>
            <a:r>
              <a:rPr lang="zh-CN" altLang="en-US" dirty="0" smtClean="0"/>
              <a:t>添加静态路由</a:t>
            </a:r>
            <a:endParaRPr lang="en-US" altLang="zh-CN" dirty="0" smtClean="0"/>
          </a:p>
          <a:p>
            <a:pPr>
              <a:buNone/>
            </a:pPr>
            <a:r>
              <a:rPr lang="en-US" altLang="zh-CN" dirty="0" smtClean="0"/>
              <a:t>Router# </a:t>
            </a:r>
            <a:r>
              <a:rPr lang="en-US" altLang="zh-CN" dirty="0" err="1" smtClean="0"/>
              <a:t>config</a:t>
            </a:r>
            <a:r>
              <a:rPr lang="en-US" altLang="zh-CN" dirty="0" smtClean="0"/>
              <a:t> t</a:t>
            </a:r>
            <a:endParaRPr lang="zh-CN" altLang="zh-CN" dirty="0" smtClean="0"/>
          </a:p>
          <a:p>
            <a:pPr>
              <a:buNone/>
            </a:pPr>
            <a:r>
              <a:rPr lang="en-US" altLang="zh-CN" sz="2800" dirty="0" smtClean="0">
                <a:solidFill>
                  <a:srgbClr val="FF0000"/>
                </a:solidFill>
              </a:rPr>
              <a:t>Router(</a:t>
            </a:r>
            <a:r>
              <a:rPr lang="en-US" altLang="zh-CN" sz="2800" dirty="0" err="1" smtClean="0">
                <a:solidFill>
                  <a:srgbClr val="FF0000"/>
                </a:solidFill>
              </a:rPr>
              <a:t>config</a:t>
            </a:r>
            <a:r>
              <a:rPr lang="en-US" altLang="zh-CN" sz="2400" dirty="0" smtClean="0">
                <a:solidFill>
                  <a:srgbClr val="FF0000"/>
                </a:solidFill>
              </a:rPr>
              <a:t>)# </a:t>
            </a:r>
            <a:r>
              <a:rPr lang="en-US" altLang="zh-CN" sz="2800" dirty="0" err="1" smtClean="0">
                <a:solidFill>
                  <a:srgbClr val="FF0000"/>
                </a:solidFill>
              </a:rPr>
              <a:t>ip</a:t>
            </a:r>
            <a:r>
              <a:rPr lang="en-US" altLang="zh-CN" sz="2800" dirty="0" smtClean="0">
                <a:solidFill>
                  <a:srgbClr val="FF0000"/>
                </a:solidFill>
              </a:rPr>
              <a:t> route 172.16.1.0 255.255.255.0 172.16.3.2</a:t>
            </a:r>
            <a:endParaRPr lang="zh-CN" altLang="zh-CN" dirty="0" smtClean="0">
              <a:solidFill>
                <a:srgbClr val="FF0000"/>
              </a:solidFill>
            </a:endParaRPr>
          </a:p>
          <a:p>
            <a:pPr>
              <a:buNone/>
            </a:pPr>
            <a:endParaRPr lang="en-US" altLang="zh-CN" dirty="0" smtClean="0"/>
          </a:p>
          <a:p>
            <a:pPr>
              <a:buNone/>
            </a:pPr>
            <a:r>
              <a:rPr lang="zh-CN" altLang="en-US" dirty="0" smtClean="0"/>
              <a:t>无类别域间路由地址（</a:t>
            </a:r>
            <a:r>
              <a:rPr lang="en-US" altLang="zh-CN" dirty="0" smtClean="0"/>
              <a:t>CIDR</a:t>
            </a:r>
            <a:r>
              <a:rPr lang="zh-CN" altLang="en-US" dirty="0" smtClean="0"/>
              <a:t>）</a:t>
            </a:r>
            <a:endParaRPr lang="en-US" altLang="zh-CN" dirty="0"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p:cNvPicPr>
          <p:nvPr>
            <p:ph idx="4294967295"/>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8129" y="1124745"/>
            <a:ext cx="8287871" cy="5315769"/>
          </a:xfrm>
          <a:prstGeom prst="rect">
            <a:avLst/>
          </a:prstGeom>
          <a:noFill/>
          <a:ln>
            <a:noFill/>
          </a:ln>
        </p:spPr>
      </p:pic>
      <p:sp>
        <p:nvSpPr>
          <p:cNvPr id="2" name="标题 1"/>
          <p:cNvSpPr>
            <a:spLocks noGrp="1"/>
          </p:cNvSpPr>
          <p:nvPr>
            <p:ph type="title"/>
          </p:nvPr>
        </p:nvSpPr>
        <p:spPr>
          <a:xfrm>
            <a:off x="770576" y="134573"/>
            <a:ext cx="6611235" cy="711578"/>
          </a:xfrm>
        </p:spPr>
        <p:txBody>
          <a:bodyPr>
            <a:normAutofit/>
          </a:bodyPr>
          <a:lstStyle/>
          <a:p>
            <a:r>
              <a:rPr lang="zh-CN" altLang="zh-CN" dirty="0" smtClean="0"/>
              <a:t>通</a:t>
            </a:r>
            <a:r>
              <a:rPr lang="zh-CN" altLang="zh-CN" dirty="0"/>
              <a:t>过路</a:t>
            </a:r>
            <a:r>
              <a:rPr lang="zh-CN" altLang="zh-CN" dirty="0" smtClean="0"/>
              <a:t>由</a:t>
            </a:r>
            <a:r>
              <a:rPr lang="zh-CN" altLang="en-US" dirty="0" smtClean="0"/>
              <a:t>聚合</a:t>
            </a:r>
            <a:r>
              <a:rPr lang="zh-CN" altLang="zh-CN" dirty="0" smtClean="0"/>
              <a:t>简</a:t>
            </a:r>
            <a:r>
              <a:rPr lang="zh-CN" altLang="zh-CN" dirty="0"/>
              <a:t>化路由表</a:t>
            </a:r>
            <a:r>
              <a:rPr lang="en-US" altLang="zh-CN" dirty="0"/>
              <a:t>1</a:t>
            </a:r>
            <a:endParaRPr lang="zh-CN" altLang="en-US" dirty="0"/>
          </a:p>
        </p:txBody>
      </p:sp>
      <p:sp>
        <p:nvSpPr>
          <p:cNvPr id="3" name="文本占位符 2">
            <a:extLst>
              <a:ext uri="{FF2B5EF4-FFF2-40B4-BE49-F238E27FC236}">
                <a16:creationId xmlns="" xmlns:a16="http://schemas.microsoft.com/office/drawing/2014/main" id="{D9CA1CBD-BEFE-4F09-B653-871D0490E139}"/>
              </a:ext>
            </a:extLst>
          </p:cNvPr>
          <p:cNvSpPr>
            <a:spLocks noGrp="1"/>
          </p:cNvSpPr>
          <p:nvPr>
            <p:ph type="body" sz="quarter" idx="10"/>
          </p:nvPr>
        </p:nvSpPr>
        <p:spPr>
          <a:xfrm>
            <a:off x="355997" y="1124745"/>
            <a:ext cx="9194006" cy="711579"/>
          </a:xfrm>
        </p:spPr>
        <p:txBody>
          <a:bodyPr/>
          <a:lstStyle/>
          <a:p>
            <a:r>
              <a:rPr lang="zh-CN" altLang="en-US" dirty="0" smtClean="0"/>
              <a:t>不聚合的</a:t>
            </a:r>
            <a:r>
              <a:rPr lang="zh-CN" altLang="en-US" dirty="0"/>
              <a:t>路由表</a:t>
            </a:r>
            <a:endParaRPr lang="zh-CN" altLang="zh-CN" dirty="0"/>
          </a:p>
          <a:p>
            <a:endParaRPr lang="zh-CN" altLang="en-US" dirty="0"/>
          </a:p>
        </p:txBody>
      </p:sp>
    </p:spTree>
    <p:extLst>
      <p:ext uri="{BB962C8B-B14F-4D97-AF65-F5344CB8AC3E}">
        <p14:creationId xmlns="" xmlns:p14="http://schemas.microsoft.com/office/powerpoint/2010/main" val="23427230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DA82C763-9F88-44E9-B779-B614E9F654C0}"/>
              </a:ext>
            </a:extLst>
          </p:cNvPr>
          <p:cNvPicPr>
            <a:picLocks noChangeAspect="1"/>
          </p:cNvPicPr>
          <p:nvPr/>
        </p:nvPicPr>
        <p:blipFill>
          <a:blip r:embed="rId2" cstate="print"/>
          <a:stretch>
            <a:fillRect/>
          </a:stretch>
        </p:blipFill>
        <p:spPr>
          <a:xfrm>
            <a:off x="1268133" y="980728"/>
            <a:ext cx="8260995" cy="5527924"/>
          </a:xfrm>
          <a:prstGeom prst="rect">
            <a:avLst/>
          </a:prstGeom>
        </p:spPr>
      </p:pic>
      <p:sp>
        <p:nvSpPr>
          <p:cNvPr id="2" name="标题 1"/>
          <p:cNvSpPr>
            <a:spLocks noGrp="1"/>
          </p:cNvSpPr>
          <p:nvPr>
            <p:ph type="title"/>
          </p:nvPr>
        </p:nvSpPr>
        <p:spPr/>
        <p:txBody>
          <a:bodyPr>
            <a:normAutofit/>
          </a:bodyPr>
          <a:lstStyle/>
          <a:p>
            <a:r>
              <a:rPr lang="zh-CN" altLang="zh-CN" dirty="0" smtClean="0"/>
              <a:t>通</a:t>
            </a:r>
            <a:r>
              <a:rPr lang="zh-CN" altLang="zh-CN" dirty="0"/>
              <a:t>过路</a:t>
            </a:r>
            <a:r>
              <a:rPr lang="zh-CN" altLang="zh-CN" dirty="0" smtClean="0"/>
              <a:t>由</a:t>
            </a:r>
            <a:r>
              <a:rPr lang="zh-CN" altLang="en-US" dirty="0" smtClean="0"/>
              <a:t>聚合</a:t>
            </a:r>
            <a:r>
              <a:rPr lang="zh-CN" altLang="zh-CN" dirty="0" smtClean="0"/>
              <a:t>简</a:t>
            </a:r>
            <a:r>
              <a:rPr lang="zh-CN" altLang="zh-CN" dirty="0"/>
              <a:t>化路由表</a:t>
            </a:r>
            <a:r>
              <a:rPr lang="en-US" altLang="zh-CN" dirty="0"/>
              <a:t>2</a:t>
            </a:r>
            <a:endParaRPr lang="zh-CN" altLang="en-US" dirty="0"/>
          </a:p>
        </p:txBody>
      </p:sp>
      <p:sp>
        <p:nvSpPr>
          <p:cNvPr id="3" name="文本占位符 2">
            <a:extLst>
              <a:ext uri="{FF2B5EF4-FFF2-40B4-BE49-F238E27FC236}">
                <a16:creationId xmlns="" xmlns:a16="http://schemas.microsoft.com/office/drawing/2014/main" id="{2FEE12BA-E59A-4B7A-91DB-1F5304D86F24}"/>
              </a:ext>
            </a:extLst>
          </p:cNvPr>
          <p:cNvSpPr>
            <a:spLocks noGrp="1"/>
          </p:cNvSpPr>
          <p:nvPr>
            <p:ph type="body" sz="quarter" idx="10"/>
          </p:nvPr>
        </p:nvSpPr>
        <p:spPr>
          <a:xfrm>
            <a:off x="355997" y="980729"/>
            <a:ext cx="9194006" cy="432395"/>
          </a:xfrm>
        </p:spPr>
        <p:txBody>
          <a:bodyPr/>
          <a:lstStyle/>
          <a:p>
            <a:pPr>
              <a:buNone/>
            </a:pPr>
            <a:r>
              <a:rPr lang="zh-CN" altLang="en-US" dirty="0" smtClean="0"/>
              <a:t>聚合后</a:t>
            </a:r>
            <a:r>
              <a:rPr lang="zh-CN" altLang="en-US" dirty="0"/>
              <a:t>的路由表</a:t>
            </a:r>
            <a:endParaRPr lang="zh-CN" altLang="zh-CN" dirty="0"/>
          </a:p>
          <a:p>
            <a:endParaRPr lang="zh-CN" altLang="en-US" dirty="0"/>
          </a:p>
        </p:txBody>
      </p:sp>
    </p:spTree>
    <p:extLst>
      <p:ext uri="{BB962C8B-B14F-4D97-AF65-F5344CB8AC3E}">
        <p14:creationId xmlns="" xmlns:p14="http://schemas.microsoft.com/office/powerpoint/2010/main" val="30028805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
            </a:r>
            <a:br>
              <a:rPr lang="en-US" altLang="zh-CN" dirty="0" smtClean="0"/>
            </a:br>
            <a:r>
              <a:rPr lang="zh-CN" altLang="en-US" dirty="0" smtClean="0"/>
              <a:t>无类别域间路由地址（</a:t>
            </a:r>
            <a:r>
              <a:rPr lang="en-US" altLang="zh-CN" dirty="0" smtClean="0"/>
              <a:t>CIDR</a:t>
            </a:r>
            <a:r>
              <a:rPr lang="zh-CN" altLang="en-US" dirty="0" smtClean="0"/>
              <a:t>）</a:t>
            </a:r>
            <a:endParaRPr lang="zh-CN" altLang="en-US" dirty="0"/>
          </a:p>
        </p:txBody>
      </p:sp>
      <p:sp>
        <p:nvSpPr>
          <p:cNvPr id="3" name="文本占位符 2"/>
          <p:cNvSpPr>
            <a:spLocks noGrp="1"/>
          </p:cNvSpPr>
          <p:nvPr>
            <p:ph type="body" sz="quarter" idx="10"/>
          </p:nvPr>
        </p:nvSpPr>
        <p:spPr/>
        <p:txBody>
          <a:bodyPr/>
          <a:lstStyle/>
          <a:p>
            <a:r>
              <a:rPr lang="zh-CN" altLang="zh-CN" dirty="0" smtClean="0"/>
              <a:t>可以将子网掩码向左移动</a:t>
            </a:r>
            <a:r>
              <a:rPr lang="en-US" altLang="zh-CN" dirty="0" smtClean="0"/>
              <a:t>1</a:t>
            </a:r>
            <a:r>
              <a:rPr lang="zh-CN" altLang="zh-CN" dirty="0" smtClean="0"/>
              <a:t>位，合并两个网段；向左移动</a:t>
            </a:r>
            <a:r>
              <a:rPr lang="en-US" altLang="zh-CN" dirty="0" smtClean="0"/>
              <a:t>2</a:t>
            </a:r>
            <a:r>
              <a:rPr lang="zh-CN" altLang="zh-CN" dirty="0" smtClean="0"/>
              <a:t>位合并</a:t>
            </a:r>
            <a:r>
              <a:rPr lang="en-US" altLang="zh-CN" dirty="0" smtClean="0"/>
              <a:t>4</a:t>
            </a:r>
            <a:r>
              <a:rPr lang="zh-CN" altLang="zh-CN" dirty="0" smtClean="0"/>
              <a:t>个网段；向左移动</a:t>
            </a:r>
            <a:r>
              <a:rPr lang="en-US" altLang="zh-CN" dirty="0" smtClean="0"/>
              <a:t>3</a:t>
            </a:r>
            <a:r>
              <a:rPr lang="zh-CN" altLang="zh-CN" dirty="0" smtClean="0"/>
              <a:t>位合并</a:t>
            </a:r>
            <a:r>
              <a:rPr lang="en-US" altLang="zh-CN" dirty="0" smtClean="0"/>
              <a:t>8</a:t>
            </a:r>
            <a:r>
              <a:rPr lang="zh-CN" altLang="zh-CN" dirty="0" smtClean="0"/>
              <a:t>个网段；向左移动</a:t>
            </a:r>
            <a:r>
              <a:rPr lang="en-US" altLang="zh-CN" dirty="0" smtClean="0"/>
              <a:t>n</a:t>
            </a:r>
            <a:r>
              <a:rPr lang="zh-CN" altLang="zh-CN" dirty="0" smtClean="0"/>
              <a:t>位，就可以合并</a:t>
            </a:r>
            <a:r>
              <a:rPr lang="en-US" altLang="zh-CN" dirty="0" smtClean="0"/>
              <a:t>2</a:t>
            </a:r>
            <a:r>
              <a:rPr lang="en-US" altLang="zh-CN" baseline="30000" dirty="0" smtClean="0"/>
              <a:t>n</a:t>
            </a:r>
            <a:r>
              <a:rPr lang="zh-CN" altLang="zh-CN" dirty="0" smtClean="0"/>
              <a:t>个网段。</a:t>
            </a:r>
            <a:endParaRPr lang="zh-CN" altLang="en-US" dirty="0" smtClean="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41313"/>
          <p:cNvSpPr>
            <a:spLocks noGrp="1"/>
          </p:cNvSpPr>
          <p:nvPr>
            <p:ph type="title"/>
          </p:nvPr>
        </p:nvSpPr>
        <p:spPr>
          <a:xfrm>
            <a:off x="631825" y="214314"/>
            <a:ext cx="8642350" cy="1462087"/>
          </a:xfrm>
        </p:spPr>
        <p:txBody>
          <a:bodyPr anchor="b"/>
          <a:lstStyle/>
          <a:p>
            <a:pPr algn="ctr"/>
            <a:r>
              <a:rPr lang="en-US" altLang="zh-CN" dirty="0"/>
              <a:t>4.2.2  </a:t>
            </a:r>
            <a:r>
              <a:rPr lang="zh-CN" altLang="en-US" dirty="0"/>
              <a:t>分类的 </a:t>
            </a:r>
            <a:r>
              <a:rPr lang="en-US" altLang="zh-CN" dirty="0"/>
              <a:t>IP </a:t>
            </a:r>
            <a:r>
              <a:rPr lang="zh-CN" altLang="en-US" dirty="0"/>
              <a:t>地址</a:t>
            </a:r>
            <a:br>
              <a:rPr lang="zh-CN" altLang="en-US" dirty="0"/>
            </a:br>
            <a:r>
              <a:rPr lang="en-US" altLang="zh-CN" sz="3600" dirty="0"/>
              <a:t>1.   IP </a:t>
            </a:r>
            <a:r>
              <a:rPr lang="zh-CN" altLang="en-US" sz="3600" dirty="0"/>
              <a:t>地址及其表示方法</a:t>
            </a:r>
            <a:r>
              <a:rPr lang="zh-CN" altLang="en-US" dirty="0"/>
              <a:t> </a:t>
            </a:r>
          </a:p>
        </p:txBody>
      </p:sp>
      <p:sp>
        <p:nvSpPr>
          <p:cNvPr id="141315" name="内容占位符 141314"/>
          <p:cNvSpPr>
            <a:spLocks noGrp="1"/>
          </p:cNvSpPr>
          <p:nvPr>
            <p:ph idx="1"/>
          </p:nvPr>
        </p:nvSpPr>
        <p:spPr>
          <a:xfrm>
            <a:off x="1037590" y="1676083"/>
            <a:ext cx="8064500" cy="4114800"/>
          </a:xfrm>
        </p:spPr>
        <p:txBody>
          <a:bodyPr anchor="t"/>
          <a:lstStyle/>
          <a:p>
            <a:pPr algn="just"/>
            <a:r>
              <a:rPr lang="en-US" altLang="zh-CN" dirty="0"/>
              <a:t>IP </a:t>
            </a:r>
            <a:r>
              <a:rPr lang="zh-CN" altLang="en-US" dirty="0"/>
              <a:t>地址：给每个连接在因特网上的主机（或路由器）分配一个在全世界范围是唯一的 </a:t>
            </a:r>
            <a:r>
              <a:rPr lang="en-US" altLang="zh-CN" dirty="0"/>
              <a:t>32 </a:t>
            </a:r>
            <a:r>
              <a:rPr lang="zh-CN" altLang="en-US" dirty="0"/>
              <a:t>位的标识符。</a:t>
            </a:r>
          </a:p>
          <a:p>
            <a:pPr algn="just"/>
            <a:r>
              <a:rPr lang="zh-CN" altLang="en-US" dirty="0"/>
              <a:t>由</a:t>
            </a:r>
            <a:r>
              <a:rPr lang="zh-CN" altLang="en-US" dirty="0">
                <a:solidFill>
                  <a:srgbClr val="FF0000"/>
                </a:solidFill>
              </a:rPr>
              <a:t>因特网名字与号码指派公司</a:t>
            </a:r>
            <a:r>
              <a:rPr lang="en-US" altLang="zh-CN" dirty="0"/>
              <a:t>ICANN (Internet Corporation for Assigned Names and Numbers)</a:t>
            </a:r>
            <a:r>
              <a:rPr lang="zh-CN" altLang="en-US" dirty="0"/>
              <a:t>进行分配  </a:t>
            </a:r>
          </a:p>
        </p:txBody>
      </p:sp>
      <p:sp>
        <p:nvSpPr>
          <p:cNvPr id="141316" name="矩形 141315"/>
          <p:cNvSpPr/>
          <p:nvPr/>
        </p:nvSpPr>
        <p:spPr>
          <a:xfrm>
            <a:off x="2572387" y="5376229"/>
            <a:ext cx="4053161" cy="646331"/>
          </a:xfrm>
          <a:prstGeom prst="rect">
            <a:avLst/>
          </a:prstGeom>
          <a:solidFill>
            <a:schemeClr val="hlink"/>
          </a:solidFill>
          <a:ln w="9525" cap="flat" cmpd="sng">
            <a:solidFill>
              <a:schemeClr val="bg2"/>
            </a:solidFill>
            <a:prstDash val="solid"/>
            <a:miter/>
            <a:headEnd type="none" w="med" len="med"/>
            <a:tailEnd type="none" w="med" len="med"/>
          </a:ln>
        </p:spPr>
        <p:txBody>
          <a:bodyPr wrap="none" anchor="t">
            <a:spAutoFit/>
          </a:bodyPr>
          <a:lstStyle/>
          <a:p>
            <a:r>
              <a:rPr lang="en-US" altLang="zh-CN" sz="3600" err="1">
                <a:solidFill>
                  <a:schemeClr val="bg1"/>
                </a:solidFill>
                <a:latin typeface="Times New Roman" panose="02020603050405020304" pitchFamily="18" charset="0"/>
                <a:ea typeface="宋体" panose="02010600030101010101" pitchFamily="2" charset="-122"/>
              </a:rPr>
              <a:t>http://www.cnnic.cn</a:t>
            </a:r>
            <a:r>
              <a:rPr lang="en-US" altLang="zh-CN" sz="3600">
                <a:solidFill>
                  <a:schemeClr val="bg1"/>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1316"/>
                                        </p:tgtEl>
                                        <p:attrNameLst>
                                          <p:attrName>style.visibility</p:attrName>
                                        </p:attrNameLst>
                                      </p:cBhvr>
                                      <p:to>
                                        <p:strVal val="visible"/>
                                      </p:to>
                                    </p:set>
                                    <p:anim calcmode="lin" valueType="num">
                                      <p:cBhvr additive="base">
                                        <p:cTn id="15" dur="500" fill="hold"/>
                                        <p:tgtEl>
                                          <p:spTgt spid="141316"/>
                                        </p:tgtEl>
                                        <p:attrNameLst>
                                          <p:attrName>ppt_x</p:attrName>
                                        </p:attrNameLst>
                                      </p:cBhvr>
                                      <p:tavLst>
                                        <p:tav tm="0">
                                          <p:val>
                                            <p:strVal val="#ppt_x"/>
                                          </p:val>
                                        </p:tav>
                                        <p:tav tm="100000">
                                          <p:val>
                                            <p:strVal val="#ppt_x"/>
                                          </p:val>
                                        </p:tav>
                                      </p:tavLst>
                                    </p:anim>
                                    <p:anim calcmode="lin" valueType="num">
                                      <p:cBhvr additive="base">
                                        <p:cTn id="16" dur="500" fill="hold"/>
                                        <p:tgtEl>
                                          <p:spTgt spid="141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uiExpand="1" build="p"/>
      <p:bldP spid="141316"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无</a:t>
            </a:r>
            <a:r>
              <a:rPr lang="zh-CN" altLang="zh-CN" dirty="0"/>
              <a:t>类域间路由（</a:t>
            </a:r>
            <a:r>
              <a:rPr lang="en-US" altLang="zh-CN" dirty="0"/>
              <a:t>CIDR</a:t>
            </a:r>
            <a:r>
              <a:rPr lang="zh-CN" altLang="zh-CN" dirty="0"/>
              <a:t>）</a:t>
            </a:r>
            <a:endParaRPr lang="zh-CN" altLang="en-US" dirty="0"/>
          </a:p>
        </p:txBody>
      </p:sp>
      <p:sp>
        <p:nvSpPr>
          <p:cNvPr id="3" name="文本占位符 2">
            <a:extLst>
              <a:ext uri="{FF2B5EF4-FFF2-40B4-BE49-F238E27FC236}">
                <a16:creationId xmlns="" xmlns:a16="http://schemas.microsoft.com/office/drawing/2014/main" id="{8F695973-AB3F-4B3F-A783-7A9B7C480C5C}"/>
              </a:ext>
            </a:extLst>
          </p:cNvPr>
          <p:cNvSpPr>
            <a:spLocks noGrp="1"/>
          </p:cNvSpPr>
          <p:nvPr>
            <p:ph type="body" sz="quarter" idx="10"/>
          </p:nvPr>
        </p:nvSpPr>
        <p:spPr>
          <a:xfrm>
            <a:off x="448000" y="1124745"/>
            <a:ext cx="9194006" cy="4897437"/>
          </a:xfrm>
        </p:spPr>
        <p:txBody>
          <a:bodyPr/>
          <a:lstStyle/>
          <a:p>
            <a:endParaRPr lang="zh-CN" altLang="en-US" sz="2800" dirty="0"/>
          </a:p>
        </p:txBody>
      </p:sp>
      <p:pic>
        <p:nvPicPr>
          <p:cNvPr id="4" name="图片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052736"/>
            <a:ext cx="9906000" cy="5416832"/>
          </a:xfrm>
          <a:prstGeom prst="rect">
            <a:avLst/>
          </a:prstGeom>
          <a:noFill/>
          <a:ln>
            <a:noFill/>
          </a:ln>
        </p:spPr>
      </p:pic>
    </p:spTree>
    <p:extLst>
      <p:ext uri="{BB962C8B-B14F-4D97-AF65-F5344CB8AC3E}">
        <p14:creationId xmlns="" xmlns:p14="http://schemas.microsoft.com/office/powerpoint/2010/main" val="30597111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4"/>
            <a:ext cx="8229600" cy="1143000"/>
          </a:xfrm>
        </p:spPr>
        <p:txBody>
          <a:bodyPr wrap="square" lIns="91440" tIns="45720" rIns="91440" bIns="45720" numCol="1" anchorCtr="0" compatLnSpc="1"/>
          <a:lstStyle/>
          <a:p>
            <a:pPr eaLnBrk="1" hangingPunct="1">
              <a:defRPr/>
            </a:pPr>
            <a:r>
              <a:rPr lang="zh-CN" altLang="en-US" dirty="0" smtClean="0">
                <a:latin typeface="黑体" panose="02010609060101010101" pitchFamily="2" charset="-122"/>
              </a:rPr>
              <a:t>动态路由</a:t>
            </a:r>
          </a:p>
        </p:txBody>
      </p:sp>
      <p:sp>
        <p:nvSpPr>
          <p:cNvPr id="13315" name="Rectangle 3"/>
          <p:cNvSpPr>
            <a:spLocks noGrp="1"/>
          </p:cNvSpPr>
          <p:nvPr>
            <p:ph type="body" idx="1"/>
          </p:nvPr>
        </p:nvSpPr>
        <p:spPr>
          <a:xfrm>
            <a:off x="848544" y="1556792"/>
            <a:ext cx="8229600" cy="1285875"/>
          </a:xfrm>
        </p:spPr>
        <p:txBody>
          <a:bodyPr/>
          <a:lstStyle/>
          <a:p>
            <a:pPr eaLnBrk="1" hangingPunct="1"/>
            <a:r>
              <a:rPr lang="zh-CN" sz="2800" dirty="0" smtClean="0"/>
              <a:t>动态路由就是配置网络中的路由器运行动态路由协议，路由表项是通过相互连接的路由器之间交换彼此信息，然后按照一定的算法优化出来的</a:t>
            </a:r>
            <a:r>
              <a:rPr lang="zh-CN" sz="2400" dirty="0" smtClean="0"/>
              <a:t>。</a:t>
            </a:r>
            <a:endParaRPr lang="zh-CN" altLang="en-US" sz="2300" dirty="0" smtClean="0"/>
          </a:p>
        </p:txBody>
      </p:sp>
      <p:sp>
        <p:nvSpPr>
          <p:cNvPr id="70657" name="Rectangle 1"/>
          <p:cNvSpPr>
            <a:spLocks noChangeArrowheads="1"/>
          </p:cNvSpPr>
          <p:nvPr/>
        </p:nvSpPr>
        <p:spPr bwMode="auto">
          <a:xfrm>
            <a:off x="1568624" y="3182415"/>
            <a:ext cx="6643688" cy="2931572"/>
          </a:xfrm>
          <a:prstGeom prst="rect">
            <a:avLst/>
          </a:prstGeom>
          <a:noFill/>
          <a:ln w="9525">
            <a:noFill/>
            <a:miter lim="800000"/>
          </a:ln>
          <a:effectLst/>
        </p:spPr>
        <p:txBody>
          <a:bodyPr anchor="ctr">
            <a:spAutoFit/>
          </a:bodyPr>
          <a:lstStyle/>
          <a:p>
            <a:pPr eaLnBrk="0" hangingPunct="0">
              <a:tabLst>
                <a:tab pos="530225" algn="l"/>
              </a:tabLst>
              <a:defRPr/>
            </a:pPr>
            <a:r>
              <a:rPr lang="zh-CN" sz="3200" b="1" dirty="0">
                <a:latin typeface="Calibri" panose="020F0502020204030204" pitchFamily="34" charset="0"/>
                <a:ea typeface="宋体" panose="02010600030101010101" pitchFamily="2" charset="-122"/>
                <a:cs typeface="宋体" panose="02010600030101010101" pitchFamily="2" charset="-122"/>
              </a:rPr>
              <a:t>动态路由协议有以下功能：</a:t>
            </a:r>
            <a:endParaRPr lang="zh-CN" sz="3200" b="1" dirty="0">
              <a:latin typeface="Arial" panose="020B0604020202020204" pitchFamily="34" charset="0"/>
              <a:ea typeface="宋体" panose="02010600030101010101" pitchFamily="2" charset="-122"/>
            </a:endParaRPr>
          </a:p>
          <a:p>
            <a:pPr marL="621030" lvl="1" indent="-228600" eaLnBrk="0" hangingPunct="0">
              <a:spcBef>
                <a:spcPts val="325"/>
              </a:spcBef>
              <a:buClr>
                <a:schemeClr val="accent1"/>
              </a:buClr>
              <a:buFont typeface="Wingdings" panose="05000000000000000000" pitchFamily="2" charset="2"/>
              <a:buChar char="Ø"/>
              <a:tabLst>
                <a:tab pos="530225" algn="l"/>
              </a:tabLst>
              <a:defRPr/>
            </a:pPr>
            <a:r>
              <a:rPr lang="zh-CN" sz="2800" dirty="0">
                <a:latin typeface="+mn-lt"/>
                <a:ea typeface="+mn-ea"/>
              </a:rPr>
              <a:t>能够知道有哪些邻居路由器</a:t>
            </a:r>
          </a:p>
          <a:p>
            <a:pPr marL="621030" lvl="1" indent="-228600" eaLnBrk="0" hangingPunct="0">
              <a:spcBef>
                <a:spcPts val="325"/>
              </a:spcBef>
              <a:buClr>
                <a:schemeClr val="accent1"/>
              </a:buClr>
              <a:buFont typeface="Wingdings" panose="05000000000000000000" pitchFamily="2" charset="2"/>
              <a:buChar char="Ø"/>
              <a:tabLst>
                <a:tab pos="530225" algn="l"/>
              </a:tabLst>
              <a:defRPr/>
            </a:pPr>
            <a:r>
              <a:rPr lang="zh-CN" sz="2800" dirty="0">
                <a:latin typeface="+mn-lt"/>
                <a:ea typeface="+mn-ea"/>
              </a:rPr>
              <a:t>学习到网络中有哪些网段</a:t>
            </a:r>
          </a:p>
          <a:p>
            <a:pPr marL="621030" lvl="1" indent="-228600" eaLnBrk="0" hangingPunct="0">
              <a:spcBef>
                <a:spcPts val="325"/>
              </a:spcBef>
              <a:buClr>
                <a:schemeClr val="accent1"/>
              </a:buClr>
              <a:buFont typeface="Wingdings" panose="05000000000000000000" pitchFamily="2" charset="2"/>
              <a:buChar char="Ø"/>
              <a:tabLst>
                <a:tab pos="530225" algn="l"/>
              </a:tabLst>
              <a:defRPr/>
            </a:pPr>
            <a:r>
              <a:rPr lang="zh-CN" sz="2800" dirty="0">
                <a:latin typeface="+mn-lt"/>
                <a:ea typeface="+mn-ea"/>
              </a:rPr>
              <a:t>能够学习到到某个网段的所有路径</a:t>
            </a:r>
          </a:p>
          <a:p>
            <a:pPr marL="621030" lvl="1" indent="-228600" eaLnBrk="0" hangingPunct="0">
              <a:spcBef>
                <a:spcPts val="325"/>
              </a:spcBef>
              <a:buClr>
                <a:schemeClr val="accent1"/>
              </a:buClr>
              <a:buFont typeface="Wingdings" panose="05000000000000000000" pitchFamily="2" charset="2"/>
              <a:buChar char="Ø"/>
              <a:tabLst>
                <a:tab pos="530225" algn="l"/>
              </a:tabLst>
              <a:defRPr/>
            </a:pPr>
            <a:r>
              <a:rPr lang="zh-CN" sz="2800" dirty="0">
                <a:latin typeface="+mn-lt"/>
                <a:ea typeface="+mn-ea"/>
              </a:rPr>
              <a:t>能够从众多的路径中选择最佳的路径</a:t>
            </a:r>
            <a:endParaRPr lang="zh-CN" altLang="en-US" sz="2800" dirty="0">
              <a:latin typeface="+mn-lt"/>
              <a:ea typeface="+mn-ea"/>
            </a:endParaRPr>
          </a:p>
          <a:p>
            <a:pPr marL="621030" lvl="1" indent="-228600" eaLnBrk="0" hangingPunct="0">
              <a:spcBef>
                <a:spcPts val="325"/>
              </a:spcBef>
              <a:buClr>
                <a:schemeClr val="accent1"/>
              </a:buClr>
              <a:buFont typeface="Wingdings" panose="05000000000000000000" pitchFamily="2" charset="2"/>
              <a:buChar char="Ø"/>
              <a:tabLst>
                <a:tab pos="530225" algn="l"/>
              </a:tabLst>
              <a:defRPr/>
            </a:pPr>
            <a:r>
              <a:rPr lang="zh-CN" altLang="en-US" sz="2800" dirty="0">
                <a:latin typeface="+mn-lt"/>
                <a:ea typeface="+mn-ea"/>
              </a:rPr>
              <a:t>能够维护和更新路由信息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1148929"/>
          <p:cNvSpPr>
            <a:spLocks noGrp="1" noChangeArrowheads="1"/>
          </p:cNvSpPr>
          <p:nvPr>
            <p:ph type="title"/>
          </p:nvPr>
        </p:nvSpPr>
        <p:spPr>
          <a:xfrm>
            <a:off x="704528" y="2"/>
            <a:ext cx="8793294" cy="983705"/>
          </a:xfrm>
        </p:spPr>
        <p:txBody>
          <a:bodyPr/>
          <a:lstStyle/>
          <a:p>
            <a:pPr algn="ctr"/>
            <a:r>
              <a:rPr lang="en-US" altLang="zh-CN" dirty="0" smtClean="0"/>
              <a:t>2.</a:t>
            </a:r>
            <a:r>
              <a:rPr lang="zh-CN" altLang="en-US" dirty="0" smtClean="0"/>
              <a:t>分层次的路由选择协议</a:t>
            </a:r>
          </a:p>
        </p:txBody>
      </p:sp>
      <p:sp>
        <p:nvSpPr>
          <p:cNvPr id="1148931" name="内容占位符 1148930"/>
          <p:cNvSpPr>
            <a:spLocks noGrp="1" noChangeArrowheads="1"/>
          </p:cNvSpPr>
          <p:nvPr>
            <p:ph idx="1"/>
          </p:nvPr>
        </p:nvSpPr>
        <p:spPr>
          <a:xfrm>
            <a:off x="920552" y="1412776"/>
            <a:ext cx="8280920" cy="4536504"/>
          </a:xfrm>
        </p:spPr>
        <p:txBody>
          <a:bodyPr/>
          <a:lstStyle/>
          <a:p>
            <a:pPr algn="just"/>
            <a:r>
              <a:rPr lang="zh-CN" altLang="en-US" sz="3600" dirty="0" smtClean="0"/>
              <a:t>因特网采用</a:t>
            </a:r>
            <a:r>
              <a:rPr lang="zh-CN" altLang="en-US" sz="3600" dirty="0" smtClean="0">
                <a:solidFill>
                  <a:srgbClr val="FF0000"/>
                </a:solidFill>
              </a:rPr>
              <a:t>分层次的</a:t>
            </a:r>
            <a:r>
              <a:rPr lang="zh-CN" altLang="en-US" sz="3600" dirty="0" smtClean="0"/>
              <a:t>路由选择协议。</a:t>
            </a:r>
          </a:p>
          <a:p>
            <a:pPr algn="just"/>
            <a:r>
              <a:rPr lang="zh-CN" altLang="en-US" sz="3600" dirty="0" smtClean="0"/>
              <a:t>因特网的规模非常大。处理时间。交换路由信息所需的带宽</a:t>
            </a:r>
            <a:r>
              <a:rPr lang="en-US" altLang="zh-CN" sz="3600" dirty="0" smtClean="0"/>
              <a:t>.</a:t>
            </a:r>
          </a:p>
          <a:p>
            <a:pPr algn="just"/>
            <a:r>
              <a:rPr lang="zh-CN" altLang="en-US" sz="3600" dirty="0" smtClean="0"/>
              <a:t>单位网络的布局细节和本部门所采用的路由选择协议，但同时还希望连接到因特网上。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89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8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31"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95301" y="188640"/>
            <a:ext cx="9066212" cy="1512168"/>
          </a:xfrm>
        </p:spPr>
        <p:txBody>
          <a:bodyPr/>
          <a:lstStyle/>
          <a:p>
            <a:pPr algn="ctr"/>
            <a:r>
              <a:rPr lang="zh-CN" altLang="en-US" dirty="0"/>
              <a:t>自治系统 </a:t>
            </a:r>
            <a:r>
              <a:rPr lang="en-US" altLang="zh-CN" dirty="0"/>
              <a:t>AS</a:t>
            </a:r>
            <a:br>
              <a:rPr lang="en-US" altLang="zh-CN" dirty="0"/>
            </a:br>
            <a:r>
              <a:rPr lang="en-US" altLang="zh-CN" dirty="0"/>
              <a:t>(Autonomous System) </a:t>
            </a:r>
          </a:p>
        </p:txBody>
      </p:sp>
      <p:sp>
        <p:nvSpPr>
          <p:cNvPr id="550916" name="Rectangle 4"/>
          <p:cNvSpPr>
            <a:spLocks noGrp="1" noChangeArrowheads="1"/>
          </p:cNvSpPr>
          <p:nvPr>
            <p:ph idx="1"/>
          </p:nvPr>
        </p:nvSpPr>
        <p:spPr>
          <a:xfrm>
            <a:off x="495301" y="1772816"/>
            <a:ext cx="9066212" cy="4358109"/>
          </a:xfrm>
        </p:spPr>
        <p:txBody>
          <a:bodyPr/>
          <a:lstStyle/>
          <a:p>
            <a:pPr>
              <a:spcBef>
                <a:spcPct val="0"/>
              </a:spcBef>
              <a:buClrTx/>
              <a:buSzTx/>
              <a:buFontTx/>
              <a:buChar char="•"/>
            </a:pPr>
            <a:r>
              <a:rPr lang="zh-CN" altLang="en-US" sz="2800" dirty="0">
                <a:solidFill>
                  <a:srgbClr val="FF0000"/>
                </a:solidFill>
              </a:rPr>
              <a:t>自治系统 </a:t>
            </a:r>
            <a:r>
              <a:rPr lang="en-US" altLang="zh-CN" sz="2800" dirty="0">
                <a:solidFill>
                  <a:srgbClr val="FF0000"/>
                </a:solidFill>
              </a:rPr>
              <a:t>AS </a:t>
            </a:r>
            <a:r>
              <a:rPr lang="zh-CN" altLang="en-US" sz="2800" dirty="0" smtClean="0">
                <a:solidFill>
                  <a:srgbClr val="FF0000"/>
                </a:solidFill>
              </a:rPr>
              <a:t>：</a:t>
            </a:r>
            <a:r>
              <a:rPr lang="zh-CN" altLang="en-US" sz="2800" dirty="0"/>
              <a:t>在单一的技术管理下的一组路由器，而这些路由器使用一种 </a:t>
            </a:r>
            <a:r>
              <a:rPr lang="en-US" altLang="zh-CN" sz="2800" dirty="0"/>
              <a:t>AS </a:t>
            </a:r>
            <a:r>
              <a:rPr lang="zh-CN" altLang="en-US" sz="2800" dirty="0"/>
              <a:t>内部的路由选择协议和共同的度量以确定分组在该 </a:t>
            </a:r>
            <a:r>
              <a:rPr lang="en-US" altLang="zh-CN" sz="2800" dirty="0"/>
              <a:t>AS </a:t>
            </a:r>
            <a:r>
              <a:rPr lang="zh-CN" altLang="en-US" sz="2800" dirty="0"/>
              <a:t>内的路</a:t>
            </a:r>
            <a:r>
              <a:rPr lang="zh-CN" altLang="en-US" sz="2800" dirty="0" smtClean="0"/>
              <a:t>由。</a:t>
            </a:r>
            <a:endParaRPr lang="en-US" altLang="zh-CN" sz="2800" dirty="0" smtClean="0"/>
          </a:p>
          <a:p>
            <a:pPr>
              <a:spcBef>
                <a:spcPct val="0"/>
              </a:spcBef>
              <a:buClrTx/>
              <a:buSzTx/>
              <a:buFontTx/>
              <a:buChar char="•"/>
            </a:pPr>
            <a:endParaRPr lang="zh-CN" altLang="en-US" sz="2800" dirty="0"/>
          </a:p>
          <a:p>
            <a:pPr>
              <a:spcBef>
                <a:spcPct val="0"/>
              </a:spcBef>
              <a:buClrTx/>
              <a:buSzTx/>
              <a:buFontTx/>
              <a:buChar char="•"/>
            </a:pPr>
            <a:r>
              <a:rPr lang="zh-CN" altLang="en-US" sz="2800" dirty="0" smtClean="0"/>
              <a:t>尽</a:t>
            </a:r>
            <a:r>
              <a:rPr lang="zh-CN" altLang="en-US" sz="2800" dirty="0"/>
              <a:t>管一个 </a:t>
            </a:r>
            <a:r>
              <a:rPr lang="en-US" altLang="zh-CN" sz="2800" dirty="0"/>
              <a:t>AS </a:t>
            </a:r>
            <a:r>
              <a:rPr lang="zh-CN" altLang="en-US" sz="2800" dirty="0"/>
              <a:t>使用了多种内部路由选择协议和度量，</a:t>
            </a:r>
            <a:r>
              <a:rPr lang="zh-CN" altLang="en-US" sz="2800" dirty="0">
                <a:solidFill>
                  <a:srgbClr val="0000FF"/>
                </a:solidFill>
              </a:rPr>
              <a:t>但重要的是一个 </a:t>
            </a:r>
            <a:r>
              <a:rPr lang="en-US" altLang="zh-CN" sz="2800" dirty="0">
                <a:solidFill>
                  <a:srgbClr val="0000FF"/>
                </a:solidFill>
              </a:rPr>
              <a:t>AS </a:t>
            </a:r>
            <a:r>
              <a:rPr lang="zh-CN" altLang="en-US" sz="2800" dirty="0">
                <a:solidFill>
                  <a:srgbClr val="0000FF"/>
                </a:solidFill>
              </a:rPr>
              <a:t>对其他 </a:t>
            </a:r>
            <a:r>
              <a:rPr lang="en-US" altLang="zh-CN" sz="2800" dirty="0">
                <a:solidFill>
                  <a:srgbClr val="0000FF"/>
                </a:solidFill>
              </a:rPr>
              <a:t>AS </a:t>
            </a:r>
            <a:r>
              <a:rPr lang="zh-CN" altLang="en-US" sz="2800" dirty="0">
                <a:solidFill>
                  <a:srgbClr val="0000FF"/>
                </a:solidFill>
              </a:rPr>
              <a:t>表现出的是一个</a:t>
            </a:r>
            <a:r>
              <a:rPr lang="zh-CN" altLang="en-US" sz="2800" dirty="0">
                <a:solidFill>
                  <a:srgbClr val="FF0000"/>
                </a:solidFill>
              </a:rPr>
              <a:t>单一的和一致的路由选择策略。</a:t>
            </a:r>
          </a:p>
        </p:txBody>
      </p:sp>
      <p:sp>
        <p:nvSpPr>
          <p:cNvPr id="550915" name="Rectangle 3"/>
          <p:cNvSpPr>
            <a:spLocks noChangeArrowheads="1"/>
          </p:cNvSpPr>
          <p:nvPr/>
        </p:nvSpPr>
        <p:spPr bwMode="auto">
          <a:xfrm>
            <a:off x="1" y="307764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lgn="ctr"/>
            <a:r>
              <a:rPr lang="zh-CN" altLang="en-US" dirty="0"/>
              <a:t>互联</a:t>
            </a:r>
            <a:r>
              <a:rPr lang="zh-CN" altLang="en-US" dirty="0" smtClean="0"/>
              <a:t>网</a:t>
            </a:r>
            <a:r>
              <a:rPr lang="zh-CN" altLang="en-US" dirty="0"/>
              <a:t>的路由选择协议 </a:t>
            </a:r>
          </a:p>
        </p:txBody>
      </p:sp>
      <p:sp>
        <p:nvSpPr>
          <p:cNvPr id="555011" name="Rectangle 3"/>
          <p:cNvSpPr>
            <a:spLocks noGrp="1" noChangeArrowheads="1"/>
          </p:cNvSpPr>
          <p:nvPr>
            <p:ph idx="1"/>
          </p:nvPr>
        </p:nvSpPr>
        <p:spPr/>
        <p:txBody>
          <a:bodyPr/>
          <a:lstStyle/>
          <a:p>
            <a:r>
              <a:rPr lang="zh-CN" altLang="en-US" dirty="0">
                <a:solidFill>
                  <a:srgbClr val="FF0000"/>
                </a:solidFill>
              </a:rPr>
              <a:t>内部网关协议 </a:t>
            </a:r>
            <a:r>
              <a:rPr lang="en-US" altLang="zh-CN" dirty="0">
                <a:solidFill>
                  <a:srgbClr val="FF0000"/>
                </a:solidFill>
              </a:rPr>
              <a:t>IGP</a:t>
            </a:r>
            <a:r>
              <a:rPr lang="zh-CN" altLang="en-US" dirty="0" smtClean="0">
                <a:solidFill>
                  <a:srgbClr val="FF0000"/>
                </a:solidFill>
              </a:rPr>
              <a:t>：</a:t>
            </a:r>
            <a:r>
              <a:rPr lang="zh-CN" altLang="en-US" dirty="0" smtClean="0"/>
              <a:t>如 </a:t>
            </a:r>
            <a:r>
              <a:rPr lang="en-US" altLang="zh-CN" dirty="0"/>
              <a:t>RIP </a:t>
            </a:r>
            <a:r>
              <a:rPr lang="zh-CN" altLang="en-US" dirty="0"/>
              <a:t>和 </a:t>
            </a:r>
            <a:r>
              <a:rPr lang="en-US" altLang="zh-CN" dirty="0"/>
              <a:t>OSPF </a:t>
            </a:r>
            <a:r>
              <a:rPr lang="zh-CN" altLang="en-US" dirty="0"/>
              <a:t>等。</a:t>
            </a:r>
          </a:p>
          <a:p>
            <a:r>
              <a:rPr lang="zh-CN" altLang="en-US" dirty="0">
                <a:solidFill>
                  <a:srgbClr val="FF0000"/>
                </a:solidFill>
              </a:rPr>
              <a:t>外部网关协议 </a:t>
            </a:r>
            <a:r>
              <a:rPr lang="en-US" altLang="zh-CN" dirty="0">
                <a:solidFill>
                  <a:srgbClr val="FF0000"/>
                </a:solidFill>
              </a:rPr>
              <a:t>EGP</a:t>
            </a:r>
            <a:r>
              <a:rPr lang="zh-CN" altLang="en-US" dirty="0">
                <a:solidFill>
                  <a:srgbClr val="FF0000"/>
                </a:solidFill>
              </a:rPr>
              <a:t>：</a:t>
            </a:r>
            <a:r>
              <a:rPr lang="zh-CN" altLang="en-US" dirty="0"/>
              <a:t>目</a:t>
            </a:r>
            <a:r>
              <a:rPr lang="zh-CN" altLang="en-US" dirty="0" smtClean="0"/>
              <a:t>前做多使用</a:t>
            </a:r>
            <a:r>
              <a:rPr lang="en-US" altLang="zh-CN" dirty="0" smtClean="0"/>
              <a:t>BGP</a:t>
            </a:r>
            <a:r>
              <a:rPr lang="zh-CN" altLang="en-US" dirty="0"/>
              <a:t>。</a:t>
            </a:r>
          </a:p>
        </p:txBody>
      </p:sp>
      <p:grpSp>
        <p:nvGrpSpPr>
          <p:cNvPr id="2" name="组合 1"/>
          <p:cNvGrpSpPr/>
          <p:nvPr/>
        </p:nvGrpSpPr>
        <p:grpSpPr>
          <a:xfrm>
            <a:off x="1670249" y="3212976"/>
            <a:ext cx="7243192" cy="2520280"/>
            <a:chOff x="1670248" y="3103737"/>
            <a:chExt cx="7243192" cy="2865256"/>
          </a:xfrm>
        </p:grpSpPr>
        <p:sp>
          <p:nvSpPr>
            <p:cNvPr id="9" name="Line 25"/>
            <p:cNvSpPr>
              <a:spLocks noChangeShapeType="1"/>
            </p:cNvSpPr>
            <p:nvPr/>
          </p:nvSpPr>
          <p:spPr bwMode="auto">
            <a:xfrm flipH="1">
              <a:off x="3638872" y="3725912"/>
              <a:ext cx="1361437" cy="5334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6"/>
            <p:cNvSpPr>
              <a:spLocks noChangeShapeType="1"/>
            </p:cNvSpPr>
            <p:nvPr/>
          </p:nvSpPr>
          <p:spPr bwMode="auto">
            <a:xfrm>
              <a:off x="5239072" y="3725912"/>
              <a:ext cx="1685588" cy="5334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6"/>
            <p:cNvSpPr>
              <a:spLocks noChangeArrowheads="1"/>
            </p:cNvSpPr>
            <p:nvPr/>
          </p:nvSpPr>
          <p:spPr bwMode="auto">
            <a:xfrm>
              <a:off x="2364384" y="4905152"/>
              <a:ext cx="1375793" cy="1063841"/>
            </a:xfrm>
            <a:prstGeom prst="roundRect">
              <a:avLst>
                <a:gd name="adj" fmla="val 16667"/>
              </a:avLst>
            </a:prstGeom>
            <a:noFill/>
            <a:ln w="9525">
              <a:solidFill>
                <a:schemeClr val="tx1"/>
              </a:solidFill>
              <a:round/>
            </a:ln>
            <a:effectLst/>
            <a:extLst>
              <a:ext uri="{909E8E84-426E-40DD-AFC4-6F175D3DCCD1}">
                <a14:hiddenFill xmlns="" xmlns:a14="http://schemas.microsoft.com/office/drawing/2010/main">
                  <a:solidFill>
                    <a:schemeClr val="accent1">
                      <a:alpha val="50000"/>
                    </a:schemeClr>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nchorCtr="1"/>
            <a:lstStyle/>
            <a:p>
              <a:pPr>
                <a:spcBef>
                  <a:spcPts val="0"/>
                </a:spcBef>
              </a:pPr>
              <a:r>
                <a:rPr kumimoji="0" lang="en-GB" sz="2800" b="1" dirty="0">
                  <a:latin typeface="+mn-lt"/>
                  <a:ea typeface="黑体" panose="02010609060101010101" pitchFamily="2" charset="-122"/>
                </a:rPr>
                <a:t>RIP </a:t>
              </a:r>
              <a:endParaRPr kumimoji="0" lang="en-GB" sz="2800" b="1" dirty="0" smtClean="0">
                <a:latin typeface="+mn-lt"/>
                <a:ea typeface="黑体" panose="02010609060101010101" pitchFamily="2" charset="-122"/>
              </a:endParaRPr>
            </a:p>
            <a:p>
              <a:pPr>
                <a:spcBef>
                  <a:spcPts val="0"/>
                </a:spcBef>
              </a:pPr>
              <a:r>
                <a:rPr kumimoji="0" lang="en-US" altLang="zh-CN" sz="2800" b="1" dirty="0" smtClean="0">
                  <a:latin typeface="+mn-lt"/>
                  <a:ea typeface="黑体" panose="02010609060101010101" pitchFamily="2" charset="-122"/>
                </a:rPr>
                <a:t>OSPF</a:t>
              </a:r>
              <a:endParaRPr lang="en-US" altLang="zh-CN" sz="2800" b="1" dirty="0">
                <a:latin typeface="+mn-lt"/>
                <a:ea typeface="黑体" panose="02010609060101010101" pitchFamily="2" charset="-122"/>
              </a:endParaRPr>
            </a:p>
          </p:txBody>
        </p:sp>
        <p:sp>
          <p:nvSpPr>
            <p:cNvPr id="17" name="AutoShape 23"/>
            <p:cNvSpPr>
              <a:spLocks noChangeArrowheads="1"/>
            </p:cNvSpPr>
            <p:nvPr/>
          </p:nvSpPr>
          <p:spPr bwMode="auto">
            <a:xfrm>
              <a:off x="3562672" y="3103737"/>
              <a:ext cx="3190528" cy="649287"/>
            </a:xfrm>
            <a:prstGeom prst="roundRect">
              <a:avLst>
                <a:gd name="adj" fmla="val 16667"/>
              </a:avLst>
            </a:prstGeom>
            <a:solidFill>
              <a:srgbClr val="FFCC00"/>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互联网</a:t>
              </a:r>
              <a:r>
                <a:rPr lang="zh-CN" altLang="en-US" sz="2400" b="1" dirty="0" smtClean="0">
                  <a:latin typeface="+mn-lt"/>
                  <a:ea typeface="黑体" panose="02010609060101010101" pitchFamily="2" charset="-122"/>
                </a:rPr>
                <a:t>路由选择</a:t>
              </a:r>
              <a:r>
                <a:rPr lang="zh-CN" altLang="en-US" sz="2400" b="1" dirty="0">
                  <a:latin typeface="+mn-lt"/>
                  <a:ea typeface="黑体" panose="02010609060101010101" pitchFamily="2" charset="-122"/>
                </a:rPr>
                <a:t>协议</a:t>
              </a:r>
            </a:p>
          </p:txBody>
        </p:sp>
        <p:sp>
          <p:nvSpPr>
            <p:cNvPr id="18" name="AutoShape 29"/>
            <p:cNvSpPr>
              <a:spLocks noChangeArrowheads="1"/>
            </p:cNvSpPr>
            <p:nvPr/>
          </p:nvSpPr>
          <p:spPr bwMode="auto">
            <a:xfrm>
              <a:off x="6897216" y="4905152"/>
              <a:ext cx="1285801" cy="609600"/>
            </a:xfrm>
            <a:prstGeom prst="roundRect">
              <a:avLst>
                <a:gd name="adj" fmla="val 16667"/>
              </a:avLst>
            </a:prstGeom>
            <a:noFill/>
            <a:ln w="9525">
              <a:solidFill>
                <a:schemeClr val="tx1"/>
              </a:solidFill>
              <a:round/>
            </a:ln>
            <a:effectLst/>
            <a:extLst>
              <a:ext uri="{909E8E84-426E-40DD-AFC4-6F175D3DCCD1}">
                <a14:hiddenFill xmlns="" xmlns:a14="http://schemas.microsoft.com/office/drawing/2010/main">
                  <a:solidFill>
                    <a:schemeClr val="accent1">
                      <a:alpha val="50000"/>
                    </a:schemeClr>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2800" b="1" dirty="0">
                  <a:latin typeface="+mn-lt"/>
                  <a:ea typeface="黑体" panose="02010609060101010101" pitchFamily="2" charset="-122"/>
                </a:rPr>
                <a:t>BGP</a:t>
              </a:r>
              <a:endParaRPr lang="en-US" altLang="zh-CN" sz="2800" b="1" dirty="0">
                <a:latin typeface="+mn-lt"/>
                <a:ea typeface="黑体" panose="02010609060101010101" pitchFamily="2" charset="-122"/>
              </a:endParaRPr>
            </a:p>
          </p:txBody>
        </p:sp>
        <p:sp>
          <p:nvSpPr>
            <p:cNvPr id="15" name="AutoShape 12"/>
            <p:cNvSpPr>
              <a:spLocks noChangeArrowheads="1"/>
            </p:cNvSpPr>
            <p:nvPr/>
          </p:nvSpPr>
          <p:spPr bwMode="auto">
            <a:xfrm>
              <a:off x="6089848" y="4113064"/>
              <a:ext cx="2823592" cy="649288"/>
            </a:xfrm>
            <a:prstGeom prst="roundRect">
              <a:avLst>
                <a:gd name="adj" fmla="val 16667"/>
              </a:avLst>
            </a:prstGeom>
            <a:solidFill>
              <a:srgbClr val="FF66FF"/>
            </a:solidFill>
            <a:ln w="9525">
              <a:solidFill>
                <a:schemeClr val="tx1"/>
              </a:solidFill>
              <a:round/>
            </a:ln>
            <a:effectLst/>
          </p:spPr>
          <p:txBody>
            <a:bodyPr wrap="none" anchor="ctr"/>
            <a:lstStyle/>
            <a:p>
              <a:pPr algn="ctr"/>
              <a:r>
                <a:rPr lang="zh-CN" altLang="en-US" sz="2400" b="1">
                  <a:latin typeface="+mn-lt"/>
                  <a:ea typeface="黑体" panose="02010609060101010101" pitchFamily="2" charset="-122"/>
                </a:rPr>
                <a:t>外部网关协议</a:t>
              </a:r>
              <a:r>
                <a:rPr lang="en-US" altLang="zh-CN" sz="2400" b="1">
                  <a:latin typeface="+mn-lt"/>
                  <a:ea typeface="黑体" panose="02010609060101010101" pitchFamily="2" charset="-122"/>
                </a:rPr>
                <a:t>(EGP)</a:t>
              </a:r>
            </a:p>
          </p:txBody>
        </p:sp>
        <p:sp>
          <p:nvSpPr>
            <p:cNvPr id="16" name="AutoShape 13"/>
            <p:cNvSpPr>
              <a:spLocks noChangeArrowheads="1"/>
            </p:cNvSpPr>
            <p:nvPr/>
          </p:nvSpPr>
          <p:spPr bwMode="auto">
            <a:xfrm>
              <a:off x="1670248" y="4113064"/>
              <a:ext cx="2823592" cy="649288"/>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内部网关协议</a:t>
              </a:r>
              <a:r>
                <a:rPr lang="en-US" altLang="zh-CN" sz="2400" b="1" dirty="0">
                  <a:latin typeface="+mn-lt"/>
                  <a:ea typeface="黑体" panose="02010609060101010101" pitchFamily="2" charset="-122"/>
                </a:rPr>
                <a:t>(IGP)</a:t>
              </a:r>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标题 1152001"/>
          <p:cNvSpPr>
            <a:spLocks noGrp="1" noChangeArrowheads="1"/>
          </p:cNvSpPr>
          <p:nvPr>
            <p:ph type="title"/>
          </p:nvPr>
        </p:nvSpPr>
        <p:spPr/>
        <p:txBody>
          <a:bodyPr/>
          <a:lstStyle/>
          <a:p>
            <a:pPr algn="ctr"/>
            <a:r>
              <a:rPr lang="zh-CN" altLang="en-US" dirty="0" smtClean="0">
                <a:solidFill>
                  <a:srgbClr val="0000CC"/>
                </a:solidFill>
              </a:rPr>
              <a:t>因特网的内部网关协议路由算法</a:t>
            </a:r>
          </a:p>
        </p:txBody>
      </p:sp>
      <p:sp>
        <p:nvSpPr>
          <p:cNvPr id="327682" name="文本占位符 1152002"/>
          <p:cNvSpPr>
            <a:spLocks noGrp="1" noChangeArrowheads="1"/>
          </p:cNvSpPr>
          <p:nvPr>
            <p:ph idx="1"/>
          </p:nvPr>
        </p:nvSpPr>
        <p:spPr>
          <a:xfrm>
            <a:off x="1129904" y="1773238"/>
            <a:ext cx="8420100" cy="4464050"/>
          </a:xfrm>
        </p:spPr>
        <p:txBody>
          <a:bodyPr/>
          <a:lstStyle/>
          <a:p>
            <a:r>
              <a:rPr lang="zh-CN" altLang="en-US" dirty="0" smtClean="0"/>
              <a:t>全局选路算法</a:t>
            </a:r>
          </a:p>
          <a:p>
            <a:pPr lvl="1"/>
            <a:r>
              <a:rPr lang="zh-CN" altLang="en-US" dirty="0" smtClean="0"/>
              <a:t>具有全局状态信息，链路状态算法</a:t>
            </a:r>
          </a:p>
          <a:p>
            <a:r>
              <a:rPr lang="zh-CN" altLang="en-US" dirty="0" smtClean="0"/>
              <a:t>分布式选路算法</a:t>
            </a:r>
          </a:p>
          <a:p>
            <a:pPr lvl="1"/>
            <a:r>
              <a:rPr lang="zh-CN" altLang="en-US" dirty="0" smtClean="0"/>
              <a:t>通过迭代运算并与相邻节点交换信息。</a:t>
            </a:r>
          </a:p>
          <a:p>
            <a:pPr lvl="1"/>
            <a:r>
              <a:rPr lang="zh-CN" altLang="en-US" smtClean="0"/>
              <a:t>距离矢量算法</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altLang="zh-CN" dirty="0"/>
              <a:t>4.5.2  </a:t>
            </a:r>
            <a:r>
              <a:rPr lang="zh-CN" altLang="en-US" dirty="0"/>
              <a:t>内部网关协议 </a:t>
            </a:r>
            <a:r>
              <a:rPr lang="en-US" altLang="zh-CN" dirty="0" smtClean="0"/>
              <a:t>RIP</a:t>
            </a:r>
            <a:endParaRPr lang="en-US" altLang="zh-CN" sz="3600" dirty="0"/>
          </a:p>
        </p:txBody>
      </p:sp>
      <p:sp>
        <p:nvSpPr>
          <p:cNvPr id="556035" name="Rectangle 3"/>
          <p:cNvSpPr>
            <a:spLocks noGrp="1" noChangeArrowheads="1"/>
          </p:cNvSpPr>
          <p:nvPr>
            <p:ph idx="1"/>
          </p:nvPr>
        </p:nvSpPr>
        <p:spPr>
          <a:xfrm>
            <a:off x="488504" y="980728"/>
            <a:ext cx="9066212" cy="4934173"/>
          </a:xfrm>
        </p:spPr>
        <p:txBody>
          <a:bodyPr/>
          <a:lstStyle/>
          <a:p>
            <a:pPr>
              <a:buFont typeface="Wingdings" panose="05000000000000000000" pitchFamily="2" charset="2"/>
              <a:buNone/>
            </a:pPr>
            <a:r>
              <a:rPr lang="en-US" altLang="zh-CN" dirty="0">
                <a:solidFill>
                  <a:srgbClr val="000099"/>
                </a:solidFill>
              </a:rPr>
              <a:t>1. </a:t>
            </a:r>
            <a:r>
              <a:rPr lang="zh-CN" altLang="en-US" dirty="0">
                <a:solidFill>
                  <a:srgbClr val="000099"/>
                </a:solidFill>
              </a:rPr>
              <a:t>工作原理</a:t>
            </a:r>
          </a:p>
          <a:p>
            <a:r>
              <a:rPr lang="zh-CN" altLang="en-US" dirty="0"/>
              <a:t>最先得到广泛使用的</a:t>
            </a:r>
            <a:r>
              <a:rPr lang="zh-CN" altLang="en-US" dirty="0">
                <a:sym typeface="+mn-ea"/>
              </a:rPr>
              <a:t>内部网关协议</a:t>
            </a:r>
            <a:r>
              <a:rPr lang="zh-CN" altLang="en-US" dirty="0"/>
              <a:t>协议。</a:t>
            </a:r>
          </a:p>
          <a:p>
            <a:r>
              <a:rPr lang="zh-CN" altLang="en-US" dirty="0">
                <a:solidFill>
                  <a:srgbClr val="FF0000"/>
                </a:solidFill>
              </a:rPr>
              <a:t>分布式</a:t>
            </a:r>
            <a:r>
              <a:rPr lang="zh-CN" altLang="en-US" dirty="0" smtClean="0">
                <a:solidFill>
                  <a:srgbClr val="FF0000"/>
                </a:solidFill>
              </a:rPr>
              <a:t>的、基于</a:t>
            </a:r>
            <a:r>
              <a:rPr lang="zh-CN" altLang="en-US" dirty="0">
                <a:solidFill>
                  <a:srgbClr val="FF0000"/>
                </a:solidFill>
              </a:rPr>
              <a:t>距离向量的路由选择协议。</a:t>
            </a:r>
          </a:p>
          <a:p>
            <a:r>
              <a:rPr lang="zh-CN" altLang="en-US" dirty="0">
                <a:solidFill>
                  <a:srgbClr val="FF0000"/>
                </a:solidFill>
              </a:rPr>
              <a:t>要求</a:t>
            </a:r>
            <a:r>
              <a:rPr lang="zh-CN" altLang="en-US" dirty="0"/>
              <a:t>网络中的每一个路由器都要维护从它自己到其他每一个目的网络的距离记录。</a:t>
            </a:r>
            <a:r>
              <a:rPr lang="zh-CN" altLang="en-US" sz="2800" dirty="0"/>
              <a:t> </a:t>
            </a:r>
          </a:p>
        </p:txBody>
      </p:sp>
      <p:grpSp>
        <p:nvGrpSpPr>
          <p:cNvPr id="4" name="组合 65"/>
          <p:cNvGrpSpPr/>
          <p:nvPr/>
        </p:nvGrpSpPr>
        <p:grpSpPr>
          <a:xfrm>
            <a:off x="1136576" y="4005064"/>
            <a:ext cx="7080250" cy="2002356"/>
            <a:chOff x="706079" y="4016400"/>
            <a:chExt cx="8181794" cy="2488013"/>
          </a:xfrm>
        </p:grpSpPr>
        <p:sp>
          <p:nvSpPr>
            <p:cNvPr id="5" name="Line 2"/>
            <p:cNvSpPr/>
            <p:nvPr/>
          </p:nvSpPr>
          <p:spPr>
            <a:xfrm>
              <a:off x="1647825" y="4448200"/>
              <a:ext cx="6472238" cy="0"/>
            </a:xfrm>
            <a:prstGeom prst="line">
              <a:avLst/>
            </a:prstGeom>
            <a:ln w="28575" cap="flat" cmpd="sng">
              <a:solidFill>
                <a:schemeClr val="tx2"/>
              </a:solidFill>
              <a:prstDash val="solid"/>
              <a:headEnd type="none" w="med" len="med"/>
              <a:tailEnd type="none" w="med" len="med"/>
            </a:ln>
          </p:spPr>
        </p:sp>
        <p:pic>
          <p:nvPicPr>
            <p:cNvPr id="6" name="Picture 3"/>
            <p:cNvPicPr/>
            <p:nvPr/>
          </p:nvPicPr>
          <p:blipFill>
            <a:blip r:embed="rId3" cstate="print"/>
            <a:stretch>
              <a:fillRect/>
            </a:stretch>
          </p:blipFill>
          <p:spPr>
            <a:xfrm>
              <a:off x="2597150" y="4292625"/>
              <a:ext cx="728663" cy="338137"/>
            </a:xfrm>
            <a:prstGeom prst="rect">
              <a:avLst/>
            </a:prstGeom>
            <a:noFill/>
            <a:ln w="12699">
              <a:noFill/>
            </a:ln>
          </p:spPr>
        </p:pic>
        <p:sp>
          <p:nvSpPr>
            <p:cNvPr id="7" name="Text Box 4"/>
            <p:cNvSpPr txBox="1"/>
            <p:nvPr/>
          </p:nvSpPr>
          <p:spPr>
            <a:xfrm>
              <a:off x="6410325" y="4541862"/>
              <a:ext cx="529799" cy="495501"/>
            </a:xfrm>
            <a:prstGeom prst="rect">
              <a:avLst/>
            </a:prstGeom>
            <a:noFill/>
            <a:ln w="9525">
              <a:noFill/>
            </a:ln>
          </p:spPr>
          <p:txBody>
            <a:bodyPr wrap="none">
              <a:spAutoFit/>
            </a:bodyPr>
            <a:lstStyle/>
            <a:p>
              <a:r>
                <a:rPr lang="en-US" altLang="zh-CN" sz="2000" dirty="0">
                  <a:solidFill>
                    <a:srgbClr val="333399"/>
                  </a:solidFill>
                  <a:latin typeface="Arial" panose="020B0604020202020204" pitchFamily="34" charset="0"/>
                </a:rPr>
                <a:t>R</a:t>
              </a:r>
              <a:r>
                <a:rPr lang="en-US" altLang="zh-CN" sz="2000" baseline="-25000" dirty="0">
                  <a:solidFill>
                    <a:srgbClr val="333399"/>
                  </a:solidFill>
                  <a:latin typeface="Arial" panose="020B0604020202020204" pitchFamily="34" charset="0"/>
                </a:rPr>
                <a:t>2</a:t>
              </a:r>
              <a:endParaRPr lang="en-US" altLang="zh-CN" sz="2000" dirty="0">
                <a:solidFill>
                  <a:srgbClr val="333399"/>
                </a:solidFill>
                <a:latin typeface="Arial" panose="020B0604020202020204" pitchFamily="34" charset="0"/>
              </a:endParaRPr>
            </a:p>
          </p:txBody>
        </p:sp>
        <p:sp>
          <p:nvSpPr>
            <p:cNvPr id="8" name="Text Box 5"/>
            <p:cNvSpPr txBox="1"/>
            <p:nvPr/>
          </p:nvSpPr>
          <p:spPr>
            <a:xfrm>
              <a:off x="2813050" y="4541862"/>
              <a:ext cx="529799" cy="495501"/>
            </a:xfrm>
            <a:prstGeom prst="rect">
              <a:avLst/>
            </a:prstGeom>
            <a:noFill/>
            <a:ln w="9525">
              <a:noFill/>
            </a:ln>
          </p:spPr>
          <p:txBody>
            <a:bodyPr wrap="none">
              <a:spAutoFit/>
            </a:bodyPr>
            <a:lstStyle/>
            <a:p>
              <a:r>
                <a:rPr lang="en-US" altLang="zh-CN" sz="2000" dirty="0">
                  <a:solidFill>
                    <a:srgbClr val="333399"/>
                  </a:solidFill>
                  <a:latin typeface="Arial" panose="020B0604020202020204" pitchFamily="34" charset="0"/>
                </a:rPr>
                <a:t>R</a:t>
              </a:r>
              <a:r>
                <a:rPr lang="en-US" altLang="zh-CN" sz="2000" baseline="-25000" dirty="0">
                  <a:solidFill>
                    <a:srgbClr val="333399"/>
                  </a:solidFill>
                  <a:latin typeface="Arial" panose="020B0604020202020204" pitchFamily="34" charset="0"/>
                </a:rPr>
                <a:t>1</a:t>
              </a:r>
              <a:endParaRPr lang="en-US" altLang="zh-CN" sz="2000" dirty="0">
                <a:solidFill>
                  <a:srgbClr val="333399"/>
                </a:solidFill>
                <a:latin typeface="Arial" panose="020B0604020202020204" pitchFamily="34" charset="0"/>
              </a:endParaRPr>
            </a:p>
          </p:txBody>
        </p:sp>
        <p:pic>
          <p:nvPicPr>
            <p:cNvPr id="9" name="Picture 6"/>
            <p:cNvPicPr/>
            <p:nvPr/>
          </p:nvPicPr>
          <p:blipFill>
            <a:blip r:embed="rId3" cstate="print"/>
            <a:stretch>
              <a:fillRect/>
            </a:stretch>
          </p:blipFill>
          <p:spPr>
            <a:xfrm>
              <a:off x="6192838" y="4292625"/>
              <a:ext cx="730250" cy="338137"/>
            </a:xfrm>
            <a:prstGeom prst="rect">
              <a:avLst/>
            </a:prstGeom>
            <a:noFill/>
            <a:ln w="12699">
              <a:noFill/>
            </a:ln>
          </p:spPr>
        </p:pic>
        <p:grpSp>
          <p:nvGrpSpPr>
            <p:cNvPr id="10" name="Group 7"/>
            <p:cNvGrpSpPr/>
            <p:nvPr/>
          </p:nvGrpSpPr>
          <p:grpSpPr>
            <a:xfrm>
              <a:off x="706079" y="4016400"/>
              <a:ext cx="1177744" cy="858837"/>
              <a:chOff x="4828" y="1752"/>
              <a:chExt cx="666" cy="477"/>
            </a:xfrm>
          </p:grpSpPr>
          <p:grpSp>
            <p:nvGrpSpPr>
              <p:cNvPr id="41" name="Group 8"/>
              <p:cNvGrpSpPr/>
              <p:nvPr/>
            </p:nvGrpSpPr>
            <p:grpSpPr>
              <a:xfrm>
                <a:off x="4828" y="1752"/>
                <a:ext cx="666" cy="477"/>
                <a:chOff x="2949" y="196"/>
                <a:chExt cx="941" cy="598"/>
              </a:xfrm>
            </p:grpSpPr>
            <p:sp>
              <p:nvSpPr>
                <p:cNvPr id="43" name="Oval 9"/>
                <p:cNvSpPr/>
                <p:nvPr/>
              </p:nvSpPr>
              <p:spPr>
                <a:xfrm>
                  <a:off x="3168" y="196"/>
                  <a:ext cx="407" cy="162"/>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4" name="Oval 10"/>
                <p:cNvSpPr/>
                <p:nvPr/>
              </p:nvSpPr>
              <p:spPr>
                <a:xfrm rot="900000">
                  <a:off x="3512" y="252"/>
                  <a:ext cx="275" cy="131"/>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5" name="Oval 11"/>
                <p:cNvSpPr/>
                <p:nvPr/>
              </p:nvSpPr>
              <p:spPr>
                <a:xfrm rot="1500000">
                  <a:off x="3650" y="385"/>
                  <a:ext cx="240" cy="153"/>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6" name="Oval 12"/>
                <p:cNvSpPr/>
                <p:nvPr/>
              </p:nvSpPr>
              <p:spPr>
                <a:xfrm rot="-1560000">
                  <a:off x="3573" y="537"/>
                  <a:ext cx="291" cy="18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7" name="Oval 13"/>
                <p:cNvSpPr/>
                <p:nvPr/>
              </p:nvSpPr>
              <p:spPr>
                <a:xfrm>
                  <a:off x="3216" y="555"/>
                  <a:ext cx="471" cy="23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8" name="Oval 14"/>
                <p:cNvSpPr/>
                <p:nvPr/>
              </p:nvSpPr>
              <p:spPr>
                <a:xfrm rot="1080000">
                  <a:off x="3023" y="555"/>
                  <a:ext cx="26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49" name="Oval 15"/>
                <p:cNvSpPr/>
                <p:nvPr/>
              </p:nvSpPr>
              <p:spPr>
                <a:xfrm>
                  <a:off x="2949" y="432"/>
                  <a:ext cx="217"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50" name="Oval 16"/>
                <p:cNvSpPr/>
                <p:nvPr/>
              </p:nvSpPr>
              <p:spPr>
                <a:xfrm rot="-1860000">
                  <a:off x="2984" y="310"/>
                  <a:ext cx="29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51" name="Freeform 17"/>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12700">
                  <a:noFill/>
                </a:ln>
              </p:spPr>
              <p:txBody>
                <a:bodyPr/>
                <a:lstStyle/>
                <a:p>
                  <a:endParaRPr lang="zh-CN" altLang="en-US"/>
                </a:p>
              </p:txBody>
            </p:sp>
            <p:sp>
              <p:nvSpPr>
                <p:cNvPr id="52" name="Freeform 18"/>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12700">
                  <a:noFill/>
                </a:ln>
              </p:spPr>
              <p:txBody>
                <a:bodyPr/>
                <a:lstStyle/>
                <a:p>
                  <a:endParaRPr lang="zh-CN" altLang="en-US"/>
                </a:p>
              </p:txBody>
            </p:sp>
            <p:sp>
              <p:nvSpPr>
                <p:cNvPr id="53" name="Freeform 19"/>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12700">
                  <a:noFill/>
                </a:ln>
              </p:spPr>
              <p:txBody>
                <a:bodyPr/>
                <a:lstStyle/>
                <a:p>
                  <a:endParaRPr lang="zh-CN" altLang="en-US"/>
                </a:p>
              </p:txBody>
            </p:sp>
          </p:grpSp>
          <p:sp>
            <p:nvSpPr>
              <p:cNvPr id="42" name="Text Box 20"/>
              <p:cNvSpPr txBox="1"/>
              <p:nvPr/>
            </p:nvSpPr>
            <p:spPr>
              <a:xfrm>
                <a:off x="4967" y="1856"/>
                <a:ext cx="332" cy="275"/>
              </a:xfrm>
              <a:prstGeom prst="rect">
                <a:avLst/>
              </a:prstGeom>
              <a:solidFill>
                <a:srgbClr val="EAEAEA"/>
              </a:solidFill>
              <a:ln w="9525">
                <a:noFill/>
              </a:ln>
            </p:spPr>
            <p:txBody>
              <a:bodyPr wrap="none">
                <a:spAutoFit/>
              </a:bodyPr>
              <a:lstStyle/>
              <a:p>
                <a:r>
                  <a:rPr lang="en-US" altLang="zh-CN" sz="2000" dirty="0">
                    <a:solidFill>
                      <a:srgbClr val="333399"/>
                    </a:solidFill>
                    <a:latin typeface="Arial" panose="020B0604020202020204" pitchFamily="34" charset="0"/>
                  </a:rPr>
                  <a:t>N1</a:t>
                </a:r>
              </a:p>
            </p:txBody>
          </p:sp>
        </p:grpSp>
        <p:grpSp>
          <p:nvGrpSpPr>
            <p:cNvPr id="11" name="Group 21"/>
            <p:cNvGrpSpPr/>
            <p:nvPr/>
          </p:nvGrpSpPr>
          <p:grpSpPr>
            <a:xfrm>
              <a:off x="7710129" y="4016400"/>
              <a:ext cx="1177744" cy="858837"/>
              <a:chOff x="4828" y="1752"/>
              <a:chExt cx="666" cy="477"/>
            </a:xfrm>
          </p:grpSpPr>
          <p:grpSp>
            <p:nvGrpSpPr>
              <p:cNvPr id="28" name="Group 22"/>
              <p:cNvGrpSpPr/>
              <p:nvPr/>
            </p:nvGrpSpPr>
            <p:grpSpPr>
              <a:xfrm>
                <a:off x="4828" y="1752"/>
                <a:ext cx="666" cy="477"/>
                <a:chOff x="2949" y="196"/>
                <a:chExt cx="941" cy="598"/>
              </a:xfrm>
            </p:grpSpPr>
            <p:sp>
              <p:nvSpPr>
                <p:cNvPr id="30" name="Oval 23"/>
                <p:cNvSpPr/>
                <p:nvPr/>
              </p:nvSpPr>
              <p:spPr>
                <a:xfrm>
                  <a:off x="3168" y="196"/>
                  <a:ext cx="407" cy="162"/>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1" name="Oval 24"/>
                <p:cNvSpPr/>
                <p:nvPr/>
              </p:nvSpPr>
              <p:spPr>
                <a:xfrm rot="900000">
                  <a:off x="3512" y="252"/>
                  <a:ext cx="275" cy="131"/>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2" name="Oval 25"/>
                <p:cNvSpPr/>
                <p:nvPr/>
              </p:nvSpPr>
              <p:spPr>
                <a:xfrm rot="1500000">
                  <a:off x="3650" y="385"/>
                  <a:ext cx="240" cy="153"/>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3" name="Oval 26"/>
                <p:cNvSpPr/>
                <p:nvPr/>
              </p:nvSpPr>
              <p:spPr>
                <a:xfrm rot="-1560000">
                  <a:off x="3573" y="537"/>
                  <a:ext cx="291" cy="18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4" name="Oval 27"/>
                <p:cNvSpPr/>
                <p:nvPr/>
              </p:nvSpPr>
              <p:spPr>
                <a:xfrm>
                  <a:off x="3216" y="555"/>
                  <a:ext cx="471" cy="23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5" name="Oval 28"/>
                <p:cNvSpPr/>
                <p:nvPr/>
              </p:nvSpPr>
              <p:spPr>
                <a:xfrm rot="1080000">
                  <a:off x="3023" y="555"/>
                  <a:ext cx="26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6" name="Oval 29"/>
                <p:cNvSpPr/>
                <p:nvPr/>
              </p:nvSpPr>
              <p:spPr>
                <a:xfrm>
                  <a:off x="2949" y="432"/>
                  <a:ext cx="217"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7" name="Oval 30"/>
                <p:cNvSpPr/>
                <p:nvPr/>
              </p:nvSpPr>
              <p:spPr>
                <a:xfrm rot="-1860000">
                  <a:off x="2984" y="310"/>
                  <a:ext cx="29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38" name="Freeform 31"/>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12700">
                  <a:noFill/>
                </a:ln>
              </p:spPr>
              <p:txBody>
                <a:bodyPr/>
                <a:lstStyle/>
                <a:p>
                  <a:endParaRPr lang="zh-CN" altLang="en-US"/>
                </a:p>
              </p:txBody>
            </p:sp>
            <p:sp>
              <p:nvSpPr>
                <p:cNvPr id="39" name="Freeform 32"/>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12700">
                  <a:noFill/>
                </a:ln>
              </p:spPr>
              <p:txBody>
                <a:bodyPr/>
                <a:lstStyle/>
                <a:p>
                  <a:endParaRPr lang="zh-CN" altLang="en-US"/>
                </a:p>
              </p:txBody>
            </p:sp>
            <p:sp>
              <p:nvSpPr>
                <p:cNvPr id="40" name="Freeform 33"/>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12700">
                  <a:noFill/>
                </a:ln>
              </p:spPr>
              <p:txBody>
                <a:bodyPr/>
                <a:lstStyle/>
                <a:p>
                  <a:endParaRPr lang="zh-CN" altLang="en-US"/>
                </a:p>
              </p:txBody>
            </p:sp>
          </p:grpSp>
          <p:sp>
            <p:nvSpPr>
              <p:cNvPr id="29" name="Text Box 34"/>
              <p:cNvSpPr txBox="1"/>
              <p:nvPr/>
            </p:nvSpPr>
            <p:spPr>
              <a:xfrm>
                <a:off x="4967" y="1856"/>
                <a:ext cx="332" cy="275"/>
              </a:xfrm>
              <a:prstGeom prst="rect">
                <a:avLst/>
              </a:prstGeom>
              <a:solidFill>
                <a:srgbClr val="EAEAEA"/>
              </a:solidFill>
              <a:ln w="9525">
                <a:noFill/>
              </a:ln>
            </p:spPr>
            <p:txBody>
              <a:bodyPr wrap="none">
                <a:spAutoFit/>
              </a:bodyPr>
              <a:lstStyle/>
              <a:p>
                <a:r>
                  <a:rPr lang="en-US" altLang="zh-CN" sz="2000" dirty="0">
                    <a:solidFill>
                      <a:srgbClr val="333399"/>
                    </a:solidFill>
                    <a:latin typeface="Arial" panose="020B0604020202020204" pitchFamily="34" charset="0"/>
                  </a:rPr>
                  <a:t>N3</a:t>
                </a:r>
              </a:p>
            </p:txBody>
          </p:sp>
        </p:grpSp>
        <p:grpSp>
          <p:nvGrpSpPr>
            <p:cNvPr id="12" name="Group 35"/>
            <p:cNvGrpSpPr/>
            <p:nvPr/>
          </p:nvGrpSpPr>
          <p:grpSpPr>
            <a:xfrm>
              <a:off x="4179529" y="4016400"/>
              <a:ext cx="1177744" cy="858837"/>
              <a:chOff x="4828" y="1752"/>
              <a:chExt cx="666" cy="477"/>
            </a:xfrm>
          </p:grpSpPr>
          <p:grpSp>
            <p:nvGrpSpPr>
              <p:cNvPr id="15" name="Group 36"/>
              <p:cNvGrpSpPr/>
              <p:nvPr/>
            </p:nvGrpSpPr>
            <p:grpSpPr>
              <a:xfrm>
                <a:off x="4828" y="1752"/>
                <a:ext cx="666" cy="477"/>
                <a:chOff x="2949" y="196"/>
                <a:chExt cx="941" cy="598"/>
              </a:xfrm>
            </p:grpSpPr>
            <p:sp>
              <p:nvSpPr>
                <p:cNvPr id="17" name="Oval 37"/>
                <p:cNvSpPr/>
                <p:nvPr/>
              </p:nvSpPr>
              <p:spPr>
                <a:xfrm>
                  <a:off x="3168" y="196"/>
                  <a:ext cx="407" cy="162"/>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18" name="Oval 38"/>
                <p:cNvSpPr/>
                <p:nvPr/>
              </p:nvSpPr>
              <p:spPr>
                <a:xfrm rot="900000">
                  <a:off x="3512" y="252"/>
                  <a:ext cx="275" cy="131"/>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19" name="Oval 39"/>
                <p:cNvSpPr/>
                <p:nvPr/>
              </p:nvSpPr>
              <p:spPr>
                <a:xfrm rot="1500000">
                  <a:off x="3650" y="385"/>
                  <a:ext cx="240" cy="153"/>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0" name="Oval 40"/>
                <p:cNvSpPr/>
                <p:nvPr/>
              </p:nvSpPr>
              <p:spPr>
                <a:xfrm rot="-1560000">
                  <a:off x="3573" y="537"/>
                  <a:ext cx="291" cy="18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1" name="Oval 41"/>
                <p:cNvSpPr/>
                <p:nvPr/>
              </p:nvSpPr>
              <p:spPr>
                <a:xfrm>
                  <a:off x="3216" y="555"/>
                  <a:ext cx="471" cy="239"/>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2" name="Oval 42"/>
                <p:cNvSpPr/>
                <p:nvPr/>
              </p:nvSpPr>
              <p:spPr>
                <a:xfrm rot="1080000">
                  <a:off x="3023" y="555"/>
                  <a:ext cx="26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3" name="Oval 43"/>
                <p:cNvSpPr/>
                <p:nvPr/>
              </p:nvSpPr>
              <p:spPr>
                <a:xfrm>
                  <a:off x="2949" y="432"/>
                  <a:ext cx="217"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4" name="Oval 44"/>
                <p:cNvSpPr/>
                <p:nvPr/>
              </p:nvSpPr>
              <p:spPr>
                <a:xfrm rot="-1860000">
                  <a:off x="2984" y="310"/>
                  <a:ext cx="295" cy="156"/>
                </a:xfrm>
                <a:prstGeom prst="ellipse">
                  <a:avLst/>
                </a:prstGeom>
                <a:solidFill>
                  <a:srgbClr val="EAEAEA"/>
                </a:solidFill>
                <a:ln w="12700" cap="flat" cmpd="sng">
                  <a:solidFill>
                    <a:schemeClr val="tx1"/>
                  </a:solidFill>
                  <a:prstDash val="solid"/>
                  <a:headEnd type="none" w="med" len="med"/>
                  <a:tailEnd type="none" w="med" len="med"/>
                </a:ln>
              </p:spPr>
              <p:txBody>
                <a:bodyPr wrap="none" anchor="ctr"/>
                <a:lstStyle/>
                <a:p>
                  <a:endParaRPr lang="en-US" altLang="zh-CN" dirty="0">
                    <a:latin typeface="Arial" panose="020B0604020202020204" pitchFamily="34" charset="0"/>
                  </a:endParaRPr>
                </a:p>
              </p:txBody>
            </p:sp>
            <p:sp>
              <p:nvSpPr>
                <p:cNvPr id="25" name="Freeform 45"/>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12700">
                  <a:noFill/>
                </a:ln>
              </p:spPr>
              <p:txBody>
                <a:bodyPr/>
                <a:lstStyle/>
                <a:p>
                  <a:endParaRPr lang="zh-CN" altLang="en-US"/>
                </a:p>
              </p:txBody>
            </p:sp>
            <p:sp>
              <p:nvSpPr>
                <p:cNvPr id="26" name="Freeform 46"/>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12700">
                  <a:noFill/>
                </a:ln>
              </p:spPr>
              <p:txBody>
                <a:bodyPr/>
                <a:lstStyle/>
                <a:p>
                  <a:endParaRPr lang="zh-CN" altLang="en-US"/>
                </a:p>
              </p:txBody>
            </p:sp>
            <p:sp>
              <p:nvSpPr>
                <p:cNvPr id="27" name="Freeform 47"/>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12700">
                  <a:noFill/>
                </a:ln>
              </p:spPr>
              <p:txBody>
                <a:bodyPr/>
                <a:lstStyle/>
                <a:p>
                  <a:endParaRPr lang="zh-CN" altLang="en-US"/>
                </a:p>
              </p:txBody>
            </p:sp>
          </p:grpSp>
          <p:sp>
            <p:nvSpPr>
              <p:cNvPr id="16" name="Text Box 48"/>
              <p:cNvSpPr txBox="1"/>
              <p:nvPr/>
            </p:nvSpPr>
            <p:spPr>
              <a:xfrm>
                <a:off x="4967" y="1856"/>
                <a:ext cx="332" cy="275"/>
              </a:xfrm>
              <a:prstGeom prst="rect">
                <a:avLst/>
              </a:prstGeom>
              <a:solidFill>
                <a:srgbClr val="EAEAEA"/>
              </a:solidFill>
              <a:ln w="9525">
                <a:noFill/>
              </a:ln>
            </p:spPr>
            <p:txBody>
              <a:bodyPr wrap="none">
                <a:spAutoFit/>
              </a:bodyPr>
              <a:lstStyle/>
              <a:p>
                <a:r>
                  <a:rPr lang="en-US" altLang="zh-CN" sz="2000" dirty="0">
                    <a:solidFill>
                      <a:srgbClr val="333399"/>
                    </a:solidFill>
                    <a:latin typeface="Arial" panose="020B0604020202020204" pitchFamily="34" charset="0"/>
                  </a:rPr>
                  <a:t>N2</a:t>
                </a:r>
              </a:p>
            </p:txBody>
          </p:sp>
        </p:grpSp>
        <p:sp>
          <p:nvSpPr>
            <p:cNvPr id="13" name="TextBox 63"/>
            <p:cNvSpPr txBox="1"/>
            <p:nvPr/>
          </p:nvSpPr>
          <p:spPr>
            <a:xfrm>
              <a:off x="2357422" y="5000636"/>
              <a:ext cx="1857388" cy="1489660"/>
            </a:xfrm>
            <a:prstGeom prst="rect">
              <a:avLst/>
            </a:prstGeom>
            <a:noFill/>
            <a:ln w="9525">
              <a:noFill/>
            </a:ln>
          </p:spPr>
          <p:txBody>
            <a:bodyPr>
              <a:spAutoFit/>
            </a:bodyPr>
            <a:lstStyle/>
            <a:p>
              <a:r>
                <a:rPr lang="en-US" altLang="zh-CN" sz="2400" dirty="0">
                  <a:latin typeface="Arial" panose="020B0604020202020204" pitchFamily="34" charset="0"/>
                </a:rPr>
                <a:t>N1 1 </a:t>
              </a:r>
              <a:r>
                <a:rPr lang="zh-CN" altLang="en-US" sz="2400" dirty="0">
                  <a:latin typeface="Arial" panose="020B0604020202020204" pitchFamily="34" charset="0"/>
                </a:rPr>
                <a:t>直接</a:t>
              </a:r>
              <a:endParaRPr lang="en-US" altLang="zh-CN" sz="2400" dirty="0">
                <a:latin typeface="Arial" panose="020B0604020202020204" pitchFamily="34" charset="0"/>
              </a:endParaRPr>
            </a:p>
            <a:p>
              <a:r>
                <a:rPr lang="en-US" altLang="zh-CN" sz="2400" dirty="0">
                  <a:latin typeface="Arial" panose="020B0604020202020204" pitchFamily="34" charset="0"/>
                </a:rPr>
                <a:t>N2 1 </a:t>
              </a:r>
              <a:r>
                <a:rPr lang="zh-CN" altLang="en-US" sz="2400" dirty="0">
                  <a:latin typeface="Arial" panose="020B0604020202020204" pitchFamily="34" charset="0"/>
                </a:rPr>
                <a:t>直接</a:t>
              </a:r>
              <a:endParaRPr lang="en-US" altLang="zh-CN" sz="2400" dirty="0">
                <a:latin typeface="Arial" panose="020B0604020202020204" pitchFamily="34" charset="0"/>
              </a:endParaRPr>
            </a:p>
            <a:p>
              <a:r>
                <a:rPr lang="en-US" altLang="zh-CN" sz="2400" dirty="0">
                  <a:latin typeface="Arial" panose="020B0604020202020204" pitchFamily="34" charset="0"/>
                </a:rPr>
                <a:t>N3 2  R2</a:t>
              </a:r>
              <a:endParaRPr lang="zh-CN" altLang="en-US" sz="2400" dirty="0">
                <a:latin typeface="Arial" panose="020B0604020202020204" pitchFamily="34" charset="0"/>
              </a:endParaRPr>
            </a:p>
          </p:txBody>
        </p:sp>
        <p:sp>
          <p:nvSpPr>
            <p:cNvPr id="14" name="TextBox 64"/>
            <p:cNvSpPr txBox="1"/>
            <p:nvPr/>
          </p:nvSpPr>
          <p:spPr>
            <a:xfrm>
              <a:off x="5929322" y="5014753"/>
              <a:ext cx="1857388" cy="1489660"/>
            </a:xfrm>
            <a:prstGeom prst="rect">
              <a:avLst/>
            </a:prstGeom>
            <a:noFill/>
            <a:ln w="9525">
              <a:noFill/>
            </a:ln>
          </p:spPr>
          <p:txBody>
            <a:bodyPr>
              <a:spAutoFit/>
            </a:bodyPr>
            <a:lstStyle/>
            <a:p>
              <a:r>
                <a:rPr lang="en-US" altLang="zh-CN" sz="2400" dirty="0">
                  <a:latin typeface="Arial" panose="020B0604020202020204" pitchFamily="34" charset="0"/>
                </a:rPr>
                <a:t>N1 2  R1</a:t>
              </a:r>
            </a:p>
            <a:p>
              <a:r>
                <a:rPr lang="en-US" altLang="zh-CN" sz="2400" dirty="0">
                  <a:latin typeface="Arial" panose="020B0604020202020204" pitchFamily="34" charset="0"/>
                </a:rPr>
                <a:t>N2 1 </a:t>
              </a:r>
              <a:r>
                <a:rPr lang="zh-CN" altLang="en-US" sz="2400" dirty="0">
                  <a:latin typeface="Arial" panose="020B0604020202020204" pitchFamily="34" charset="0"/>
                </a:rPr>
                <a:t>直接</a:t>
              </a:r>
              <a:endParaRPr lang="en-US" altLang="zh-CN" sz="2400" dirty="0">
                <a:latin typeface="Arial" panose="020B0604020202020204" pitchFamily="34" charset="0"/>
              </a:endParaRPr>
            </a:p>
            <a:p>
              <a:r>
                <a:rPr lang="en-US" altLang="zh-CN" sz="2400" dirty="0">
                  <a:latin typeface="Arial" panose="020B0604020202020204" pitchFamily="34" charset="0"/>
                </a:rPr>
                <a:t>N3 1 </a:t>
              </a:r>
              <a:r>
                <a:rPr lang="zh-CN" altLang="en-US" sz="2400" dirty="0">
                  <a:latin typeface="Arial" panose="020B0604020202020204" pitchFamily="34" charset="0"/>
                </a:rPr>
                <a:t>直接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pPr algn="ctr"/>
            <a:r>
              <a:rPr lang="en-US" altLang="zh-CN"/>
              <a:t>“</a:t>
            </a:r>
            <a:r>
              <a:rPr lang="zh-CN" altLang="en-US"/>
              <a:t>距离”</a:t>
            </a:r>
          </a:p>
        </p:txBody>
      </p:sp>
      <p:sp>
        <p:nvSpPr>
          <p:cNvPr id="558083" name="Rectangle 3"/>
          <p:cNvSpPr>
            <a:spLocks noGrp="1" noChangeArrowheads="1"/>
          </p:cNvSpPr>
          <p:nvPr>
            <p:ph idx="1"/>
          </p:nvPr>
        </p:nvSpPr>
        <p:spPr>
          <a:noFill/>
        </p:spPr>
        <p:txBody>
          <a:bodyPr/>
          <a:lstStyle/>
          <a:p>
            <a:pPr algn="just">
              <a:lnSpc>
                <a:spcPct val="100000"/>
              </a:lnSpc>
            </a:pPr>
            <a:r>
              <a:rPr lang="en-US" altLang="zh-CN" dirty="0"/>
              <a:t>RIP </a:t>
            </a:r>
            <a:r>
              <a:rPr lang="zh-CN" altLang="en-US" dirty="0"/>
              <a:t>认为一个</a:t>
            </a:r>
            <a:r>
              <a:rPr lang="zh-CN" altLang="en-US" dirty="0">
                <a:solidFill>
                  <a:srgbClr val="FF0000"/>
                </a:solidFill>
              </a:rPr>
              <a:t>好的路由</a:t>
            </a:r>
            <a:r>
              <a:rPr lang="zh-CN" altLang="en-US" dirty="0"/>
              <a:t>就是它通过的路由器的数目少，即“</a:t>
            </a:r>
            <a:r>
              <a:rPr lang="zh-CN" altLang="en-US" dirty="0">
                <a:solidFill>
                  <a:srgbClr val="FF0000"/>
                </a:solidFill>
              </a:rPr>
              <a:t>距离短</a:t>
            </a:r>
            <a:r>
              <a:rPr lang="zh-CN" altLang="en-US" dirty="0"/>
              <a:t>”。</a:t>
            </a:r>
          </a:p>
          <a:p>
            <a:pPr algn="just">
              <a:lnSpc>
                <a:spcPct val="100000"/>
              </a:lnSpc>
            </a:pPr>
            <a:r>
              <a:rPr lang="en-US" altLang="zh-CN" dirty="0">
                <a:solidFill>
                  <a:srgbClr val="0000FF"/>
                </a:solidFill>
              </a:rPr>
              <a:t>RIP </a:t>
            </a:r>
            <a:r>
              <a:rPr lang="zh-CN" altLang="en-US" dirty="0">
                <a:solidFill>
                  <a:srgbClr val="0000FF"/>
                </a:solidFill>
              </a:rPr>
              <a:t>允许一条路径</a:t>
            </a:r>
            <a:r>
              <a:rPr lang="zh-CN" altLang="en-US" dirty="0">
                <a:solidFill>
                  <a:srgbClr val="FF0000"/>
                </a:solidFill>
              </a:rPr>
              <a:t>最多</a:t>
            </a:r>
            <a:r>
              <a:rPr lang="zh-CN" altLang="en-US" dirty="0">
                <a:solidFill>
                  <a:srgbClr val="0000FF"/>
                </a:solidFill>
              </a:rPr>
              <a:t>只能包含 </a:t>
            </a:r>
            <a:r>
              <a:rPr lang="en-US" altLang="zh-CN" dirty="0">
                <a:solidFill>
                  <a:srgbClr val="FF0000"/>
                </a:solidFill>
              </a:rPr>
              <a:t>15</a:t>
            </a:r>
            <a:r>
              <a:rPr lang="en-US" altLang="zh-CN" dirty="0">
                <a:solidFill>
                  <a:srgbClr val="0000FF"/>
                </a:solidFill>
              </a:rPr>
              <a:t> </a:t>
            </a:r>
            <a:r>
              <a:rPr lang="zh-CN" altLang="en-US" dirty="0">
                <a:solidFill>
                  <a:srgbClr val="0000FF"/>
                </a:solidFill>
              </a:rPr>
              <a:t>个路由器。</a:t>
            </a:r>
          </a:p>
          <a:p>
            <a:pPr algn="just">
              <a:lnSpc>
                <a:spcPct val="100000"/>
              </a:lnSpc>
            </a:pPr>
            <a:r>
              <a:rPr lang="zh-CN" altLang="en-US" dirty="0">
                <a:solidFill>
                  <a:srgbClr val="FF0000"/>
                </a:solidFill>
              </a:rPr>
              <a:t>“距离”的最大值</a:t>
            </a:r>
            <a:r>
              <a:rPr lang="zh-CN" altLang="en-US" dirty="0" smtClean="0">
                <a:solidFill>
                  <a:srgbClr val="FF0000"/>
                </a:solidFill>
              </a:rPr>
              <a:t>为 </a:t>
            </a:r>
            <a:r>
              <a:rPr lang="en-US" altLang="zh-CN" dirty="0" smtClean="0">
                <a:solidFill>
                  <a:srgbClr val="FF0000"/>
                </a:solidFill>
              </a:rPr>
              <a:t>16 </a:t>
            </a:r>
            <a:r>
              <a:rPr lang="zh-CN" altLang="en-US" dirty="0">
                <a:solidFill>
                  <a:srgbClr val="FF0000"/>
                </a:solidFill>
              </a:rPr>
              <a:t>时即相当于不可达。</a:t>
            </a:r>
            <a:r>
              <a:rPr lang="zh-CN" altLang="en-US" dirty="0"/>
              <a:t>适用于小型互联网。</a:t>
            </a:r>
          </a:p>
          <a:p>
            <a:pPr algn="just">
              <a:lnSpc>
                <a:spcPct val="100000"/>
              </a:lnSpc>
            </a:pPr>
            <a:r>
              <a:rPr lang="en-US" altLang="zh-CN" dirty="0">
                <a:solidFill>
                  <a:srgbClr val="FF0000"/>
                </a:solidFill>
              </a:rPr>
              <a:t>RIP </a:t>
            </a:r>
            <a:r>
              <a:rPr lang="zh-CN" altLang="en-US" dirty="0">
                <a:solidFill>
                  <a:srgbClr val="FF0000"/>
                </a:solidFill>
              </a:rPr>
              <a:t>不能在两个网络之间同时使用多条路由。</a:t>
            </a:r>
            <a:r>
              <a:rPr lang="en-US" altLang="zh-CN" dirty="0"/>
              <a:t>RIP </a:t>
            </a:r>
            <a:r>
              <a:rPr lang="zh-CN" altLang="en-US" dirty="0"/>
              <a:t>选择一个具有最少路由器的路由（即最短路由），哪怕还存在另一条高速</a:t>
            </a:r>
            <a:r>
              <a:rPr lang="en-US" altLang="zh-CN" dirty="0"/>
              <a:t>(</a:t>
            </a:r>
            <a:r>
              <a:rPr lang="zh-CN" altLang="en-US" dirty="0"/>
              <a:t>低时延</a:t>
            </a:r>
            <a:r>
              <a:rPr lang="en-US" altLang="zh-CN" dirty="0"/>
              <a:t>)</a:t>
            </a:r>
            <a:r>
              <a:rPr lang="zh-CN" altLang="en-US" dirty="0"/>
              <a:t>但路由器较多的路由。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8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8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8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lgn="ctr"/>
            <a:r>
              <a:rPr lang="en-US" altLang="zh-CN" dirty="0"/>
              <a:t>RIP </a:t>
            </a:r>
            <a:r>
              <a:rPr lang="zh-CN" altLang="en-US" dirty="0"/>
              <a:t>协议的三</a:t>
            </a:r>
            <a:r>
              <a:rPr lang="zh-CN" altLang="en-US" dirty="0" smtClean="0"/>
              <a:t>个特点 </a:t>
            </a:r>
            <a:endParaRPr lang="zh-CN" altLang="en-US" dirty="0"/>
          </a:p>
        </p:txBody>
      </p:sp>
      <p:sp>
        <p:nvSpPr>
          <p:cNvPr id="559107" name="Rectangle 3"/>
          <p:cNvSpPr>
            <a:spLocks noGrp="1" noChangeArrowheads="1"/>
          </p:cNvSpPr>
          <p:nvPr>
            <p:ph idx="1"/>
          </p:nvPr>
        </p:nvSpPr>
        <p:spPr>
          <a:noFill/>
        </p:spPr>
        <p:txBody>
          <a:bodyPr/>
          <a:lstStyle/>
          <a:p>
            <a:r>
              <a:rPr lang="en-US" altLang="zh-CN" dirty="0" smtClean="0"/>
              <a:t>(1) </a:t>
            </a:r>
            <a:r>
              <a:rPr lang="zh-CN" altLang="en-US" dirty="0" smtClean="0"/>
              <a:t>仅</a:t>
            </a:r>
            <a:r>
              <a:rPr lang="zh-CN" altLang="en-US" dirty="0"/>
              <a:t>和</a:t>
            </a:r>
            <a:r>
              <a:rPr lang="zh-CN" altLang="en-US" dirty="0">
                <a:solidFill>
                  <a:srgbClr val="FF0000"/>
                </a:solidFill>
              </a:rPr>
              <a:t>相邻路由器</a:t>
            </a:r>
            <a:r>
              <a:rPr lang="zh-CN" altLang="en-US" dirty="0"/>
              <a:t>交换信息。 </a:t>
            </a:r>
          </a:p>
          <a:p>
            <a:r>
              <a:rPr lang="en-US" altLang="zh-CN" dirty="0" smtClean="0"/>
              <a:t>(2) </a:t>
            </a:r>
            <a:r>
              <a:rPr lang="zh-CN" altLang="en-US" dirty="0" smtClean="0"/>
              <a:t>交换</a:t>
            </a:r>
            <a:r>
              <a:rPr lang="zh-CN" altLang="en-US" dirty="0"/>
              <a:t>的信息是当前本路由器所知道的</a:t>
            </a:r>
            <a:r>
              <a:rPr lang="zh-CN" altLang="en-US" dirty="0">
                <a:solidFill>
                  <a:srgbClr val="FF0000"/>
                </a:solidFill>
              </a:rPr>
              <a:t>全部信息，即自己的路由表。 </a:t>
            </a:r>
          </a:p>
          <a:p>
            <a:r>
              <a:rPr lang="en-US" altLang="zh-CN" dirty="0" smtClean="0"/>
              <a:t>(3) </a:t>
            </a:r>
            <a:r>
              <a:rPr lang="zh-CN" altLang="en-US" dirty="0" smtClean="0"/>
              <a:t>按</a:t>
            </a:r>
            <a:r>
              <a:rPr lang="zh-CN" altLang="en-US" dirty="0"/>
              <a:t>固定的时间间隔</a:t>
            </a:r>
            <a:r>
              <a:rPr lang="zh-CN" altLang="en-US" dirty="0">
                <a:solidFill>
                  <a:srgbClr val="FF0000"/>
                </a:solidFill>
              </a:rPr>
              <a:t>交换路由信息，</a:t>
            </a:r>
            <a:r>
              <a:rPr lang="zh-CN" altLang="en-US" dirty="0"/>
              <a:t>例如，每隔 </a:t>
            </a:r>
            <a:r>
              <a:rPr lang="en-US" altLang="zh-CN" dirty="0"/>
              <a:t>30 </a:t>
            </a:r>
            <a:r>
              <a:rPr lang="zh-CN" altLang="en-US" dirty="0"/>
              <a:t>秒</a:t>
            </a:r>
            <a:r>
              <a:rPr lang="zh-CN" altLang="en-US" dirty="0" smtClean="0"/>
              <a:t>。</a:t>
            </a:r>
            <a:r>
              <a:rPr lang="zh-CN" altLang="zh-CN" dirty="0"/>
              <a:t>当网络拓扑发生变化时，路由器也及时向相邻路由器通告拓扑变化后的路由信息。</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9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距离向量算法</a:t>
            </a:r>
            <a:endParaRPr lang="zh-CN" altLang="en-US" dirty="0"/>
          </a:p>
        </p:txBody>
      </p:sp>
      <p:sp>
        <p:nvSpPr>
          <p:cNvPr id="3" name="内容占位符 2"/>
          <p:cNvSpPr>
            <a:spLocks noGrp="1"/>
          </p:cNvSpPr>
          <p:nvPr>
            <p:ph idx="1"/>
          </p:nvPr>
        </p:nvSpPr>
        <p:spPr/>
        <p:txBody>
          <a:bodyPr/>
          <a:lstStyle/>
          <a:p>
            <a:pPr>
              <a:lnSpc>
                <a:spcPct val="90000"/>
              </a:lnSpc>
            </a:pPr>
            <a:r>
              <a:rPr lang="zh-CN" altLang="en-US" dirty="0" smtClean="0"/>
              <a:t>迭代的，异步的，分布式的</a:t>
            </a:r>
          </a:p>
          <a:p>
            <a:pPr>
              <a:lnSpc>
                <a:spcPct val="90000"/>
              </a:lnSpc>
            </a:pPr>
            <a:r>
              <a:rPr lang="zh-CN" altLang="en-US" dirty="0" smtClean="0"/>
              <a:t>著名的</a:t>
            </a:r>
            <a:r>
              <a:rPr lang="en-US" altLang="zh-CN" dirty="0" smtClean="0"/>
              <a:t>Ford</a:t>
            </a:r>
            <a:r>
              <a:rPr lang="zh-CN" altLang="en-US" dirty="0" smtClean="0"/>
              <a:t>方程   </a:t>
            </a:r>
            <a:r>
              <a:rPr lang="en-US" altLang="zh-CN" dirty="0" err="1" smtClean="0"/>
              <a:t>d</a:t>
            </a:r>
            <a:r>
              <a:rPr lang="en-US" altLang="zh-CN" baseline="-25000" dirty="0" err="1" smtClean="0"/>
              <a:t>x</a:t>
            </a:r>
            <a:r>
              <a:rPr lang="en-US" altLang="zh-CN" dirty="0" smtClean="0"/>
              <a:t>(y)=</a:t>
            </a:r>
            <a:r>
              <a:rPr lang="en-US" altLang="zh-CN" dirty="0" err="1" smtClean="0"/>
              <a:t>min</a:t>
            </a:r>
            <a:r>
              <a:rPr lang="en-US" altLang="zh-CN" baseline="-25000" dirty="0" err="1" smtClean="0"/>
              <a:t>v</a:t>
            </a:r>
            <a:r>
              <a:rPr lang="en-US" altLang="zh-CN" dirty="0" smtClean="0"/>
              <a:t>{l(</a:t>
            </a:r>
            <a:r>
              <a:rPr lang="en-US" altLang="zh-CN" dirty="0" err="1" smtClean="0"/>
              <a:t>x,v</a:t>
            </a:r>
            <a:r>
              <a:rPr lang="en-US" altLang="zh-CN" dirty="0" smtClean="0"/>
              <a:t>)+</a:t>
            </a:r>
            <a:r>
              <a:rPr lang="en-US" altLang="zh-CN" dirty="0" err="1" smtClean="0"/>
              <a:t>d</a:t>
            </a:r>
            <a:r>
              <a:rPr lang="en-US" altLang="zh-CN" baseline="-25000" dirty="0" err="1" smtClean="0"/>
              <a:t>v</a:t>
            </a:r>
            <a:r>
              <a:rPr lang="en-US" altLang="zh-CN" dirty="0" smtClean="0"/>
              <a:t>(y)}</a:t>
            </a:r>
          </a:p>
          <a:p>
            <a:pPr>
              <a:lnSpc>
                <a:spcPct val="90000"/>
              </a:lnSpc>
            </a:pPr>
            <a:r>
              <a:rPr lang="en-US" altLang="zh-CN" dirty="0" err="1" smtClean="0"/>
              <a:t>min</a:t>
            </a:r>
            <a:r>
              <a:rPr lang="en-US" altLang="zh-CN" baseline="-25000" dirty="0" err="1" smtClean="0"/>
              <a:t>v</a:t>
            </a:r>
            <a:r>
              <a:rPr lang="zh-CN" altLang="en-US" dirty="0" smtClean="0"/>
              <a:t>是指取遍</a:t>
            </a:r>
            <a:r>
              <a:rPr lang="en-US" altLang="zh-CN" dirty="0" smtClean="0"/>
              <a:t>x</a:t>
            </a:r>
            <a:r>
              <a:rPr lang="zh-CN" altLang="en-US" dirty="0" smtClean="0"/>
              <a:t>的所有邻居。</a:t>
            </a:r>
          </a:p>
          <a:p>
            <a:pPr>
              <a:lnSpc>
                <a:spcPct val="90000"/>
              </a:lnSpc>
            </a:pPr>
            <a:endParaRPr lang="zh-CN" altLang="en-US" dirty="0" smtClean="0"/>
          </a:p>
          <a:p>
            <a:pPr>
              <a:lnSpc>
                <a:spcPct val="90000"/>
              </a:lnSpc>
            </a:pPr>
            <a:r>
              <a:rPr lang="zh-CN" altLang="en-US" dirty="0" smtClean="0"/>
              <a:t>只要所有的节点继续以异步方式更新他们的距离矢量，每个费用估计就收敛到</a:t>
            </a:r>
            <a:r>
              <a:rPr lang="en-US" altLang="zh-CN" dirty="0" err="1" smtClean="0"/>
              <a:t>d</a:t>
            </a:r>
            <a:r>
              <a:rPr lang="en-US" altLang="zh-CN" baseline="-25000" dirty="0" err="1" smtClean="0"/>
              <a:t>x</a:t>
            </a:r>
            <a:r>
              <a:rPr lang="en-US" altLang="zh-CN" dirty="0" smtClean="0"/>
              <a:t>(y)</a:t>
            </a:r>
            <a:r>
              <a:rPr lang="zh-CN" altLang="en-US" dirty="0" smtClean="0"/>
              <a:t>。</a:t>
            </a:r>
            <a:endParaRPr lang="en-US" altLang="zh-CN" dirty="0" smtClean="0"/>
          </a:p>
          <a:p>
            <a:pPr>
              <a:lnSpc>
                <a:spcPct val="90000"/>
              </a:lnSpc>
            </a:pPr>
            <a:endParaRPr lang="en-US" altLang="zh-CN" dirty="0" smtClean="0"/>
          </a:p>
          <a:p>
            <a:pPr>
              <a:lnSpc>
                <a:spcPct val="90000"/>
              </a:lnSpc>
            </a:pPr>
            <a:r>
              <a:rPr lang="zh-CN" altLang="en-US" dirty="0" smtClean="0"/>
              <a:t>虽然所有的路由器最终都拥有了整个自治系统的全局路由信息，但由于每一个路由器的位置不同，它们的路由表是不同的。  </a:t>
            </a:r>
          </a:p>
          <a:p>
            <a:pPr>
              <a:lnSpc>
                <a:spcPct val="90000"/>
              </a:lnSpc>
            </a:pPr>
            <a:endParaRPr lang="zh-CN" altLang="en-US" dirty="0" smtClean="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4 </a:t>
            </a:r>
            <a:r>
              <a:rPr lang="zh-CN" altLang="zh-CN" dirty="0" smtClean="0"/>
              <a:t>章</a:t>
            </a:r>
            <a:r>
              <a:rPr lang="en-US" altLang="zh-CN" dirty="0" smtClean="0"/>
              <a:t>  </a:t>
            </a:r>
            <a:r>
              <a:rPr lang="zh-CN" altLang="en-US" dirty="0" smtClean="0"/>
              <a:t>网络</a:t>
            </a:r>
            <a:r>
              <a:rPr lang="zh-CN" altLang="zh-CN" dirty="0" smtClean="0"/>
              <a:t>层</a:t>
            </a:r>
            <a:endParaRPr lang="zh-CN" altLang="en-US" dirty="0"/>
          </a:p>
        </p:txBody>
      </p:sp>
      <p:sp>
        <p:nvSpPr>
          <p:cNvPr id="3" name="内容占位符 2"/>
          <p:cNvSpPr>
            <a:spLocks noGrp="1"/>
          </p:cNvSpPr>
          <p:nvPr>
            <p:ph idx="1"/>
          </p:nvPr>
        </p:nvSpPr>
        <p:spPr>
          <a:xfrm>
            <a:off x="495300" y="1196977"/>
            <a:ext cx="9164320" cy="5361305"/>
          </a:xfrm>
        </p:spPr>
        <p:txBody>
          <a:bodyPr/>
          <a:lstStyle/>
          <a:p>
            <a:pPr>
              <a:lnSpc>
                <a:spcPct val="100000"/>
              </a:lnSpc>
            </a:pPr>
            <a:r>
              <a:rPr lang="en-US" altLang="zh-CN" dirty="0" smtClean="0"/>
              <a:t>4.1  </a:t>
            </a:r>
            <a:r>
              <a:rPr lang="zh-CN" altLang="zh-CN" dirty="0"/>
              <a:t>网络层提供的两种服务</a:t>
            </a:r>
          </a:p>
          <a:p>
            <a:pPr>
              <a:lnSpc>
                <a:spcPct val="100000"/>
              </a:lnSpc>
            </a:pPr>
            <a:r>
              <a:rPr lang="en-US" altLang="zh-CN" dirty="0" smtClean="0"/>
              <a:t>4.2  </a:t>
            </a:r>
            <a:r>
              <a:rPr lang="zh-CN" altLang="zh-CN" dirty="0" smtClean="0"/>
              <a:t>网际协议</a:t>
            </a:r>
            <a:r>
              <a:rPr lang="en-US" altLang="zh-CN" dirty="0" smtClean="0"/>
              <a:t> IP</a:t>
            </a:r>
            <a:endParaRPr lang="zh-CN" altLang="zh-CN" dirty="0"/>
          </a:p>
          <a:p>
            <a:pPr>
              <a:lnSpc>
                <a:spcPct val="100000"/>
              </a:lnSpc>
            </a:pPr>
            <a:r>
              <a:rPr lang="en-US" altLang="zh-CN" dirty="0" smtClean="0"/>
              <a:t>4.3  </a:t>
            </a:r>
            <a:r>
              <a:rPr lang="zh-CN" altLang="zh-CN" dirty="0"/>
              <a:t>划分子网和构造超网</a:t>
            </a:r>
          </a:p>
          <a:p>
            <a:pPr>
              <a:lnSpc>
                <a:spcPct val="100000"/>
              </a:lnSpc>
            </a:pPr>
            <a:r>
              <a:rPr lang="en-US" altLang="zh-CN" dirty="0" smtClean="0"/>
              <a:t>4.4  </a:t>
            </a:r>
            <a:r>
              <a:rPr lang="zh-CN" altLang="zh-CN" dirty="0"/>
              <a:t>网际控制报文</a:t>
            </a:r>
            <a:r>
              <a:rPr lang="zh-CN" altLang="zh-CN" dirty="0" smtClean="0"/>
              <a:t>协议</a:t>
            </a:r>
            <a:r>
              <a:rPr lang="en-US" altLang="zh-CN" dirty="0" smtClean="0"/>
              <a:t> ICMP</a:t>
            </a:r>
            <a:endParaRPr lang="zh-CN" altLang="zh-CN" dirty="0"/>
          </a:p>
          <a:p>
            <a:pPr>
              <a:lnSpc>
                <a:spcPct val="100000"/>
              </a:lnSpc>
            </a:pPr>
            <a:r>
              <a:rPr lang="en-US" altLang="zh-CN" dirty="0" smtClean="0"/>
              <a:t>4.5  </a:t>
            </a:r>
            <a:r>
              <a:rPr lang="zh-CN" altLang="zh-CN" dirty="0"/>
              <a:t>互联网的路由选择协议</a:t>
            </a:r>
          </a:p>
          <a:p>
            <a:pPr>
              <a:lnSpc>
                <a:spcPct val="100000"/>
              </a:lnSpc>
            </a:pPr>
            <a:r>
              <a:rPr lang="en-US" altLang="zh-CN" dirty="0" smtClean="0"/>
              <a:t>4.6  </a:t>
            </a:r>
            <a:r>
              <a:rPr lang="en-US" altLang="zh-CN" dirty="0"/>
              <a:t>IPv6</a:t>
            </a:r>
            <a:endParaRPr lang="zh-CN" altLang="zh-CN" dirty="0"/>
          </a:p>
          <a:p>
            <a:pPr>
              <a:lnSpc>
                <a:spcPct val="100000"/>
              </a:lnSpc>
            </a:pPr>
            <a:r>
              <a:rPr lang="en-US" altLang="zh-CN" dirty="0" smtClean="0"/>
              <a:t>4.7  IP </a:t>
            </a:r>
            <a:r>
              <a:rPr lang="zh-CN" altLang="zh-CN" dirty="0" smtClean="0"/>
              <a:t>多</a:t>
            </a:r>
            <a:r>
              <a:rPr lang="zh-CN" altLang="zh-CN" dirty="0"/>
              <a:t>播</a:t>
            </a:r>
          </a:p>
          <a:p>
            <a:pPr>
              <a:lnSpc>
                <a:spcPct val="100000"/>
              </a:lnSpc>
            </a:pPr>
            <a:r>
              <a:rPr lang="en-US" altLang="zh-CN" dirty="0" smtClean="0"/>
              <a:t>4.8  </a:t>
            </a:r>
            <a:r>
              <a:rPr lang="zh-CN" altLang="zh-CN" dirty="0"/>
              <a:t>虚拟</a:t>
            </a:r>
            <a:r>
              <a:rPr lang="zh-CN" altLang="zh-CN" dirty="0" smtClean="0"/>
              <a:t>专用网</a:t>
            </a:r>
            <a:r>
              <a:rPr lang="en-US" altLang="zh-CN" dirty="0" smtClean="0"/>
              <a:t> VPN </a:t>
            </a:r>
            <a:r>
              <a:rPr lang="zh-CN" altLang="zh-CN" dirty="0" smtClean="0"/>
              <a:t>和</a:t>
            </a:r>
            <a:r>
              <a:rPr lang="zh-CN" altLang="zh-CN" dirty="0"/>
              <a:t>网络</a:t>
            </a:r>
            <a:r>
              <a:rPr lang="zh-CN" altLang="zh-CN" dirty="0" smtClean="0"/>
              <a:t>地址转换</a:t>
            </a:r>
            <a:r>
              <a:rPr lang="en-US" altLang="zh-CN" dirty="0" smtClean="0"/>
              <a:t> NAT</a:t>
            </a:r>
            <a:endParaRPr lang="zh-CN" altLang="zh-CN" dirty="0"/>
          </a:p>
          <a:p>
            <a:pPr>
              <a:lnSpc>
                <a:spcPct val="100000"/>
              </a:lnSpc>
            </a:pPr>
            <a:r>
              <a:rPr lang="en-US" altLang="zh-CN" dirty="0" smtClean="0"/>
              <a:t>4.9  </a:t>
            </a:r>
            <a:r>
              <a:rPr lang="zh-CN" altLang="zh-CN" dirty="0"/>
              <a:t>多协议标记</a:t>
            </a:r>
            <a:r>
              <a:rPr lang="zh-CN" altLang="zh-CN" dirty="0" smtClean="0"/>
              <a:t>交换</a:t>
            </a:r>
            <a:r>
              <a:rPr lang="en-US" altLang="zh-CN" dirty="0" smtClean="0"/>
              <a:t> MPLS</a:t>
            </a:r>
            <a:endParaRPr lang="zh-CN"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a:r>
              <a:rPr lang="en-US" altLang="zh-CN" dirty="0"/>
              <a:t>IP </a:t>
            </a:r>
            <a:r>
              <a:rPr lang="zh-CN" altLang="en-US" dirty="0"/>
              <a:t>地址的编址方法 </a:t>
            </a:r>
          </a:p>
        </p:txBody>
      </p:sp>
      <p:sp>
        <p:nvSpPr>
          <p:cNvPr id="143363" name="Rectangle 3"/>
          <p:cNvSpPr>
            <a:spLocks noGrp="1" noChangeArrowheads="1"/>
          </p:cNvSpPr>
          <p:nvPr>
            <p:ph idx="1"/>
          </p:nvPr>
        </p:nvSpPr>
        <p:spPr/>
        <p:txBody>
          <a:bodyPr/>
          <a:lstStyle/>
          <a:p>
            <a:r>
              <a:rPr lang="zh-CN" altLang="en-US" dirty="0">
                <a:solidFill>
                  <a:srgbClr val="FF0000"/>
                </a:solidFill>
              </a:rPr>
              <a:t>分类的 </a:t>
            </a:r>
            <a:r>
              <a:rPr lang="en-US" altLang="zh-CN" dirty="0">
                <a:solidFill>
                  <a:srgbClr val="FF0000"/>
                </a:solidFill>
              </a:rPr>
              <a:t>IP </a:t>
            </a:r>
            <a:r>
              <a:rPr lang="zh-CN" altLang="en-US" dirty="0">
                <a:solidFill>
                  <a:srgbClr val="FF0000"/>
                </a:solidFill>
              </a:rPr>
              <a:t>地址：</a:t>
            </a:r>
            <a:r>
              <a:rPr lang="zh-CN" altLang="en-US" dirty="0">
                <a:solidFill>
                  <a:srgbClr val="0000FF"/>
                </a:solidFill>
              </a:rPr>
              <a:t>最基本的编址方法，</a:t>
            </a:r>
            <a:r>
              <a:rPr lang="en-US" altLang="zh-CN" dirty="0"/>
              <a:t>1981 </a:t>
            </a:r>
            <a:r>
              <a:rPr lang="zh-CN" altLang="en-US" dirty="0"/>
              <a:t>年通过相应的标准协议。</a:t>
            </a:r>
          </a:p>
          <a:p>
            <a:r>
              <a:rPr lang="zh-CN" altLang="en-US" dirty="0">
                <a:solidFill>
                  <a:srgbClr val="FF0000"/>
                </a:solidFill>
              </a:rPr>
              <a:t>子网的划分：</a:t>
            </a:r>
            <a:r>
              <a:rPr lang="zh-CN" altLang="en-US" dirty="0"/>
              <a:t>对</a:t>
            </a:r>
            <a:r>
              <a:rPr lang="zh-CN" altLang="en-US" dirty="0">
                <a:solidFill>
                  <a:schemeClr val="tx1"/>
                </a:solidFill>
                <a:sym typeface="+mn-ea"/>
              </a:rPr>
              <a:t>分类的 </a:t>
            </a:r>
            <a:r>
              <a:rPr lang="en-US" altLang="zh-CN" dirty="0">
                <a:solidFill>
                  <a:schemeClr val="tx1"/>
                </a:solidFill>
                <a:sym typeface="+mn-ea"/>
              </a:rPr>
              <a:t>IP </a:t>
            </a:r>
            <a:r>
              <a:rPr lang="zh-CN" altLang="en-US" dirty="0">
                <a:solidFill>
                  <a:schemeClr val="tx1"/>
                </a:solidFill>
                <a:sym typeface="+mn-ea"/>
              </a:rPr>
              <a:t>地址</a:t>
            </a:r>
            <a:r>
              <a:rPr lang="zh-CN" altLang="en-US" dirty="0"/>
              <a:t>方法的</a:t>
            </a:r>
            <a:r>
              <a:rPr lang="zh-CN" altLang="en-US" dirty="0">
                <a:solidFill>
                  <a:srgbClr val="0000FF"/>
                </a:solidFill>
              </a:rPr>
              <a:t>改进，</a:t>
            </a:r>
            <a:r>
              <a:rPr lang="en-US" altLang="zh-CN" dirty="0"/>
              <a:t>1985 </a:t>
            </a:r>
            <a:r>
              <a:rPr lang="zh-CN" altLang="en-US" dirty="0"/>
              <a:t>年通过</a:t>
            </a:r>
            <a:r>
              <a:rPr lang="en-US" altLang="zh-CN" dirty="0"/>
              <a:t>RFC</a:t>
            </a:r>
            <a:r>
              <a:rPr lang="zh-CN" altLang="en-US" dirty="0">
                <a:sym typeface="+mn-ea"/>
              </a:rPr>
              <a:t>标准</a:t>
            </a:r>
            <a:r>
              <a:rPr lang="en-US" altLang="zh-CN" dirty="0" smtClean="0">
                <a:sym typeface="+mn-ea"/>
              </a:rPr>
              <a:t> </a:t>
            </a:r>
            <a:r>
              <a:rPr lang="zh-CN" altLang="en-US" dirty="0"/>
              <a:t>。</a:t>
            </a:r>
          </a:p>
          <a:p>
            <a:r>
              <a:rPr lang="zh-CN" altLang="en-US" dirty="0">
                <a:solidFill>
                  <a:srgbClr val="FF0000"/>
                </a:solidFill>
              </a:rPr>
              <a:t>构成超网：</a:t>
            </a:r>
            <a:r>
              <a:rPr lang="zh-CN" altLang="en-US" dirty="0"/>
              <a:t>较新的</a:t>
            </a:r>
            <a:r>
              <a:rPr lang="zh-CN" altLang="en-US" dirty="0">
                <a:solidFill>
                  <a:srgbClr val="0000FF"/>
                </a:solidFill>
              </a:rPr>
              <a:t>无分类编址方法。</a:t>
            </a:r>
            <a:r>
              <a:rPr lang="en-US" altLang="zh-CN" dirty="0"/>
              <a:t>1993 </a:t>
            </a:r>
            <a:r>
              <a:rPr lang="zh-CN" altLang="en-US" dirty="0"/>
              <a:t>年提出后很快就得到推广应用。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路由信息的收敛</a:t>
            </a:r>
            <a:endParaRPr lang="zh-CN" altLang="en-US" dirty="0"/>
          </a:p>
        </p:txBody>
      </p:sp>
      <p:sp>
        <p:nvSpPr>
          <p:cNvPr id="3" name="内容占位符 2"/>
          <p:cNvSpPr>
            <a:spLocks noGrp="1"/>
          </p:cNvSpPr>
          <p:nvPr>
            <p:ph idx="1"/>
          </p:nvPr>
        </p:nvSpPr>
        <p:spPr/>
        <p:txBody>
          <a:bodyPr/>
          <a:lstStyle/>
          <a:p>
            <a:r>
              <a:rPr lang="zh-CN" altLang="en-US" dirty="0" smtClean="0"/>
              <a:t>举例：</a:t>
            </a:r>
            <a:endParaRPr lang="en-US" altLang="zh-CN" dirty="0" smtClean="0"/>
          </a:p>
          <a:p>
            <a:r>
              <a:rPr lang="zh-CN" altLang="en-US" dirty="0" smtClean="0"/>
              <a:t>三个路由器   费用</a:t>
            </a:r>
            <a:r>
              <a:rPr lang="en-US" altLang="zh-CN" dirty="0" smtClean="0"/>
              <a:t>1</a:t>
            </a:r>
            <a:r>
              <a:rPr lang="zh-CN" altLang="en-US" dirty="0" smtClean="0"/>
              <a:t>，</a:t>
            </a:r>
            <a:r>
              <a:rPr lang="en-US" altLang="zh-CN" dirty="0" smtClean="0"/>
              <a:t>2</a:t>
            </a:r>
            <a:r>
              <a:rPr lang="zh-CN" altLang="en-US" dirty="0" smtClean="0"/>
              <a:t>，</a:t>
            </a:r>
            <a:r>
              <a:rPr lang="en-US" altLang="zh-CN" dirty="0" smtClean="0"/>
              <a:t>7</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6496" y="116632"/>
            <a:ext cx="8280920" cy="1512168"/>
          </a:xfrm>
        </p:spPr>
        <p:txBody>
          <a:bodyPr/>
          <a:lstStyle/>
          <a:p>
            <a:pPr>
              <a:lnSpc>
                <a:spcPct val="110000"/>
              </a:lnSpc>
            </a:pPr>
            <a:r>
              <a:rPr lang="en-US" altLang="zh-CN" sz="2800" dirty="0">
                <a:solidFill>
                  <a:srgbClr val="000099"/>
                </a:solidFill>
              </a:rPr>
              <a:t>【</a:t>
            </a:r>
            <a:r>
              <a:rPr lang="zh-CN" altLang="en-US" sz="2800" dirty="0">
                <a:solidFill>
                  <a:srgbClr val="000099"/>
                </a:solidFill>
              </a:rPr>
              <a:t>例</a:t>
            </a:r>
            <a:r>
              <a:rPr lang="en-US" altLang="zh-CN" sz="2800" dirty="0">
                <a:solidFill>
                  <a:srgbClr val="000099"/>
                </a:solidFill>
              </a:rPr>
              <a:t>4-5】</a:t>
            </a:r>
            <a:r>
              <a:rPr lang="zh-CN" altLang="zh-CN" sz="2800" dirty="0">
                <a:solidFill>
                  <a:srgbClr val="000099"/>
                </a:solidFill>
              </a:rPr>
              <a:t>已知</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有</a:t>
            </a:r>
            <a:r>
              <a:rPr lang="zh-CN" altLang="zh-CN" sz="2800" dirty="0">
                <a:solidFill>
                  <a:srgbClr val="000099"/>
                </a:solidFill>
              </a:rPr>
              <a:t>表</a:t>
            </a:r>
            <a:r>
              <a:rPr lang="en-US" altLang="zh-CN" sz="2800" dirty="0">
                <a:solidFill>
                  <a:srgbClr val="000099"/>
                </a:solidFill>
              </a:rPr>
              <a:t>4-9(a)</a:t>
            </a:r>
            <a:r>
              <a:rPr lang="zh-CN" altLang="zh-CN" sz="2800" dirty="0">
                <a:solidFill>
                  <a:srgbClr val="000099"/>
                </a:solidFill>
              </a:rPr>
              <a:t>所示的路由表。现在收到相邻</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4 </a:t>
            </a:r>
            <a:r>
              <a:rPr lang="zh-CN" altLang="zh-CN" sz="2800" dirty="0" smtClean="0">
                <a:solidFill>
                  <a:srgbClr val="000099"/>
                </a:solidFill>
              </a:rPr>
              <a:t>发</a:t>
            </a:r>
            <a:r>
              <a:rPr lang="zh-CN" altLang="zh-CN" sz="2800" dirty="0">
                <a:solidFill>
                  <a:srgbClr val="000099"/>
                </a:solidFill>
              </a:rPr>
              <a:t>来的路由更新信息，如表</a:t>
            </a:r>
            <a:r>
              <a:rPr lang="en-US" altLang="zh-CN" sz="2800" dirty="0">
                <a:solidFill>
                  <a:srgbClr val="000099"/>
                </a:solidFill>
              </a:rPr>
              <a:t>4-9(b)</a:t>
            </a:r>
            <a:r>
              <a:rPr lang="zh-CN" altLang="zh-CN" sz="2800" dirty="0">
                <a:solidFill>
                  <a:srgbClr val="000099"/>
                </a:solidFill>
              </a:rPr>
              <a:t>所示。试更新</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的</a:t>
            </a:r>
            <a:r>
              <a:rPr lang="zh-CN" altLang="zh-CN" sz="2800" dirty="0">
                <a:solidFill>
                  <a:srgbClr val="000099"/>
                </a:solidFill>
              </a:rPr>
              <a:t>路由表。</a:t>
            </a:r>
            <a:endParaRPr lang="zh-CN" altLang="en-US" sz="2800" dirty="0">
              <a:solidFill>
                <a:srgbClr val="000099"/>
              </a:solidFill>
            </a:endParaRPr>
          </a:p>
        </p:txBody>
      </p:sp>
      <p:graphicFrame>
        <p:nvGraphicFramePr>
          <p:cNvPr id="3" name="表格 2"/>
          <p:cNvGraphicFramePr>
            <a:graphicFrameLocks noGrp="1"/>
          </p:cNvGraphicFramePr>
          <p:nvPr/>
        </p:nvGraphicFramePr>
        <p:xfrm>
          <a:off x="704529" y="2154560"/>
          <a:ext cx="3816423" cy="1346448"/>
        </p:xfrm>
        <a:graphic>
          <a:graphicData uri="http://schemas.openxmlformats.org/drawingml/2006/table">
            <a:tbl>
              <a:tblPr firstRow="1" firstCol="1" lastRow="1" lastCol="1" bandRow="1" bandCol="1">
                <a:tableStyleId>{5C22544A-7EE6-4342-B048-85BDC9FD1C3A}</a:tableStyleId>
              </a:tblPr>
              <a:tblGrid>
                <a:gridCol w="1272141"/>
                <a:gridCol w="851282"/>
                <a:gridCol w="1693000"/>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4" name="表格 3"/>
          <p:cNvGraphicFramePr>
            <a:graphicFrameLocks noGrp="1"/>
          </p:cNvGraphicFramePr>
          <p:nvPr/>
        </p:nvGraphicFramePr>
        <p:xfrm>
          <a:off x="5817096" y="2153667"/>
          <a:ext cx="3888432" cy="1346448"/>
        </p:xfrm>
        <a:graphic>
          <a:graphicData uri="http://schemas.openxmlformats.org/drawingml/2006/table">
            <a:tbl>
              <a:tblPr firstRow="1" firstCol="1" lastRow="1" lastCol="1" bandRow="1" bandCol="1">
                <a:tableStyleId>{5C22544A-7EE6-4342-B048-85BDC9FD1C3A}</a:tableStyleId>
              </a:tblPr>
              <a:tblGrid>
                <a:gridCol w="1296144"/>
                <a:gridCol w="867345"/>
                <a:gridCol w="1724943"/>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Net1</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1</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直接交付</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nvGraphicFramePr>
        <p:xfrm>
          <a:off x="3008784" y="4586064"/>
          <a:ext cx="3816424" cy="1651248"/>
        </p:xfrm>
        <a:graphic>
          <a:graphicData uri="http://schemas.openxmlformats.org/drawingml/2006/table">
            <a:tbl>
              <a:tblPr firstRow="1" firstCol="1" lastRow="1" lastCol="1" bandRow="1" bandCol="1">
                <a:tableStyleId>{5C22544A-7EE6-4342-B048-85BDC9FD1C3A}</a:tableStyleId>
              </a:tblPr>
              <a:tblGrid>
                <a:gridCol w="1272141"/>
                <a:gridCol w="851283"/>
                <a:gridCol w="1693000"/>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15900">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7" name="矩形 6"/>
          <p:cNvSpPr/>
          <p:nvPr/>
        </p:nvSpPr>
        <p:spPr>
          <a:xfrm>
            <a:off x="776536" y="1772816"/>
            <a:ext cx="3744416" cy="369332"/>
          </a:xfrm>
          <a:prstGeom prst="rect">
            <a:avLst/>
          </a:prstGeom>
        </p:spPr>
        <p:txBody>
          <a:bodyPr wrap="squar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4-9(a)  </a:t>
            </a:r>
            <a:r>
              <a:rPr lang="zh-CN" altLang="zh-CN" b="1" dirty="0">
                <a:latin typeface="+mn-lt"/>
                <a:ea typeface="黑体" panose="02010609060101010101" pitchFamily="2" charset="-122"/>
              </a:rPr>
              <a:t>路由器</a:t>
            </a:r>
            <a:r>
              <a:rPr lang="en-US" altLang="zh-CN" b="1" dirty="0">
                <a:latin typeface="+mn-lt"/>
                <a:ea typeface="黑体" panose="02010609060101010101" pitchFamily="2" charset="-122"/>
              </a:rPr>
              <a:t>R</a:t>
            </a:r>
            <a:r>
              <a:rPr lang="en-US" altLang="zh-CN" b="1" baseline="-25000" dirty="0">
                <a:latin typeface="+mn-lt"/>
                <a:ea typeface="黑体" panose="02010609060101010101" pitchFamily="2" charset="-122"/>
              </a:rPr>
              <a:t>6</a:t>
            </a:r>
            <a:r>
              <a:rPr lang="zh-CN" altLang="zh-CN" b="1" dirty="0">
                <a:latin typeface="+mn-lt"/>
                <a:ea typeface="黑体" panose="02010609060101010101" pitchFamily="2" charset="-122"/>
              </a:rPr>
              <a:t>的路由表</a:t>
            </a:r>
            <a:endParaRPr lang="zh-CN" altLang="en-US" b="1" dirty="0">
              <a:latin typeface="+mn-lt"/>
              <a:ea typeface="黑体" panose="02010609060101010101" pitchFamily="2" charset="-122"/>
            </a:endParaRPr>
          </a:p>
        </p:txBody>
      </p:sp>
      <p:sp>
        <p:nvSpPr>
          <p:cNvPr id="8" name="矩形 7"/>
          <p:cNvSpPr/>
          <p:nvPr/>
        </p:nvSpPr>
        <p:spPr>
          <a:xfrm>
            <a:off x="6022026" y="1772816"/>
            <a:ext cx="3517309" cy="369332"/>
          </a:xfrm>
          <a:prstGeom prst="rect">
            <a:avLst/>
          </a:prstGeom>
        </p:spPr>
        <p:txBody>
          <a:bodyPr wrap="non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4-9(b)  R</a:t>
            </a:r>
            <a:r>
              <a:rPr lang="en-US" altLang="zh-CN" b="1" baseline="-25000" dirty="0">
                <a:latin typeface="+mn-lt"/>
                <a:ea typeface="黑体" panose="02010609060101010101" pitchFamily="2" charset="-122"/>
              </a:rPr>
              <a:t>4</a:t>
            </a:r>
            <a:r>
              <a:rPr lang="zh-CN" altLang="zh-CN" b="1" dirty="0">
                <a:latin typeface="+mn-lt"/>
                <a:ea typeface="黑体" panose="02010609060101010101" pitchFamily="2" charset="-122"/>
              </a:rPr>
              <a:t>发来的路由更新信息</a:t>
            </a:r>
            <a:endParaRPr lang="zh-CN" altLang="en-US" b="1" dirty="0">
              <a:latin typeface="+mn-lt"/>
              <a:ea typeface="黑体" panose="02010609060101010101" pitchFamily="2" charset="-122"/>
            </a:endParaRPr>
          </a:p>
        </p:txBody>
      </p:sp>
      <p:sp>
        <p:nvSpPr>
          <p:cNvPr id="9" name="矩形 8"/>
          <p:cNvSpPr/>
          <p:nvPr/>
        </p:nvSpPr>
        <p:spPr>
          <a:xfrm>
            <a:off x="2936776" y="4216732"/>
            <a:ext cx="4104456" cy="369332"/>
          </a:xfrm>
          <a:prstGeom prst="rect">
            <a:avLst/>
          </a:prstGeom>
        </p:spPr>
        <p:txBody>
          <a:bodyPr wrap="squar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4-9(d)  </a:t>
            </a:r>
            <a:r>
              <a:rPr lang="zh-CN" altLang="zh-CN" b="1" dirty="0">
                <a:latin typeface="+mn-lt"/>
                <a:ea typeface="黑体" panose="02010609060101010101" pitchFamily="2" charset="-122"/>
              </a:rPr>
              <a:t>路由器</a:t>
            </a:r>
            <a:r>
              <a:rPr lang="en-US" altLang="zh-CN" b="1" dirty="0">
                <a:latin typeface="+mn-lt"/>
                <a:ea typeface="黑体" panose="02010609060101010101" pitchFamily="2" charset="-122"/>
              </a:rPr>
              <a:t>R</a:t>
            </a:r>
            <a:r>
              <a:rPr lang="en-US" altLang="zh-CN" b="1" baseline="-25000" dirty="0">
                <a:latin typeface="+mn-lt"/>
                <a:ea typeface="黑体" panose="02010609060101010101" pitchFamily="2" charset="-122"/>
              </a:rPr>
              <a:t>6</a:t>
            </a:r>
            <a:r>
              <a:rPr lang="zh-CN" altLang="zh-CN" b="1" dirty="0">
                <a:latin typeface="+mn-lt"/>
                <a:ea typeface="黑体" panose="02010609060101010101" pitchFamily="2" charset="-122"/>
              </a:rPr>
              <a:t>更新后的路由表</a:t>
            </a:r>
            <a:endParaRPr lang="zh-CN" altLang="en-US" b="1" dirty="0">
              <a:latin typeface="+mn-lt"/>
              <a:ea typeface="黑体" panose="02010609060101010101" pitchFamily="2" charset="-122"/>
            </a:endParaRPr>
          </a:p>
        </p:txBody>
      </p:sp>
      <p:sp>
        <p:nvSpPr>
          <p:cNvPr id="18" name="直角上箭头 17"/>
          <p:cNvSpPr/>
          <p:nvPr/>
        </p:nvSpPr>
        <p:spPr bwMode="auto">
          <a:xfrm flipH="1" flipV="1">
            <a:off x="4880991" y="3825044"/>
            <a:ext cx="1944216" cy="468052"/>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pPr algn="ctr"/>
            <a:r>
              <a:rPr lang="en-US" altLang="zh-CN" dirty="0"/>
              <a:t>【</a:t>
            </a:r>
            <a:r>
              <a:rPr lang="zh-CN" altLang="en-US" dirty="0"/>
              <a:t>例</a:t>
            </a:r>
            <a:r>
              <a:rPr lang="en-US" altLang="zh-CN" dirty="0"/>
              <a:t>】</a:t>
            </a:r>
            <a:r>
              <a:rPr lang="zh-CN" altLang="en-US" dirty="0"/>
              <a:t>路由表</a:t>
            </a:r>
            <a:r>
              <a:rPr lang="zh-CN" altLang="en-US" dirty="0" smtClean="0"/>
              <a:t>更新</a:t>
            </a:r>
            <a:endParaRPr lang="zh-CN" altLang="en-US" dirty="0"/>
          </a:p>
        </p:txBody>
      </p:sp>
      <p:grpSp>
        <p:nvGrpSpPr>
          <p:cNvPr id="7" name="Group 20"/>
          <p:cNvGrpSpPr/>
          <p:nvPr/>
        </p:nvGrpSpPr>
        <p:grpSpPr bwMode="auto">
          <a:xfrm>
            <a:off x="677294" y="1380333"/>
            <a:ext cx="8812211" cy="4352925"/>
            <a:chOff x="249" y="720"/>
            <a:chExt cx="5551" cy="2742"/>
          </a:xfrm>
        </p:grpSpPr>
        <p:sp>
          <p:nvSpPr>
            <p:cNvPr id="8" name="Rectangle 6"/>
            <p:cNvSpPr>
              <a:spLocks noChangeArrowheads="1"/>
            </p:cNvSpPr>
            <p:nvPr/>
          </p:nvSpPr>
          <p:spPr bwMode="auto">
            <a:xfrm>
              <a:off x="585" y="1008"/>
              <a:ext cx="768" cy="1008"/>
            </a:xfrm>
            <a:prstGeom prst="rect">
              <a:avLst/>
            </a:prstGeom>
            <a:solidFill>
              <a:srgbClr val="DDDDDD"/>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Net2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Net3	8</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Net6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Net8	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Net9	5</a:t>
              </a:r>
            </a:p>
          </p:txBody>
        </p:sp>
        <p:sp>
          <p:nvSpPr>
            <p:cNvPr id="9" name="Rectangle 7"/>
            <p:cNvSpPr>
              <a:spLocks noChangeArrowheads="1"/>
            </p:cNvSpPr>
            <p:nvPr/>
          </p:nvSpPr>
          <p:spPr bwMode="auto">
            <a:xfrm>
              <a:off x="2025" y="1200"/>
              <a:ext cx="768" cy="1008"/>
            </a:xfrm>
            <a:prstGeom prst="rect">
              <a:avLst/>
            </a:prstGeom>
            <a:solidFill>
              <a:srgbClr val="DDDDDD"/>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Net2	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Net3	9</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Net6	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Net8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Net9	6</a:t>
              </a:r>
            </a:p>
          </p:txBody>
        </p:sp>
        <p:sp>
          <p:nvSpPr>
            <p:cNvPr id="10" name="Rectangle 8"/>
            <p:cNvSpPr>
              <a:spLocks noChangeArrowheads="1"/>
            </p:cNvSpPr>
            <p:nvPr/>
          </p:nvSpPr>
          <p:spPr bwMode="auto">
            <a:xfrm>
              <a:off x="249" y="2448"/>
              <a:ext cx="1344" cy="1008"/>
            </a:xfrm>
            <a:prstGeom prst="rect">
              <a:avLst/>
            </a:prstGeom>
            <a:solidFill>
              <a:srgbClr val="66FFFF"/>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2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8	F</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p>
          </p:txBody>
        </p:sp>
        <p:sp>
          <p:nvSpPr>
            <p:cNvPr id="11" name="Text Box 9"/>
            <p:cNvSpPr txBox="1">
              <a:spLocks noChangeArrowheads="1"/>
            </p:cNvSpPr>
            <p:nvPr/>
          </p:nvSpPr>
          <p:spPr bwMode="auto">
            <a:xfrm>
              <a:off x="441" y="772"/>
              <a:ext cx="131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p>
          </p:txBody>
        </p:sp>
        <p:sp>
          <p:nvSpPr>
            <p:cNvPr id="12" name="Text Box 10"/>
            <p:cNvSpPr txBox="1">
              <a:spLocks noChangeArrowheads="1"/>
            </p:cNvSpPr>
            <p:nvPr/>
          </p:nvSpPr>
          <p:spPr bwMode="auto">
            <a:xfrm>
              <a:off x="1822" y="768"/>
              <a:ext cx="1316"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增加跳数以后</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p>
          </p:txBody>
        </p:sp>
        <p:sp>
          <p:nvSpPr>
            <p:cNvPr id="13" name="Text Box 11"/>
            <p:cNvSpPr txBox="1">
              <a:spLocks noChangeArrowheads="1"/>
            </p:cNvSpPr>
            <p:nvPr/>
          </p:nvSpPr>
          <p:spPr bwMode="auto">
            <a:xfrm>
              <a:off x="549" y="2198"/>
              <a:ext cx="89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旧路由表</a:t>
              </a:r>
            </a:p>
          </p:txBody>
        </p:sp>
        <p:sp>
          <p:nvSpPr>
            <p:cNvPr id="14" name="Rectangle 12"/>
            <p:cNvSpPr>
              <a:spLocks noChangeArrowheads="1"/>
            </p:cNvSpPr>
            <p:nvPr/>
          </p:nvSpPr>
          <p:spPr bwMode="auto">
            <a:xfrm>
              <a:off x="1881" y="2544"/>
              <a:ext cx="1104" cy="384"/>
            </a:xfrm>
            <a:prstGeom prst="rect">
              <a:avLst/>
            </a:prstGeom>
            <a:solidFill>
              <a:schemeClr val="bg2"/>
            </a:solidFill>
            <a:ln w="9525">
              <a:solidFill>
                <a:srgbClr val="000000"/>
              </a:solidFill>
              <a:miter lim="800000"/>
            </a:ln>
            <a:effectLst>
              <a:outerShdw dist="107763"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0000CC"/>
                  </a:solidFill>
                  <a:effectLst/>
                  <a:uLnTx/>
                  <a:uFillTx/>
                  <a:latin typeface="+mn-lt"/>
                  <a:ea typeface="黑体" panose="02010609060101010101" pitchFamily="2" charset="-122"/>
                </a:rPr>
                <a:t>更新算法</a:t>
              </a:r>
            </a:p>
          </p:txBody>
        </p:sp>
        <p:sp>
          <p:nvSpPr>
            <p:cNvPr id="15" name="Rectangle 13"/>
            <p:cNvSpPr>
              <a:spLocks noChangeArrowheads="1"/>
            </p:cNvSpPr>
            <p:nvPr/>
          </p:nvSpPr>
          <p:spPr bwMode="auto">
            <a:xfrm>
              <a:off x="3321" y="2310"/>
              <a:ext cx="1344" cy="1152"/>
            </a:xfrm>
            <a:prstGeom prst="rect">
              <a:avLst/>
            </a:prstGeom>
            <a:solidFill>
              <a:srgbClr val="FFFF66"/>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5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	9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5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p>
          </p:txBody>
        </p:sp>
        <p:sp>
          <p:nvSpPr>
            <p:cNvPr id="16" name="Text Box 14"/>
            <p:cNvSpPr txBox="1">
              <a:spLocks noChangeArrowheads="1"/>
            </p:cNvSpPr>
            <p:nvPr/>
          </p:nvSpPr>
          <p:spPr bwMode="auto">
            <a:xfrm>
              <a:off x="3621" y="2060"/>
              <a:ext cx="89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新路由表</a:t>
              </a:r>
            </a:p>
          </p:txBody>
        </p:sp>
        <p:sp>
          <p:nvSpPr>
            <p:cNvPr id="17" name="AutoShape 15"/>
            <p:cNvSpPr>
              <a:spLocks noChangeArrowheads="1"/>
            </p:cNvSpPr>
            <p:nvPr/>
          </p:nvSpPr>
          <p:spPr bwMode="auto">
            <a:xfrm>
              <a:off x="164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8" name="AutoShape 16"/>
            <p:cNvSpPr>
              <a:spLocks noChangeArrowheads="1"/>
            </p:cNvSpPr>
            <p:nvPr/>
          </p:nvSpPr>
          <p:spPr bwMode="auto">
            <a:xfrm>
              <a:off x="308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AutoShape 17"/>
            <p:cNvSpPr>
              <a:spLocks noChangeArrowheads="1"/>
            </p:cNvSpPr>
            <p:nvPr/>
          </p:nvSpPr>
          <p:spPr bwMode="auto">
            <a:xfrm>
              <a:off x="2361" y="2304"/>
              <a:ext cx="144" cy="192"/>
            </a:xfrm>
            <a:prstGeom prst="downArrow">
              <a:avLst>
                <a:gd name="adj1" fmla="val 50000"/>
                <a:gd name="adj2" fmla="val 33333"/>
              </a:avLst>
            </a:prstGeom>
            <a:solidFill>
              <a:srgbClr val="000000"/>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0" name="AutoShape 18"/>
            <p:cNvSpPr>
              <a:spLocks noChangeArrowheads="1"/>
            </p:cNvSpPr>
            <p:nvPr/>
          </p:nvSpPr>
          <p:spPr bwMode="auto">
            <a:xfrm>
              <a:off x="1497" y="1584"/>
              <a:ext cx="384" cy="144"/>
            </a:xfrm>
            <a:prstGeom prst="rightArrow">
              <a:avLst>
                <a:gd name="adj1" fmla="val 50000"/>
                <a:gd name="adj2" fmla="val 66667"/>
              </a:avLst>
            </a:prstGeom>
            <a:solidFill>
              <a:srgbClr val="000000"/>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1" name="Rectangle 19"/>
            <p:cNvSpPr>
              <a:spLocks noChangeArrowheads="1"/>
            </p:cNvSpPr>
            <p:nvPr/>
          </p:nvSpPr>
          <p:spPr bwMode="auto">
            <a:xfrm>
              <a:off x="3304" y="720"/>
              <a:ext cx="2496" cy="1296"/>
            </a:xfrm>
            <a:prstGeom prst="rect">
              <a:avLst/>
            </a:prstGeom>
            <a:solidFill>
              <a:srgbClr val="66FF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没有新信息，不变</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相同的下一跳，替换</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一条新路由，增加</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不同的下一跳，新跳数小，替换</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不同的下一跳，跳数相同，不变</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不同的下一跳，新跳数大，不变</a:t>
              </a:r>
            </a:p>
          </p:txBody>
        </p:sp>
      </p:gr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smtClean="0"/>
              <a:t>2. </a:t>
            </a:r>
            <a:r>
              <a:rPr lang="zh-CN" altLang="en-US" smtClean="0"/>
              <a:t>距离向量算法</a:t>
            </a:r>
            <a:endParaRPr lang="zh-CN" altLang="en-US" dirty="0"/>
          </a:p>
        </p:txBody>
      </p:sp>
      <p:sp>
        <p:nvSpPr>
          <p:cNvPr id="7" name="Text Box 3"/>
          <p:cNvSpPr txBox="1">
            <a:spLocks noChangeArrowheads="1"/>
          </p:cNvSpPr>
          <p:nvPr/>
        </p:nvSpPr>
        <p:spPr bwMode="auto">
          <a:xfrm>
            <a:off x="128464" y="1196752"/>
            <a:ext cx="9777536" cy="4358116"/>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800" b="1" dirty="0" smtClean="0">
                <a:solidFill>
                  <a:srgbClr val="C00000"/>
                </a:solidFill>
                <a:latin typeface="宋体" panose="02010600030101010101" pitchFamily="2" charset="-122"/>
                <a:ea typeface="黑体" panose="02010609060101010101" pitchFamily="2" charset="-122"/>
              </a:rPr>
              <a:t>路由器收到相邻路由器（其地址为 </a:t>
            </a:r>
            <a:r>
              <a:rPr lang="en-US" altLang="zh-CN" sz="2800" b="1" dirty="0" smtClean="0">
                <a:solidFill>
                  <a:srgbClr val="C00000"/>
                </a:solidFill>
                <a:latin typeface="宋体" panose="02010600030101010101" pitchFamily="2" charset="-122"/>
                <a:ea typeface="黑体" panose="02010609060101010101" pitchFamily="2" charset="-122"/>
              </a:rPr>
              <a:t>X</a:t>
            </a:r>
            <a:r>
              <a:rPr lang="zh-CN" altLang="en-US" sz="2800" b="1" dirty="0" smtClean="0">
                <a:solidFill>
                  <a:srgbClr val="C00000"/>
                </a:solidFill>
                <a:latin typeface="宋体" panose="02010600030101010101" pitchFamily="2" charset="-122"/>
                <a:ea typeface="黑体" panose="02010609060101010101" pitchFamily="2" charset="-122"/>
              </a:rPr>
              <a:t>）的一个 </a:t>
            </a:r>
            <a:r>
              <a:rPr lang="en-US" altLang="zh-CN" sz="2800" b="1" dirty="0" smtClean="0">
                <a:solidFill>
                  <a:srgbClr val="C00000"/>
                </a:solidFill>
                <a:latin typeface="宋体" panose="02010600030101010101" pitchFamily="2" charset="-122"/>
                <a:ea typeface="黑体" panose="02010609060101010101" pitchFamily="2" charset="-122"/>
              </a:rPr>
              <a:t>RIP </a:t>
            </a:r>
            <a:r>
              <a:rPr lang="zh-CN" altLang="en-US" sz="2800" b="1" dirty="0" smtClean="0">
                <a:solidFill>
                  <a:srgbClr val="C00000"/>
                </a:solidFill>
                <a:latin typeface="宋体" panose="02010600030101010101" pitchFamily="2" charset="-122"/>
                <a:ea typeface="黑体" panose="02010609060101010101" pitchFamily="2" charset="-122"/>
              </a:rPr>
              <a:t>报文：</a:t>
            </a:r>
          </a:p>
          <a:p>
            <a:pPr>
              <a:lnSpc>
                <a:spcPct val="110000"/>
              </a:lnSpc>
            </a:pPr>
            <a:r>
              <a:rPr lang="en-US" altLang="zh-CN" sz="2800" b="1" dirty="0" smtClean="0">
                <a:solidFill>
                  <a:srgbClr val="0000CC"/>
                </a:solidFill>
                <a:latin typeface="宋体" panose="02010600030101010101" pitchFamily="2" charset="-122"/>
                <a:ea typeface="黑体" panose="02010609060101010101" pitchFamily="2" charset="-122"/>
              </a:rPr>
              <a:t>(1) </a:t>
            </a:r>
            <a:r>
              <a:rPr lang="zh-CN" altLang="en-US" sz="2800" b="1" dirty="0" smtClean="0">
                <a:solidFill>
                  <a:srgbClr val="0000CC"/>
                </a:solidFill>
                <a:latin typeface="宋体" panose="02010600030101010101" pitchFamily="2" charset="-122"/>
                <a:ea typeface="黑体" panose="02010609060101010101" pitchFamily="2" charset="-122"/>
              </a:rPr>
              <a:t>先修改此 </a:t>
            </a:r>
            <a:r>
              <a:rPr lang="en-US" altLang="zh-CN" sz="2800" b="1" dirty="0" smtClean="0">
                <a:solidFill>
                  <a:srgbClr val="0000CC"/>
                </a:solidFill>
                <a:latin typeface="宋体" panose="02010600030101010101" pitchFamily="2" charset="-122"/>
                <a:ea typeface="黑体" panose="02010609060101010101" pitchFamily="2" charset="-122"/>
              </a:rPr>
              <a:t>RIP </a:t>
            </a:r>
            <a:r>
              <a:rPr lang="zh-CN" altLang="en-US" sz="2800" b="1" dirty="0" smtClean="0">
                <a:solidFill>
                  <a:srgbClr val="0000CC"/>
                </a:solidFill>
                <a:latin typeface="宋体" panose="02010600030101010101" pitchFamily="2" charset="-122"/>
                <a:ea typeface="黑体" panose="02010609060101010101" pitchFamily="2" charset="-122"/>
              </a:rPr>
              <a:t>报文中的所有项目：把“下一跳”字段中的地址都改为 </a:t>
            </a:r>
            <a:r>
              <a:rPr lang="en-US" altLang="zh-CN" sz="2800" b="1" dirty="0" smtClean="0">
                <a:solidFill>
                  <a:srgbClr val="0000CC"/>
                </a:solidFill>
                <a:latin typeface="宋体" panose="02010600030101010101" pitchFamily="2" charset="-122"/>
                <a:ea typeface="黑体" panose="02010609060101010101" pitchFamily="2" charset="-122"/>
              </a:rPr>
              <a:t>X</a:t>
            </a:r>
            <a:r>
              <a:rPr lang="zh-CN" altLang="en-US" sz="2800" b="1" dirty="0" smtClean="0">
                <a:solidFill>
                  <a:srgbClr val="0000CC"/>
                </a:solidFill>
                <a:latin typeface="宋体" panose="02010600030101010101" pitchFamily="2" charset="-122"/>
                <a:ea typeface="黑体" panose="02010609060101010101" pitchFamily="2" charset="-122"/>
              </a:rPr>
              <a:t>，并把所有的“距离”字段的值加 </a:t>
            </a:r>
            <a:r>
              <a:rPr lang="en-US" altLang="zh-CN" sz="2800" b="1" dirty="0" smtClean="0">
                <a:solidFill>
                  <a:srgbClr val="0000CC"/>
                </a:solidFill>
                <a:latin typeface="宋体" panose="02010600030101010101" pitchFamily="2" charset="-122"/>
                <a:ea typeface="黑体" panose="02010609060101010101" pitchFamily="2" charset="-122"/>
              </a:rPr>
              <a:t>1</a:t>
            </a:r>
            <a:r>
              <a:rPr lang="zh-CN" altLang="en-US" sz="2800" b="1" dirty="0" smtClean="0">
                <a:solidFill>
                  <a:srgbClr val="0000CC"/>
                </a:solidFill>
                <a:latin typeface="宋体" panose="02010600030101010101" pitchFamily="2" charset="-122"/>
                <a:ea typeface="黑体" panose="02010609060101010101" pitchFamily="2" charset="-122"/>
              </a:rPr>
              <a:t>。</a:t>
            </a:r>
          </a:p>
          <a:p>
            <a:pPr>
              <a:lnSpc>
                <a:spcPct val="110000"/>
              </a:lnSpc>
            </a:pPr>
            <a:r>
              <a:rPr lang="en-US" altLang="zh-CN" sz="2800" b="1" dirty="0" smtClean="0">
                <a:solidFill>
                  <a:srgbClr val="0000CC"/>
                </a:solidFill>
                <a:latin typeface="宋体" panose="02010600030101010101" pitchFamily="2" charset="-122"/>
                <a:ea typeface="黑体" panose="02010609060101010101" pitchFamily="2" charset="-122"/>
              </a:rPr>
              <a:t>(2) </a:t>
            </a:r>
            <a:r>
              <a:rPr lang="zh-CN" altLang="en-US" sz="2800" b="1" dirty="0" smtClean="0">
                <a:solidFill>
                  <a:srgbClr val="0000CC"/>
                </a:solidFill>
                <a:latin typeface="宋体" panose="02010600030101010101" pitchFamily="2" charset="-122"/>
                <a:ea typeface="黑体" panose="02010609060101010101" pitchFamily="2" charset="-122"/>
              </a:rPr>
              <a:t>对修改后的 </a:t>
            </a:r>
            <a:r>
              <a:rPr lang="en-US" altLang="zh-CN" sz="2800" b="1" dirty="0" smtClean="0">
                <a:solidFill>
                  <a:srgbClr val="0000CC"/>
                </a:solidFill>
                <a:latin typeface="宋体" panose="02010600030101010101" pitchFamily="2" charset="-122"/>
                <a:ea typeface="黑体" panose="02010609060101010101" pitchFamily="2" charset="-122"/>
              </a:rPr>
              <a:t>RIP </a:t>
            </a:r>
            <a:r>
              <a:rPr lang="zh-CN" altLang="en-US" sz="2800" b="1" dirty="0" smtClean="0">
                <a:solidFill>
                  <a:srgbClr val="0000CC"/>
                </a:solidFill>
                <a:latin typeface="宋体" panose="02010600030101010101" pitchFamily="2" charset="-122"/>
                <a:ea typeface="黑体" panose="02010609060101010101" pitchFamily="2" charset="-122"/>
              </a:rPr>
              <a:t>报文中的每一个项目，重复以下步骤：</a:t>
            </a:r>
          </a:p>
          <a:p>
            <a:pPr>
              <a:lnSpc>
                <a:spcPct val="110000"/>
              </a:lnSpc>
            </a:pPr>
            <a:r>
              <a:rPr lang="en-US" altLang="zh-CN" sz="2800" b="1" dirty="0" smtClean="0">
                <a:solidFill>
                  <a:srgbClr val="0000CC"/>
                </a:solidFill>
                <a:latin typeface="宋体" panose="02010600030101010101" pitchFamily="2" charset="-122"/>
                <a:ea typeface="黑体" panose="02010609060101010101" pitchFamily="2" charset="-122"/>
              </a:rPr>
              <a:t>    1.     2.     3.       4</a:t>
            </a:r>
            <a:endParaRPr lang="zh-CN" altLang="en-US" sz="2800" b="1" dirty="0" smtClean="0">
              <a:solidFill>
                <a:srgbClr val="0000CC"/>
              </a:solidFill>
              <a:latin typeface="宋体" panose="02010600030101010101" pitchFamily="2" charset="-122"/>
              <a:ea typeface="黑体" panose="02010609060101010101" pitchFamily="2" charset="-122"/>
            </a:endParaRPr>
          </a:p>
          <a:p>
            <a:pPr>
              <a:lnSpc>
                <a:spcPct val="110000"/>
              </a:lnSpc>
            </a:pPr>
            <a:r>
              <a:rPr lang="en-US" altLang="zh-CN" sz="2800" b="1" dirty="0" smtClean="0">
                <a:solidFill>
                  <a:srgbClr val="0000CC"/>
                </a:solidFill>
                <a:latin typeface="宋体" panose="02010600030101010101" pitchFamily="2" charset="-122"/>
                <a:ea typeface="黑体" panose="02010609060101010101" pitchFamily="2" charset="-122"/>
              </a:rPr>
              <a:t>(3) </a:t>
            </a:r>
            <a:r>
              <a:rPr lang="zh-CN" altLang="en-US" sz="2800" b="1" dirty="0" smtClean="0">
                <a:solidFill>
                  <a:srgbClr val="0000CC"/>
                </a:solidFill>
                <a:latin typeface="宋体" panose="02010600030101010101" pitchFamily="2" charset="-122"/>
                <a:ea typeface="黑体" panose="02010609060101010101" pitchFamily="2" charset="-122"/>
              </a:rPr>
              <a:t>若 </a:t>
            </a:r>
            <a:r>
              <a:rPr lang="en-US" altLang="zh-CN" sz="2800" b="1" dirty="0" smtClean="0">
                <a:solidFill>
                  <a:srgbClr val="0000CC"/>
                </a:solidFill>
                <a:latin typeface="宋体" panose="02010600030101010101" pitchFamily="2" charset="-122"/>
                <a:ea typeface="黑体" panose="02010609060101010101" pitchFamily="2" charset="-122"/>
              </a:rPr>
              <a:t>3 </a:t>
            </a:r>
            <a:r>
              <a:rPr lang="zh-CN" altLang="en-US" sz="2800" b="1" dirty="0" smtClean="0">
                <a:solidFill>
                  <a:srgbClr val="0000CC"/>
                </a:solidFill>
                <a:latin typeface="宋体" panose="02010600030101010101" pitchFamily="2" charset="-122"/>
                <a:ea typeface="黑体" panose="02010609060101010101" pitchFamily="2" charset="-122"/>
              </a:rPr>
              <a:t>分钟还没有收到相邻路由器的更新路由表，则把此相邻路由器记为不可达路由器，即将距离置为 </a:t>
            </a:r>
            <a:r>
              <a:rPr lang="en-US" altLang="zh-CN" sz="2800" b="1" dirty="0" smtClean="0">
                <a:solidFill>
                  <a:srgbClr val="0000CC"/>
                </a:solidFill>
                <a:latin typeface="宋体" panose="02010600030101010101" pitchFamily="2" charset="-122"/>
                <a:ea typeface="黑体" panose="02010609060101010101" pitchFamily="2" charset="-122"/>
              </a:rPr>
              <a:t>16</a:t>
            </a:r>
            <a:r>
              <a:rPr lang="zh-CN" altLang="en-US" sz="2800" b="1" dirty="0" smtClean="0">
                <a:solidFill>
                  <a:srgbClr val="0000CC"/>
                </a:solidFill>
                <a:latin typeface="宋体" panose="02010600030101010101" pitchFamily="2" charset="-122"/>
                <a:ea typeface="黑体" panose="02010609060101010101" pitchFamily="2" charset="-122"/>
              </a:rPr>
              <a:t>（表示不可达）。</a:t>
            </a:r>
          </a:p>
          <a:p>
            <a:pPr>
              <a:lnSpc>
                <a:spcPct val="110000"/>
              </a:lnSpc>
            </a:pPr>
            <a:r>
              <a:rPr lang="en-US" altLang="zh-CN" sz="2800" b="1" dirty="0" smtClean="0">
                <a:solidFill>
                  <a:srgbClr val="0000CC"/>
                </a:solidFill>
                <a:latin typeface="宋体" panose="02010600030101010101" pitchFamily="2" charset="-122"/>
                <a:ea typeface="黑体" panose="02010609060101010101" pitchFamily="2" charset="-122"/>
              </a:rPr>
              <a:t>(4) </a:t>
            </a:r>
            <a:r>
              <a:rPr lang="zh-CN" altLang="en-US" sz="2800" b="1" dirty="0" smtClean="0">
                <a:solidFill>
                  <a:srgbClr val="0000CC"/>
                </a:solidFill>
                <a:latin typeface="宋体" panose="02010600030101010101" pitchFamily="2" charset="-122"/>
                <a:ea typeface="黑体" panose="02010609060101010101" pitchFamily="2" charset="-122"/>
              </a:rPr>
              <a:t>返回。</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46" name="AutoShape 54"/>
          <p:cNvSpPr>
            <a:spLocks noChangeArrowheads="1"/>
          </p:cNvSpPr>
          <p:nvPr/>
        </p:nvSpPr>
        <p:spPr bwMode="auto">
          <a:xfrm rot="5400000">
            <a:off x="962342" y="4841193"/>
            <a:ext cx="241300" cy="502179"/>
          </a:xfrm>
          <a:prstGeom prst="downArrow">
            <a:avLst>
              <a:gd name="adj1" fmla="val 50000"/>
              <a:gd name="adj2" fmla="val 48026"/>
            </a:avLst>
          </a:prstGeom>
          <a:solidFill>
            <a:srgbClr val="FFC000"/>
          </a:solidFill>
          <a:ln w="9525">
            <a:solidFill>
              <a:srgbClr val="000099"/>
            </a:solidFill>
            <a:miter lim="800000"/>
          </a:ln>
          <a:effec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571394" name="Line 2"/>
          <p:cNvSpPr>
            <a:spLocks noChangeShapeType="1"/>
          </p:cNvSpPr>
          <p:nvPr/>
        </p:nvSpPr>
        <p:spPr bwMode="auto">
          <a:xfrm>
            <a:off x="4818381" y="1300698"/>
            <a:ext cx="3931444" cy="0"/>
          </a:xfrm>
          <a:prstGeom prst="line">
            <a:avLst/>
          </a:prstGeom>
          <a:noFill/>
          <a:ln w="19050">
            <a:solidFill>
              <a:srgbClr val="0000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395" name="Text Box 3"/>
          <p:cNvSpPr txBox="1">
            <a:spLocks noChangeArrowheads="1"/>
          </p:cNvSpPr>
          <p:nvPr/>
        </p:nvSpPr>
        <p:spPr bwMode="auto">
          <a:xfrm>
            <a:off x="6397150" y="1116612"/>
            <a:ext cx="98456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 4 </a:t>
            </a:r>
            <a:r>
              <a:rPr kumimoji="1" lang="zh-CN" altLang="en-US" sz="2000" b="1" dirty="0">
                <a:solidFill>
                  <a:srgbClr val="000099"/>
                </a:solidFill>
                <a:latin typeface="+mn-lt"/>
                <a:ea typeface="黑体" panose="02010609060101010101" pitchFamily="2" charset="-122"/>
              </a:rPr>
              <a:t>字节</a:t>
            </a:r>
          </a:p>
        </p:txBody>
      </p:sp>
      <p:sp>
        <p:nvSpPr>
          <p:cNvPr id="571396" name="Rectangle 4"/>
          <p:cNvSpPr>
            <a:spLocks noChangeArrowheads="1"/>
          </p:cNvSpPr>
          <p:nvPr/>
        </p:nvSpPr>
        <p:spPr bwMode="auto">
          <a:xfrm>
            <a:off x="1313444" y="4774781"/>
            <a:ext cx="6260042" cy="647700"/>
          </a:xfrm>
          <a:prstGeom prst="rect">
            <a:avLst/>
          </a:prstGeom>
          <a:solidFill>
            <a:srgbClr val="FF66FF"/>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397" name="Line 5"/>
          <p:cNvSpPr>
            <a:spLocks noChangeShapeType="1"/>
          </p:cNvSpPr>
          <p:nvPr/>
        </p:nvSpPr>
        <p:spPr bwMode="auto">
          <a:xfrm flipV="1">
            <a:off x="3440833" y="4541058"/>
            <a:ext cx="4125774"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398" name="Text Box 6"/>
          <p:cNvSpPr txBox="1">
            <a:spLocks noChangeArrowheads="1"/>
          </p:cNvSpPr>
          <p:nvPr/>
        </p:nvSpPr>
        <p:spPr bwMode="auto">
          <a:xfrm>
            <a:off x="4825259" y="4351972"/>
            <a:ext cx="1194751"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RIP </a:t>
            </a:r>
            <a:r>
              <a:rPr kumimoji="1" lang="zh-CN" altLang="en-US" sz="2000" b="1">
                <a:solidFill>
                  <a:srgbClr val="000099"/>
                </a:solidFill>
                <a:latin typeface="+mn-lt"/>
                <a:ea typeface="黑体" panose="02010609060101010101" pitchFamily="2" charset="-122"/>
              </a:rPr>
              <a:t>报文</a:t>
            </a:r>
          </a:p>
        </p:txBody>
      </p:sp>
      <p:sp>
        <p:nvSpPr>
          <p:cNvPr id="571399" name="Rectangle 7"/>
          <p:cNvSpPr>
            <a:spLocks noGrp="1" noChangeArrowheads="1"/>
          </p:cNvSpPr>
          <p:nvPr>
            <p:ph type="title"/>
          </p:nvPr>
        </p:nvSpPr>
        <p:spPr/>
        <p:txBody>
          <a:bodyPr/>
          <a:lstStyle/>
          <a:p>
            <a:r>
              <a:rPr lang="en-US" altLang="zh-CN" dirty="0"/>
              <a:t>3. RIP2 </a:t>
            </a:r>
            <a:r>
              <a:rPr lang="zh-CN" altLang="en-US" dirty="0"/>
              <a:t>协议的报文格式 </a:t>
            </a:r>
          </a:p>
        </p:txBody>
      </p:sp>
      <p:sp>
        <p:nvSpPr>
          <p:cNvPr id="571400" name="Freeform 8"/>
          <p:cNvSpPr/>
          <p:nvPr/>
        </p:nvSpPr>
        <p:spPr bwMode="auto">
          <a:xfrm>
            <a:off x="4197535" y="3497538"/>
            <a:ext cx="4643898" cy="209909"/>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Lst>
            <a:ahLst/>
            <a:cxnLst>
              <a:cxn ang="0">
                <a:pos x="T0" y="T1"/>
              </a:cxn>
              <a:cxn ang="0">
                <a:pos x="T2" y="T3"/>
              </a:cxn>
              <a:cxn ang="0">
                <a:pos x="T4" y="T5"/>
              </a:cxn>
              <a:cxn ang="0">
                <a:pos x="T6" y="T7"/>
              </a:cxn>
              <a:cxn ang="0">
                <a:pos x="T8" y="T9"/>
              </a:cxn>
            </a:cxnLst>
            <a:rect l="0" t="0" r="r" b="b"/>
            <a:pathLst>
              <a:path w="2328" h="204">
                <a:moveTo>
                  <a:pt x="306" y="6"/>
                </a:moveTo>
                <a:lnTo>
                  <a:pt x="2328" y="0"/>
                </a:lnTo>
                <a:lnTo>
                  <a:pt x="1716" y="204"/>
                </a:lnTo>
                <a:lnTo>
                  <a:pt x="0" y="204"/>
                </a:lnTo>
                <a:lnTo>
                  <a:pt x="306" y="6"/>
                </a:lnTo>
                <a:close/>
              </a:path>
            </a:pathLst>
          </a:custGeom>
          <a:gradFill>
            <a:gsLst>
              <a:gs pos="0">
                <a:srgbClr val="CCFFFF"/>
              </a:gs>
              <a:gs pos="100000">
                <a:srgbClr val="CCECFF"/>
              </a:gs>
            </a:gsLst>
            <a:lin ang="162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71401" name="Rectangle 9"/>
          <p:cNvSpPr>
            <a:spLocks noChangeArrowheads="1"/>
          </p:cNvSpPr>
          <p:nvPr/>
        </p:nvSpPr>
        <p:spPr bwMode="auto">
          <a:xfrm>
            <a:off x="4808061" y="1470300"/>
            <a:ext cx="3976158" cy="2027238"/>
          </a:xfrm>
          <a:prstGeom prst="rect">
            <a:avLst/>
          </a:prstGeom>
          <a:solidFill>
            <a:srgbClr val="CCECFF"/>
          </a:solidFill>
          <a:ln w="9525">
            <a:solidFill>
              <a:schemeClr val="tx1"/>
            </a:solidFill>
            <a:miter lim="800000"/>
          </a:ln>
          <a:effectLst>
            <a:outerShdw dist="1796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402" name="Line 10"/>
          <p:cNvSpPr>
            <a:spLocks noChangeShapeType="1"/>
          </p:cNvSpPr>
          <p:nvPr/>
        </p:nvSpPr>
        <p:spPr bwMode="auto">
          <a:xfrm>
            <a:off x="2601568" y="5663206"/>
            <a:ext cx="4958161"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3" name="Text Box 11"/>
          <p:cNvSpPr txBox="1">
            <a:spLocks noChangeArrowheads="1"/>
          </p:cNvSpPr>
          <p:nvPr/>
        </p:nvSpPr>
        <p:spPr bwMode="auto">
          <a:xfrm>
            <a:off x="7719284" y="4049778"/>
            <a:ext cx="2144688" cy="1323439"/>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99"/>
                </a:solidFill>
                <a:latin typeface="+mn-lt"/>
                <a:ea typeface="黑体" panose="02010609060101010101" pitchFamily="2" charset="-122"/>
              </a:rPr>
              <a:t>路由信息</a:t>
            </a:r>
          </a:p>
          <a:p>
            <a:pPr algn="ctr"/>
            <a:r>
              <a:rPr kumimoji="1" lang="zh-CN" altLang="en-US" sz="2000" b="1" dirty="0">
                <a:solidFill>
                  <a:srgbClr val="000099"/>
                </a:solidFill>
                <a:latin typeface="+mn-lt"/>
                <a:ea typeface="黑体" panose="02010609060101010101" pitchFamily="2" charset="-122"/>
              </a:rPr>
              <a:t>（</a:t>
            </a:r>
            <a:r>
              <a:rPr kumimoji="1" lang="en-US" altLang="zh-CN" sz="2000" b="1" dirty="0">
                <a:solidFill>
                  <a:srgbClr val="000099"/>
                </a:solidFill>
                <a:latin typeface="+mn-lt"/>
                <a:ea typeface="黑体" panose="02010609060101010101" pitchFamily="2" charset="-122"/>
              </a:rPr>
              <a:t>20 </a:t>
            </a:r>
            <a:r>
              <a:rPr kumimoji="1" lang="zh-CN" altLang="en-US" sz="2000" b="1" dirty="0">
                <a:solidFill>
                  <a:srgbClr val="000099"/>
                </a:solidFill>
                <a:latin typeface="+mn-lt"/>
                <a:ea typeface="黑体" panose="02010609060101010101" pitchFamily="2" charset="-122"/>
              </a:rPr>
              <a:t>字节</a:t>
            </a:r>
            <a:r>
              <a:rPr kumimoji="1" lang="en-US" altLang="zh-CN" sz="2000" b="1" dirty="0">
                <a:solidFill>
                  <a:srgbClr val="000099"/>
                </a:solidFill>
                <a:latin typeface="+mn-lt"/>
                <a:ea typeface="黑体" panose="02010609060101010101" pitchFamily="2" charset="-122"/>
              </a:rPr>
              <a:t>/</a:t>
            </a:r>
            <a:r>
              <a:rPr kumimoji="1" lang="zh-CN" altLang="en-US" sz="2000" b="1" dirty="0">
                <a:solidFill>
                  <a:srgbClr val="000099"/>
                </a:solidFill>
                <a:latin typeface="+mn-lt"/>
                <a:ea typeface="黑体" panose="02010609060101010101" pitchFamily="2" charset="-122"/>
              </a:rPr>
              <a:t>路由</a:t>
            </a:r>
            <a:r>
              <a:rPr kumimoji="1" lang="zh-CN" altLang="en-US" sz="2000" b="1" dirty="0" smtClean="0">
                <a:solidFill>
                  <a:srgbClr val="000099"/>
                </a:solidFill>
                <a:latin typeface="+mn-lt"/>
                <a:ea typeface="黑体" panose="02010609060101010101" pitchFamily="2" charset="-122"/>
              </a:rPr>
              <a:t>）</a:t>
            </a:r>
            <a:endParaRPr kumimoji="1" lang="zh-CN" altLang="en-US" sz="2000" b="1" dirty="0">
              <a:solidFill>
                <a:srgbClr val="000099"/>
              </a:solidFill>
              <a:latin typeface="+mn-lt"/>
              <a:ea typeface="黑体" panose="02010609060101010101" pitchFamily="2" charset="-122"/>
            </a:endParaRPr>
          </a:p>
          <a:p>
            <a:pPr algn="ctr"/>
            <a:r>
              <a:rPr kumimoji="1" lang="zh-CN" altLang="en-US" sz="2000" b="1" dirty="0">
                <a:solidFill>
                  <a:srgbClr val="000099"/>
                </a:solidFill>
                <a:latin typeface="+mn-lt"/>
                <a:ea typeface="黑体" panose="02010609060101010101" pitchFamily="2" charset="-122"/>
              </a:rPr>
              <a:t>可重复出现</a:t>
            </a:r>
          </a:p>
          <a:p>
            <a:pPr algn="ctr"/>
            <a:r>
              <a:rPr kumimoji="1" lang="zh-CN" altLang="en-US" sz="2000" b="1" dirty="0">
                <a:solidFill>
                  <a:srgbClr val="000099"/>
                </a:solidFill>
                <a:latin typeface="+mn-lt"/>
                <a:ea typeface="黑体" panose="02010609060101010101" pitchFamily="2" charset="-122"/>
              </a:rPr>
              <a:t>最多 </a:t>
            </a:r>
            <a:r>
              <a:rPr kumimoji="1" lang="en-US" altLang="zh-CN" sz="2000" b="1" dirty="0">
                <a:solidFill>
                  <a:srgbClr val="000099"/>
                </a:solidFill>
                <a:latin typeface="+mn-lt"/>
                <a:ea typeface="黑体" panose="02010609060101010101" pitchFamily="2" charset="-122"/>
              </a:rPr>
              <a:t>25 </a:t>
            </a:r>
            <a:r>
              <a:rPr kumimoji="1" lang="zh-CN" altLang="en-US" sz="2000" b="1" dirty="0">
                <a:solidFill>
                  <a:srgbClr val="000099"/>
                </a:solidFill>
                <a:latin typeface="+mn-lt"/>
                <a:ea typeface="黑体" panose="02010609060101010101" pitchFamily="2" charset="-122"/>
              </a:rPr>
              <a:t>个</a:t>
            </a:r>
          </a:p>
        </p:txBody>
      </p:sp>
      <p:sp>
        <p:nvSpPr>
          <p:cNvPr id="571404" name="Rectangle 12"/>
          <p:cNvSpPr>
            <a:spLocks noChangeArrowheads="1"/>
          </p:cNvSpPr>
          <p:nvPr/>
        </p:nvSpPr>
        <p:spPr bwMode="auto">
          <a:xfrm>
            <a:off x="3399552" y="3734436"/>
            <a:ext cx="4160177" cy="620713"/>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5" name="Freeform 13"/>
          <p:cNvSpPr/>
          <p:nvPr/>
        </p:nvSpPr>
        <p:spPr bwMode="auto">
          <a:xfrm>
            <a:off x="432911" y="2757765"/>
            <a:ext cx="3905646" cy="976670"/>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Lst>
            <a:ahLst/>
            <a:cxnLst>
              <a:cxn ang="0">
                <a:pos x="T0" y="T1"/>
              </a:cxn>
              <a:cxn ang="0">
                <a:pos x="T2" y="T3"/>
              </a:cxn>
              <a:cxn ang="0">
                <a:pos x="T4" y="T5"/>
              </a:cxn>
              <a:cxn ang="0">
                <a:pos x="T6" y="T7"/>
              </a:cxn>
              <a:cxn ang="0">
                <a:pos x="T8" y="T9"/>
              </a:cxn>
            </a:cxnLst>
            <a:rect l="0" t="0" r="r" b="b"/>
            <a:pathLst>
              <a:path w="1992" h="612">
                <a:moveTo>
                  <a:pt x="0" y="12"/>
                </a:moveTo>
                <a:lnTo>
                  <a:pt x="1992" y="0"/>
                </a:lnTo>
                <a:lnTo>
                  <a:pt x="1890" y="606"/>
                </a:lnTo>
                <a:lnTo>
                  <a:pt x="1506" y="612"/>
                </a:lnTo>
                <a:lnTo>
                  <a:pt x="0" y="12"/>
                </a:lnTo>
                <a:close/>
              </a:path>
            </a:pathLst>
          </a:custGeom>
          <a:gradFill>
            <a:gsLst>
              <a:gs pos="0">
                <a:srgbClr val="66FF66"/>
              </a:gs>
              <a:gs pos="100000">
                <a:srgbClr val="CCECFF"/>
              </a:gs>
            </a:gsLst>
            <a:lin ang="162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71406" name="Rectangle 14"/>
          <p:cNvSpPr>
            <a:spLocks noChangeArrowheads="1"/>
          </p:cNvSpPr>
          <p:nvPr/>
        </p:nvSpPr>
        <p:spPr bwMode="auto">
          <a:xfrm>
            <a:off x="3399554" y="3721736"/>
            <a:ext cx="4173935" cy="646113"/>
          </a:xfrm>
          <a:prstGeom prst="rect">
            <a:avLst/>
          </a:prstGeom>
          <a:noFill/>
          <a:ln w="1905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7" name="Line 15"/>
          <p:cNvSpPr>
            <a:spLocks noChangeShapeType="1"/>
          </p:cNvSpPr>
          <p:nvPr/>
        </p:nvSpPr>
        <p:spPr bwMode="auto">
          <a:xfrm>
            <a:off x="1313443" y="5383946"/>
            <a:ext cx="0" cy="685251"/>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8" name="Rectangle 16"/>
          <p:cNvSpPr>
            <a:spLocks noChangeArrowheads="1"/>
          </p:cNvSpPr>
          <p:nvPr/>
        </p:nvSpPr>
        <p:spPr bwMode="auto">
          <a:xfrm>
            <a:off x="4443467" y="5577620"/>
            <a:ext cx="1551252" cy="2794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09" name="Line 17"/>
          <p:cNvSpPr>
            <a:spLocks noChangeShapeType="1"/>
          </p:cNvSpPr>
          <p:nvPr/>
        </p:nvSpPr>
        <p:spPr bwMode="auto">
          <a:xfrm>
            <a:off x="1313444" y="5981218"/>
            <a:ext cx="6260042"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0" name="Text Box 18"/>
          <p:cNvSpPr txBox="1">
            <a:spLocks noChangeArrowheads="1"/>
          </p:cNvSpPr>
          <p:nvPr/>
        </p:nvSpPr>
        <p:spPr bwMode="auto">
          <a:xfrm>
            <a:off x="2792761" y="5837202"/>
            <a:ext cx="126688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sp>
        <p:nvSpPr>
          <p:cNvPr id="571411" name="Line 19"/>
          <p:cNvSpPr>
            <a:spLocks noChangeShapeType="1"/>
          </p:cNvSpPr>
          <p:nvPr/>
        </p:nvSpPr>
        <p:spPr bwMode="auto">
          <a:xfrm>
            <a:off x="4820099" y="1859238"/>
            <a:ext cx="397615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2" name="Line 20"/>
          <p:cNvSpPr>
            <a:spLocks noChangeShapeType="1"/>
          </p:cNvSpPr>
          <p:nvPr/>
        </p:nvSpPr>
        <p:spPr bwMode="auto">
          <a:xfrm>
            <a:off x="4820099" y="2283100"/>
            <a:ext cx="397615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3" name="Line 21"/>
          <p:cNvSpPr>
            <a:spLocks noChangeShapeType="1"/>
          </p:cNvSpPr>
          <p:nvPr/>
        </p:nvSpPr>
        <p:spPr bwMode="auto">
          <a:xfrm>
            <a:off x="4820099" y="2686325"/>
            <a:ext cx="397615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4" name="Line 22"/>
          <p:cNvSpPr>
            <a:spLocks noChangeShapeType="1"/>
          </p:cNvSpPr>
          <p:nvPr/>
        </p:nvSpPr>
        <p:spPr bwMode="auto">
          <a:xfrm>
            <a:off x="4820099" y="3070500"/>
            <a:ext cx="397615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5" name="Line 23"/>
          <p:cNvSpPr>
            <a:spLocks noChangeShapeType="1"/>
          </p:cNvSpPr>
          <p:nvPr/>
        </p:nvSpPr>
        <p:spPr bwMode="auto">
          <a:xfrm rot="5400000" flipH="1">
            <a:off x="6610534" y="1680644"/>
            <a:ext cx="39528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16" name="Text Box 24"/>
          <p:cNvSpPr txBox="1">
            <a:spLocks noChangeArrowheads="1"/>
          </p:cNvSpPr>
          <p:nvPr/>
        </p:nvSpPr>
        <p:spPr bwMode="auto">
          <a:xfrm>
            <a:off x="7269082" y="1406800"/>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路由标记</a:t>
            </a:r>
          </a:p>
        </p:txBody>
      </p:sp>
      <p:sp>
        <p:nvSpPr>
          <p:cNvPr id="571417" name="Text Box 25"/>
          <p:cNvSpPr txBox="1">
            <a:spLocks noChangeArrowheads="1"/>
          </p:cNvSpPr>
          <p:nvPr/>
        </p:nvSpPr>
        <p:spPr bwMode="auto">
          <a:xfrm>
            <a:off x="6195932" y="1827489"/>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网络地址</a:t>
            </a:r>
          </a:p>
        </p:txBody>
      </p:sp>
      <p:sp>
        <p:nvSpPr>
          <p:cNvPr id="571418" name="Text Box 26"/>
          <p:cNvSpPr txBox="1">
            <a:spLocks noChangeArrowheads="1"/>
          </p:cNvSpPr>
          <p:nvPr/>
        </p:nvSpPr>
        <p:spPr bwMode="auto">
          <a:xfrm>
            <a:off x="5009277" y="1425851"/>
            <a:ext cx="17331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地址族标识符</a:t>
            </a:r>
          </a:p>
        </p:txBody>
      </p:sp>
      <p:sp>
        <p:nvSpPr>
          <p:cNvPr id="571419" name="Text Box 27"/>
          <p:cNvSpPr txBox="1">
            <a:spLocks noChangeArrowheads="1"/>
          </p:cNvSpPr>
          <p:nvPr/>
        </p:nvSpPr>
        <p:spPr bwMode="auto">
          <a:xfrm>
            <a:off x="6137460" y="3073676"/>
            <a:ext cx="145424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距离 </a:t>
            </a:r>
            <a:r>
              <a:rPr kumimoji="1" lang="en-US" altLang="zh-CN" sz="2000" b="1">
                <a:solidFill>
                  <a:srgbClr val="000099"/>
                </a:solidFill>
                <a:latin typeface="+mn-lt"/>
                <a:ea typeface="黑体" panose="02010609060101010101" pitchFamily="2" charset="-122"/>
              </a:rPr>
              <a:t>(1-16)</a:t>
            </a:r>
          </a:p>
        </p:txBody>
      </p:sp>
      <p:sp>
        <p:nvSpPr>
          <p:cNvPr id="571420" name="Rectangle 28"/>
          <p:cNvSpPr>
            <a:spLocks noChangeArrowheads="1"/>
          </p:cNvSpPr>
          <p:nvPr/>
        </p:nvSpPr>
        <p:spPr bwMode="auto">
          <a:xfrm>
            <a:off x="3399552" y="4787481"/>
            <a:ext cx="4160177" cy="622300"/>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1" name="Line 29"/>
          <p:cNvSpPr>
            <a:spLocks noChangeShapeType="1"/>
          </p:cNvSpPr>
          <p:nvPr/>
        </p:nvSpPr>
        <p:spPr bwMode="auto">
          <a:xfrm>
            <a:off x="2617046" y="4774781"/>
            <a:ext cx="0" cy="6477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2" name="Text Box 30"/>
          <p:cNvSpPr txBox="1">
            <a:spLocks noChangeArrowheads="1"/>
          </p:cNvSpPr>
          <p:nvPr/>
        </p:nvSpPr>
        <p:spPr bwMode="auto">
          <a:xfrm>
            <a:off x="1585172" y="4804945"/>
            <a:ext cx="70083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2000" b="1">
                <a:solidFill>
                  <a:srgbClr val="000099"/>
                </a:solidFill>
                <a:latin typeface="+mn-lt"/>
                <a:ea typeface="黑体" panose="02010609060101010101" pitchFamily="2" charset="-122"/>
              </a:rPr>
              <a:t>  IP </a:t>
            </a:r>
          </a:p>
          <a:p>
            <a:pPr>
              <a:lnSpc>
                <a:spcPct val="90000"/>
              </a:lnSpc>
            </a:pPr>
            <a:r>
              <a:rPr kumimoji="1" lang="zh-CN" altLang="en-US" sz="2000" b="1">
                <a:solidFill>
                  <a:srgbClr val="000099"/>
                </a:solidFill>
                <a:latin typeface="+mn-lt"/>
                <a:ea typeface="黑体" panose="02010609060101010101" pitchFamily="2" charset="-122"/>
              </a:rPr>
              <a:t>首部</a:t>
            </a:r>
          </a:p>
        </p:txBody>
      </p:sp>
      <p:sp>
        <p:nvSpPr>
          <p:cNvPr id="571424" name="AutoShape 32"/>
          <p:cNvSpPr>
            <a:spLocks noChangeArrowheads="1"/>
          </p:cNvSpPr>
          <p:nvPr/>
        </p:nvSpPr>
        <p:spPr bwMode="auto">
          <a:xfrm>
            <a:off x="5225970" y="4613066"/>
            <a:ext cx="209392" cy="396542"/>
          </a:xfrm>
          <a:prstGeom prst="downArrow">
            <a:avLst>
              <a:gd name="adj1" fmla="val 50000"/>
              <a:gd name="adj2" fmla="val 48026"/>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571425" name="Text Box 33"/>
          <p:cNvSpPr txBox="1">
            <a:spLocks noChangeArrowheads="1"/>
          </p:cNvSpPr>
          <p:nvPr/>
        </p:nvSpPr>
        <p:spPr bwMode="auto">
          <a:xfrm>
            <a:off x="2675519" y="4804945"/>
            <a:ext cx="794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2000" b="1">
                <a:solidFill>
                  <a:srgbClr val="000099"/>
                </a:solidFill>
                <a:latin typeface="+mn-lt"/>
                <a:ea typeface="黑体" panose="02010609060101010101" pitchFamily="2" charset="-122"/>
              </a:rPr>
              <a:t>UDP </a:t>
            </a:r>
          </a:p>
          <a:p>
            <a:pPr>
              <a:lnSpc>
                <a:spcPct val="90000"/>
              </a:lnSpc>
            </a:pPr>
            <a:r>
              <a:rPr kumimoji="1" lang="zh-CN" altLang="en-US" sz="2000" b="1">
                <a:solidFill>
                  <a:srgbClr val="000099"/>
                </a:solidFill>
                <a:latin typeface="+mn-lt"/>
                <a:ea typeface="黑体" panose="02010609060101010101" pitchFamily="2" charset="-122"/>
              </a:rPr>
              <a:t>首部</a:t>
            </a:r>
          </a:p>
        </p:txBody>
      </p:sp>
      <p:sp>
        <p:nvSpPr>
          <p:cNvPr id="571426" name="Line 34"/>
          <p:cNvSpPr>
            <a:spLocks noChangeShapeType="1"/>
          </p:cNvSpPr>
          <p:nvPr/>
        </p:nvSpPr>
        <p:spPr bwMode="auto">
          <a:xfrm>
            <a:off x="3399551" y="4787481"/>
            <a:ext cx="0" cy="646112"/>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7" name="AutoShape 35"/>
          <p:cNvSpPr/>
          <p:nvPr/>
        </p:nvSpPr>
        <p:spPr bwMode="auto">
          <a:xfrm>
            <a:off x="8841432" y="1487766"/>
            <a:ext cx="266567" cy="1976437"/>
          </a:xfrm>
          <a:prstGeom prst="rightBrace">
            <a:avLst>
              <a:gd name="adj1" fmla="val 66936"/>
              <a:gd name="adj2" fmla="val 50000"/>
            </a:avLst>
          </a:prstGeom>
          <a:noFill/>
          <a:ln w="19050">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8" name="Line 36"/>
          <p:cNvSpPr>
            <a:spLocks noChangeShapeType="1"/>
          </p:cNvSpPr>
          <p:nvPr/>
        </p:nvSpPr>
        <p:spPr bwMode="auto">
          <a:xfrm>
            <a:off x="4135622" y="3718559"/>
            <a:ext cx="0" cy="64611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29" name="Line 37"/>
          <p:cNvSpPr>
            <a:spLocks noChangeShapeType="1"/>
          </p:cNvSpPr>
          <p:nvPr/>
        </p:nvSpPr>
        <p:spPr bwMode="auto">
          <a:xfrm>
            <a:off x="3399551" y="4355199"/>
            <a:ext cx="0" cy="322263"/>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0" name="Line 38"/>
          <p:cNvSpPr>
            <a:spLocks noChangeShapeType="1"/>
          </p:cNvSpPr>
          <p:nvPr/>
        </p:nvSpPr>
        <p:spPr bwMode="auto">
          <a:xfrm>
            <a:off x="7575268" y="4325034"/>
            <a:ext cx="0" cy="32226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2" name="Text Box 40"/>
          <p:cNvSpPr txBox="1">
            <a:spLocks noChangeArrowheads="1"/>
          </p:cNvSpPr>
          <p:nvPr/>
        </p:nvSpPr>
        <p:spPr bwMode="auto">
          <a:xfrm>
            <a:off x="5069469" y="3861200"/>
            <a:ext cx="1217000"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路由部分</a:t>
            </a:r>
          </a:p>
        </p:txBody>
      </p:sp>
      <p:sp>
        <p:nvSpPr>
          <p:cNvPr id="571439" name="Line 47"/>
          <p:cNvSpPr>
            <a:spLocks noChangeShapeType="1"/>
          </p:cNvSpPr>
          <p:nvPr/>
        </p:nvSpPr>
        <p:spPr bwMode="auto">
          <a:xfrm>
            <a:off x="443231" y="2164794"/>
            <a:ext cx="3929723" cy="0"/>
          </a:xfrm>
          <a:prstGeom prst="line">
            <a:avLst/>
          </a:prstGeom>
          <a:noFill/>
          <a:ln w="19050">
            <a:solidFill>
              <a:srgbClr val="0000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40" name="Text Box 48"/>
          <p:cNvSpPr txBox="1">
            <a:spLocks noChangeArrowheads="1"/>
          </p:cNvSpPr>
          <p:nvPr/>
        </p:nvSpPr>
        <p:spPr bwMode="auto">
          <a:xfrm>
            <a:off x="2020280" y="1980708"/>
            <a:ext cx="98456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 4 </a:t>
            </a:r>
            <a:r>
              <a:rPr kumimoji="1" lang="zh-CN" altLang="en-US" sz="2000" b="1" dirty="0">
                <a:solidFill>
                  <a:srgbClr val="000099"/>
                </a:solidFill>
                <a:latin typeface="+mn-lt"/>
                <a:ea typeface="黑体" panose="02010609060101010101" pitchFamily="2" charset="-122"/>
              </a:rPr>
              <a:t>字节</a:t>
            </a:r>
          </a:p>
        </p:txBody>
      </p:sp>
      <p:sp>
        <p:nvSpPr>
          <p:cNvPr id="571441" name="Text Box 49"/>
          <p:cNvSpPr txBox="1">
            <a:spLocks noChangeArrowheads="1"/>
          </p:cNvSpPr>
          <p:nvPr/>
        </p:nvSpPr>
        <p:spPr bwMode="auto">
          <a:xfrm>
            <a:off x="6195932" y="2259289"/>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子网掩码</a:t>
            </a:r>
          </a:p>
        </p:txBody>
      </p:sp>
      <p:sp>
        <p:nvSpPr>
          <p:cNvPr id="571442" name="Text Box 50"/>
          <p:cNvSpPr txBox="1">
            <a:spLocks noChangeArrowheads="1"/>
          </p:cNvSpPr>
          <p:nvPr/>
        </p:nvSpPr>
        <p:spPr bwMode="auto">
          <a:xfrm>
            <a:off x="5769424" y="2641876"/>
            <a:ext cx="2249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下一跳路由器地址</a:t>
            </a:r>
          </a:p>
        </p:txBody>
      </p:sp>
      <p:sp>
        <p:nvSpPr>
          <p:cNvPr id="571443" name="Text Box 51"/>
          <p:cNvSpPr txBox="1">
            <a:spLocks noChangeArrowheads="1"/>
          </p:cNvSpPr>
          <p:nvPr/>
        </p:nvSpPr>
        <p:spPr bwMode="auto">
          <a:xfrm>
            <a:off x="4168300" y="5477162"/>
            <a:ext cx="2084417"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UDP </a:t>
            </a:r>
            <a:r>
              <a:rPr kumimoji="1" lang="zh-CN" altLang="en-US" sz="2000" b="1" dirty="0">
                <a:solidFill>
                  <a:srgbClr val="000099"/>
                </a:solidFill>
                <a:latin typeface="+mn-lt"/>
                <a:ea typeface="黑体" panose="02010609060101010101" pitchFamily="2" charset="-122"/>
              </a:rPr>
              <a:t>用户数据报</a:t>
            </a:r>
          </a:p>
        </p:txBody>
      </p:sp>
      <p:sp>
        <p:nvSpPr>
          <p:cNvPr id="571444" name="Line 52"/>
          <p:cNvSpPr>
            <a:spLocks noChangeShapeType="1"/>
          </p:cNvSpPr>
          <p:nvPr/>
        </p:nvSpPr>
        <p:spPr bwMode="auto">
          <a:xfrm>
            <a:off x="2620486" y="5383946"/>
            <a:ext cx="0" cy="333374"/>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45" name="Freeform 53"/>
          <p:cNvSpPr/>
          <p:nvPr/>
        </p:nvSpPr>
        <p:spPr bwMode="auto">
          <a:xfrm>
            <a:off x="9062786" y="2475190"/>
            <a:ext cx="624284" cy="1586067"/>
          </a:xfrm>
          <a:custGeom>
            <a:avLst/>
            <a:gdLst>
              <a:gd name="T0" fmla="*/ 46 w 363"/>
              <a:gd name="T1" fmla="*/ 0 h 1088"/>
              <a:gd name="T2" fmla="*/ 363 w 363"/>
              <a:gd name="T3" fmla="*/ 0 h 1088"/>
              <a:gd name="T4" fmla="*/ 0 w 363"/>
              <a:gd name="T5" fmla="*/ 1088 h 1088"/>
            </a:gdLst>
            <a:ahLst/>
            <a:cxnLst>
              <a:cxn ang="0">
                <a:pos x="T0" y="T1"/>
              </a:cxn>
              <a:cxn ang="0">
                <a:pos x="T2" y="T3"/>
              </a:cxn>
              <a:cxn ang="0">
                <a:pos x="T4" y="T5"/>
              </a:cxn>
            </a:cxnLst>
            <a:rect l="0" t="0" r="r" b="b"/>
            <a:pathLst>
              <a:path w="363" h="1088">
                <a:moveTo>
                  <a:pt x="46" y="0"/>
                </a:moveTo>
                <a:lnTo>
                  <a:pt x="363" y="0"/>
                </a:lnTo>
                <a:lnTo>
                  <a:pt x="0" y="1088"/>
                </a:lnTo>
              </a:path>
            </a:pathLst>
          </a:custGeom>
          <a:noFill/>
          <a:ln w="28575" cmpd="sng">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2" name="矩形 1"/>
          <p:cNvSpPr/>
          <p:nvPr/>
        </p:nvSpPr>
        <p:spPr bwMode="auto">
          <a:xfrm>
            <a:off x="3399552" y="3734434"/>
            <a:ext cx="736070" cy="617538"/>
          </a:xfrm>
          <a:prstGeom prst="rect">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571431" name="Text Box 39"/>
          <p:cNvSpPr txBox="1">
            <a:spLocks noChangeArrowheads="1"/>
          </p:cNvSpPr>
          <p:nvPr/>
        </p:nvSpPr>
        <p:spPr bwMode="auto">
          <a:xfrm>
            <a:off x="3440833" y="3841560"/>
            <a:ext cx="700833"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p>
        </p:txBody>
      </p:sp>
      <p:sp>
        <p:nvSpPr>
          <p:cNvPr id="56" name="Line 15"/>
          <p:cNvSpPr>
            <a:spLocks noChangeShapeType="1"/>
          </p:cNvSpPr>
          <p:nvPr/>
        </p:nvSpPr>
        <p:spPr bwMode="auto">
          <a:xfrm>
            <a:off x="7575268" y="5383946"/>
            <a:ext cx="0" cy="685251"/>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3" name="Rectangle 41"/>
          <p:cNvSpPr>
            <a:spLocks noChangeArrowheads="1"/>
          </p:cNvSpPr>
          <p:nvPr/>
        </p:nvSpPr>
        <p:spPr bwMode="auto">
          <a:xfrm>
            <a:off x="420872" y="2356125"/>
            <a:ext cx="3931444" cy="401638"/>
          </a:xfrm>
          <a:prstGeom prst="rect">
            <a:avLst/>
          </a:prstGeom>
          <a:solidFill>
            <a:srgbClr val="CCECFF"/>
          </a:solidFill>
          <a:ln w="9525">
            <a:solidFill>
              <a:schemeClr val="tx1"/>
            </a:solidFill>
            <a:miter lim="800000"/>
          </a:ln>
          <a:effectLst>
            <a:outerShdw dist="1796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571434" name="Line 42"/>
          <p:cNvSpPr>
            <a:spLocks noChangeShapeType="1"/>
          </p:cNvSpPr>
          <p:nvPr/>
        </p:nvSpPr>
        <p:spPr bwMode="auto">
          <a:xfrm rot="-5400000">
            <a:off x="1199673" y="2559325"/>
            <a:ext cx="40640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5" name="Line 43"/>
          <p:cNvSpPr>
            <a:spLocks noChangeShapeType="1"/>
          </p:cNvSpPr>
          <p:nvPr/>
        </p:nvSpPr>
        <p:spPr bwMode="auto">
          <a:xfrm rot="-5400000">
            <a:off x="2182600" y="2560119"/>
            <a:ext cx="40798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571436" name="Text Box 44"/>
          <p:cNvSpPr txBox="1">
            <a:spLocks noChangeArrowheads="1"/>
          </p:cNvSpPr>
          <p:nvPr/>
        </p:nvSpPr>
        <p:spPr bwMode="auto">
          <a:xfrm>
            <a:off x="2890494" y="2314851"/>
            <a:ext cx="9140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必为 </a:t>
            </a:r>
            <a:r>
              <a:rPr kumimoji="1" lang="en-US" altLang="zh-CN" sz="2000" b="1">
                <a:solidFill>
                  <a:srgbClr val="000099"/>
                </a:solidFill>
                <a:latin typeface="+mn-lt"/>
                <a:ea typeface="黑体" panose="02010609060101010101" pitchFamily="2" charset="-122"/>
              </a:rPr>
              <a:t>0</a:t>
            </a:r>
          </a:p>
        </p:txBody>
      </p:sp>
      <p:sp>
        <p:nvSpPr>
          <p:cNvPr id="571437" name="Text Box 45"/>
          <p:cNvSpPr txBox="1">
            <a:spLocks noChangeArrowheads="1"/>
          </p:cNvSpPr>
          <p:nvPr/>
        </p:nvSpPr>
        <p:spPr bwMode="auto">
          <a:xfrm>
            <a:off x="1538738" y="2308501"/>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版本</a:t>
            </a:r>
          </a:p>
        </p:txBody>
      </p:sp>
      <p:sp>
        <p:nvSpPr>
          <p:cNvPr id="571438" name="Text Box 46"/>
          <p:cNvSpPr txBox="1">
            <a:spLocks noChangeArrowheads="1"/>
          </p:cNvSpPr>
          <p:nvPr/>
        </p:nvSpPr>
        <p:spPr bwMode="auto">
          <a:xfrm>
            <a:off x="537819" y="2297389"/>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命令</a:t>
            </a:r>
          </a:p>
        </p:txBody>
      </p:sp>
      <p:sp>
        <p:nvSpPr>
          <p:cNvPr id="3" name="文本框 2"/>
          <p:cNvSpPr txBox="1"/>
          <p:nvPr/>
        </p:nvSpPr>
        <p:spPr>
          <a:xfrm>
            <a:off x="3088640" y="1116330"/>
            <a:ext cx="1729740" cy="922020"/>
          </a:xfrm>
          <a:prstGeom prst="rect">
            <a:avLst/>
          </a:prstGeom>
          <a:solidFill>
            <a:schemeClr val="accent2"/>
          </a:solidFill>
        </p:spPr>
        <p:txBody>
          <a:bodyPr wrap="square" rtlCol="0" anchor="t">
            <a:spAutoFit/>
          </a:bodyPr>
          <a:lstStyle/>
          <a:p>
            <a:r>
              <a:rPr lang="zh-CN" altLang="en-US" b="1" dirty="0">
                <a:sym typeface="+mn-ea"/>
              </a:rPr>
              <a:t>地址族标识符</a:t>
            </a:r>
            <a:r>
              <a:rPr lang="en-US" altLang="zh-CN" b="1" dirty="0">
                <a:sym typeface="+mn-ea"/>
              </a:rPr>
              <a:t>:</a:t>
            </a:r>
            <a:r>
              <a:rPr lang="zh-CN" altLang="en-US" b="1" dirty="0">
                <a:sym typeface="+mn-ea"/>
              </a:rPr>
              <a:t>标志所使用的地址协议。</a:t>
            </a:r>
            <a:endParaRPr lang="zh-CN" altLang="en-US" b="1"/>
          </a:p>
        </p:txBody>
      </p:sp>
      <p:sp>
        <p:nvSpPr>
          <p:cNvPr id="4" name="文本框 3"/>
          <p:cNvSpPr txBox="1"/>
          <p:nvPr/>
        </p:nvSpPr>
        <p:spPr>
          <a:xfrm>
            <a:off x="7381240" y="-82550"/>
            <a:ext cx="2449830" cy="1198880"/>
          </a:xfrm>
          <a:prstGeom prst="rect">
            <a:avLst/>
          </a:prstGeom>
          <a:solidFill>
            <a:schemeClr val="accent2"/>
          </a:solidFill>
        </p:spPr>
        <p:txBody>
          <a:bodyPr wrap="square" rtlCol="0" anchor="t">
            <a:spAutoFit/>
          </a:bodyPr>
          <a:lstStyle/>
          <a:p>
            <a:r>
              <a:rPr lang="zh-CN" altLang="en-US" b="1" dirty="0">
                <a:sym typeface="+mn-ea"/>
              </a:rPr>
              <a:t>路由标记</a:t>
            </a:r>
            <a:r>
              <a:rPr lang="en-US" altLang="zh-CN" b="1" dirty="0">
                <a:sym typeface="+mn-ea"/>
              </a:rPr>
              <a:t>:</a:t>
            </a:r>
            <a:r>
              <a:rPr lang="zh-CN" altLang="en-US" b="1" dirty="0">
                <a:sym typeface="+mn-ea"/>
              </a:rPr>
              <a:t>自治系统的号</a:t>
            </a:r>
            <a:r>
              <a:rPr lang="zh-CN" altLang="en-US" b="1" dirty="0" smtClean="0">
                <a:sym typeface="+mn-ea"/>
              </a:rPr>
              <a:t>码：</a:t>
            </a:r>
            <a:r>
              <a:rPr lang="zh-CN" altLang="en-US" b="1" dirty="0">
                <a:sym typeface="+mn-ea"/>
              </a:rPr>
              <a:t>可能收到本自治系统以外的路由选择信息</a:t>
            </a:r>
            <a:r>
              <a:rPr lang="zh-CN" altLang="en-US" b="1" dirty="0" smtClean="0">
                <a:sym typeface="+mn-ea"/>
              </a:rPr>
              <a:t>。</a:t>
            </a:r>
            <a:endParaRPr lang="zh-CN" altLang="en-US" b="1"/>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64578" name="Picture 2" descr="https://img-blog.csdnimg.cn/20181108114324502.png?x-oss-process=image/watermark,type_ZmFuZ3poZW5naGVpdGk,shadow_10,text_aHR0cHM6Ly9ibG9nLmNzZG4ubmV0L3dlaXhpbl8zODIzMjc0OQ==,size_16,color_FFFFFF,t_70"/>
          <p:cNvPicPr>
            <a:picLocks noChangeAspect="1" noChangeArrowheads="1"/>
          </p:cNvPicPr>
          <p:nvPr/>
        </p:nvPicPr>
        <p:blipFill>
          <a:blip r:embed="rId2" cstate="print"/>
          <a:srcRect/>
          <a:stretch>
            <a:fillRect/>
          </a:stretch>
        </p:blipFill>
        <p:spPr bwMode="auto">
          <a:xfrm>
            <a:off x="0" y="980728"/>
            <a:ext cx="9788786" cy="5184576"/>
          </a:xfrm>
          <a:prstGeom prst="rect">
            <a:avLst/>
          </a:prstGeom>
          <a:noFill/>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a:xfrm>
            <a:off x="495300" y="1196754"/>
            <a:ext cx="9410699" cy="4934173"/>
          </a:xfrm>
        </p:spPr>
        <p:txBody>
          <a:bodyPr/>
          <a:lstStyle/>
          <a:p>
            <a:r>
              <a:rPr lang="en-US" altLang="zh-CN" dirty="0" smtClean="0"/>
              <a:t>Version: RIPv1</a:t>
            </a:r>
            <a:r>
              <a:rPr lang="zh-CN" altLang="en-US" dirty="0" smtClean="0"/>
              <a:t>版本</a:t>
            </a:r>
            <a:endParaRPr lang="en-US" altLang="zh-CN" dirty="0" smtClean="0"/>
          </a:p>
          <a:p>
            <a:r>
              <a:rPr lang="en-US" altLang="zh-CN" dirty="0" smtClean="0"/>
              <a:t>Command: Response (2)  #</a:t>
            </a:r>
            <a:r>
              <a:rPr lang="zh-CN" altLang="en-US" dirty="0" smtClean="0"/>
              <a:t>命令：</a:t>
            </a:r>
            <a:r>
              <a:rPr lang="en-US" altLang="zh-CN" dirty="0" smtClean="0"/>
              <a:t>1</a:t>
            </a:r>
            <a:r>
              <a:rPr lang="zh-CN" altLang="en-US" dirty="0" smtClean="0"/>
              <a:t>为</a:t>
            </a:r>
            <a:r>
              <a:rPr lang="en-US" altLang="zh-CN" dirty="0" smtClean="0"/>
              <a:t>RIP</a:t>
            </a:r>
            <a:r>
              <a:rPr lang="zh-CN" altLang="en-US" dirty="0" smtClean="0"/>
              <a:t>请求信息；</a:t>
            </a:r>
            <a:r>
              <a:rPr lang="en-US" altLang="zh-CN" dirty="0" smtClean="0"/>
              <a:t>2</a:t>
            </a:r>
            <a:r>
              <a:rPr lang="zh-CN" altLang="en-US" dirty="0" smtClean="0"/>
              <a:t>为</a:t>
            </a:r>
            <a:r>
              <a:rPr lang="en-US" altLang="zh-CN" dirty="0" smtClean="0"/>
              <a:t>RIP</a:t>
            </a:r>
            <a:r>
              <a:rPr lang="zh-CN" altLang="en-US" dirty="0" smtClean="0"/>
              <a:t>响应信息</a:t>
            </a:r>
            <a:endParaRPr lang="en-US" altLang="zh-CN" dirty="0" smtClean="0"/>
          </a:p>
          <a:p>
            <a:r>
              <a:rPr lang="en-US" altLang="zh-CN" dirty="0" smtClean="0"/>
              <a:t>Address Family: IP (2)  #</a:t>
            </a:r>
            <a:r>
              <a:rPr lang="zh-CN" altLang="en-US" dirty="0" smtClean="0"/>
              <a:t>协议簇，该字段长度为</a:t>
            </a:r>
            <a:r>
              <a:rPr lang="en-US" altLang="zh-CN" dirty="0" smtClean="0"/>
              <a:t>4</a:t>
            </a:r>
            <a:r>
              <a:rPr lang="zh-CN" altLang="en-US" dirty="0" smtClean="0"/>
              <a:t>字节。对于</a:t>
            </a:r>
            <a:r>
              <a:rPr lang="en-US" altLang="zh-CN" dirty="0" smtClean="0"/>
              <a:t>TCP/IP</a:t>
            </a:r>
            <a:r>
              <a:rPr lang="zh-CN" altLang="en-US" dirty="0" smtClean="0"/>
              <a:t>协议簇，该字段的取值为</a:t>
            </a:r>
            <a:r>
              <a:rPr lang="en-US" altLang="zh-CN" dirty="0" smtClean="0"/>
              <a:t>2IP </a:t>
            </a:r>
          </a:p>
          <a:p>
            <a:r>
              <a:rPr lang="en-US" altLang="zh-CN" dirty="0" smtClean="0"/>
              <a:t>Address: 192.168.0.0  #</a:t>
            </a:r>
            <a:r>
              <a:rPr lang="zh-CN" altLang="en-US" dirty="0" smtClean="0"/>
              <a:t>路由项的目的网络地址</a:t>
            </a:r>
            <a:endParaRPr lang="en-US" altLang="zh-CN" dirty="0" smtClean="0"/>
          </a:p>
          <a:p>
            <a:r>
              <a:rPr lang="en-US" altLang="zh-CN" dirty="0" smtClean="0"/>
              <a:t>Metric: 1  #</a:t>
            </a:r>
            <a:r>
              <a:rPr lang="zh-CN" altLang="en-US" dirty="0" smtClean="0"/>
              <a:t>跳数</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3E821729-5924-4E97-BCBA-2193F9E1088C}"/>
              </a:ext>
            </a:extLst>
          </p:cNvPr>
          <p:cNvSpPr/>
          <p:nvPr/>
        </p:nvSpPr>
        <p:spPr>
          <a:xfrm>
            <a:off x="0" y="0"/>
            <a:ext cx="2846766" cy="6858000"/>
          </a:xfrm>
          <a:prstGeom prst="rect">
            <a:avLst/>
          </a:prstGeom>
          <a:solidFill>
            <a:srgbClr val="00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lumMod val="95000"/>
                </a:schemeClr>
              </a:solidFill>
            </a:endParaRPr>
          </a:p>
        </p:txBody>
      </p:sp>
      <p:pic>
        <p:nvPicPr>
          <p:cNvPr id="4" name="内容占位符 3"/>
          <p:cNvPicPr>
            <a:picLocks noGrp="1"/>
          </p:cNvPicPr>
          <p:nvPr>
            <p:ph idx="4294967295"/>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4456"/>
            <a:ext cx="9919240" cy="6669088"/>
          </a:xfrm>
          <a:prstGeom prst="rect">
            <a:avLst/>
          </a:prstGeom>
          <a:noFill/>
          <a:ln>
            <a:noFill/>
          </a:ln>
        </p:spPr>
      </p:pic>
    </p:spTree>
    <p:extLst>
      <p:ext uri="{BB962C8B-B14F-4D97-AF65-F5344CB8AC3E}">
        <p14:creationId xmlns="" xmlns:p14="http://schemas.microsoft.com/office/powerpoint/2010/main" val="1469423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仿真实验：</a:t>
            </a:r>
            <a:r>
              <a:rPr lang="zh-CN" altLang="zh-CN" dirty="0" smtClean="0"/>
              <a:t>在</a:t>
            </a:r>
            <a:r>
              <a:rPr lang="zh-CN" altLang="zh-CN" dirty="0"/>
              <a:t>路由器上配置</a:t>
            </a:r>
            <a:r>
              <a:rPr lang="en-US" altLang="zh-CN" dirty="0"/>
              <a:t>RIP</a:t>
            </a:r>
            <a:r>
              <a:rPr lang="zh-CN" altLang="zh-CN" dirty="0"/>
              <a:t>协议</a:t>
            </a:r>
            <a:endParaRPr lang="zh-CN" altLang="en-US" dirty="0"/>
          </a:p>
        </p:txBody>
      </p:sp>
      <p:sp>
        <p:nvSpPr>
          <p:cNvPr id="3" name="内容占位符 2"/>
          <p:cNvSpPr>
            <a:spLocks noGrp="1"/>
          </p:cNvSpPr>
          <p:nvPr>
            <p:ph type="body" sz="quarter" idx="10"/>
          </p:nvPr>
        </p:nvSpPr>
        <p:spPr/>
        <p:txBody>
          <a:bodyPr/>
          <a:lstStyle/>
          <a:p>
            <a:r>
              <a:rPr lang="zh-CN" altLang="en-US" dirty="0"/>
              <a:t>搭建实验环境</a:t>
            </a:r>
            <a:endParaRPr lang="en-US" altLang="zh-CN" dirty="0"/>
          </a:p>
          <a:p>
            <a:endParaRPr lang="zh-CN" altLang="en-US" dirty="0"/>
          </a:p>
        </p:txBody>
      </p:sp>
      <p:pic>
        <p:nvPicPr>
          <p:cNvPr id="5" name="图片 4"/>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6506" y="2060848"/>
            <a:ext cx="8433462" cy="3960440"/>
          </a:xfrm>
          <a:prstGeom prst="rect">
            <a:avLst/>
          </a:prstGeom>
          <a:noFill/>
          <a:ln>
            <a:noFill/>
          </a:ln>
        </p:spPr>
      </p:pic>
    </p:spTree>
    <p:extLst>
      <p:ext uri="{BB962C8B-B14F-4D97-AF65-F5344CB8AC3E}">
        <p14:creationId xmlns="" xmlns:p14="http://schemas.microsoft.com/office/powerpoint/2010/main" val="385061538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在</a:t>
            </a:r>
            <a:r>
              <a:rPr lang="en-US" altLang="zh-CN" dirty="0"/>
              <a:t>R1</a:t>
            </a:r>
            <a:r>
              <a:rPr lang="zh-CN" altLang="en-US" dirty="0"/>
              <a:t>上的配置</a:t>
            </a:r>
          </a:p>
        </p:txBody>
      </p:sp>
      <p:sp>
        <p:nvSpPr>
          <p:cNvPr id="3" name="内容占位符 2"/>
          <p:cNvSpPr>
            <a:spLocks noGrp="1"/>
          </p:cNvSpPr>
          <p:nvPr>
            <p:ph type="body" sz="quarter" idx="10"/>
          </p:nvPr>
        </p:nvSpPr>
        <p:spPr/>
        <p:txBody>
          <a:bodyPr>
            <a:normAutofit fontScale="92500" lnSpcReduction="10000"/>
          </a:bodyPr>
          <a:lstStyle/>
          <a:p>
            <a:r>
              <a:rPr lang="en-US" altLang="zh-CN" dirty="0" smtClean="0"/>
              <a:t>R1&gt;enable</a:t>
            </a:r>
            <a:r>
              <a:rPr lang="zh-CN" altLang="en-US" dirty="0" smtClean="0"/>
              <a:t>　　</a:t>
            </a:r>
            <a:r>
              <a:rPr lang="en-US" altLang="zh-CN" dirty="0" smtClean="0"/>
              <a:t>#</a:t>
            </a:r>
            <a:r>
              <a:rPr lang="zh-CN" altLang="en-US" dirty="0" smtClean="0"/>
              <a:t>进入到特权模式</a:t>
            </a:r>
            <a:br>
              <a:rPr lang="zh-CN" altLang="en-US" dirty="0" smtClean="0"/>
            </a:br>
            <a:r>
              <a:rPr lang="en-US" altLang="zh-CN" dirty="0" smtClean="0"/>
              <a:t>R1#config  t     </a:t>
            </a:r>
            <a:r>
              <a:rPr lang="en-US" altLang="zh-CN" b="0" dirty="0" smtClean="0"/>
              <a:t>#</a:t>
            </a:r>
            <a:r>
              <a:rPr lang="zh-CN" altLang="en-US" b="0" dirty="0" smtClean="0"/>
              <a:t>进入到全局模式</a:t>
            </a:r>
            <a:endParaRPr lang="zh-CN" altLang="zh-CN" dirty="0"/>
          </a:p>
          <a:p>
            <a:r>
              <a:rPr lang="en-US" altLang="zh-CN" dirty="0">
                <a:solidFill>
                  <a:schemeClr val="tx1">
                    <a:lumMod val="50000"/>
                    <a:lumOff val="50000"/>
                  </a:schemeClr>
                </a:solidFill>
              </a:rPr>
              <a:t>Enter configuration commands, one per line.  End with CNTL/Z.</a:t>
            </a:r>
            <a:endParaRPr lang="zh-CN" altLang="zh-CN" dirty="0">
              <a:solidFill>
                <a:schemeClr val="tx1">
                  <a:lumMod val="50000"/>
                  <a:lumOff val="50000"/>
                </a:schemeClr>
              </a:solidFill>
            </a:endParaRPr>
          </a:p>
          <a:p>
            <a:r>
              <a:rPr lang="en-US" altLang="zh-CN" dirty="0"/>
              <a:t>R1(</a:t>
            </a:r>
            <a:r>
              <a:rPr lang="en-US" altLang="zh-CN" dirty="0" err="1"/>
              <a:t>config</a:t>
            </a:r>
            <a:r>
              <a:rPr lang="en-US" altLang="zh-CN" dirty="0"/>
              <a:t>)#router rip</a:t>
            </a:r>
            <a:endParaRPr lang="zh-CN" altLang="zh-CN" dirty="0"/>
          </a:p>
          <a:p>
            <a:r>
              <a:rPr lang="en-US" altLang="zh-CN" dirty="0"/>
              <a:t>R1(</a:t>
            </a:r>
            <a:r>
              <a:rPr lang="en-US" altLang="zh-CN" dirty="0" err="1"/>
              <a:t>config</a:t>
            </a:r>
            <a:r>
              <a:rPr lang="en-US" altLang="zh-CN" dirty="0"/>
              <a:t>-router)#network 192.168.0.0</a:t>
            </a:r>
            <a:endParaRPr lang="zh-CN" altLang="zh-CN" dirty="0"/>
          </a:p>
          <a:p>
            <a:r>
              <a:rPr lang="en-US" altLang="zh-CN" dirty="0"/>
              <a:t>R1(</a:t>
            </a:r>
            <a:r>
              <a:rPr lang="en-US" altLang="zh-CN" dirty="0" err="1"/>
              <a:t>config</a:t>
            </a:r>
            <a:r>
              <a:rPr lang="en-US" altLang="zh-CN" dirty="0"/>
              <a:t>-router)#network 192.168.1.0</a:t>
            </a:r>
            <a:endParaRPr lang="zh-CN" altLang="zh-CN" dirty="0"/>
          </a:p>
          <a:p>
            <a:r>
              <a:rPr lang="en-US" altLang="zh-CN" dirty="0"/>
              <a:t>R1(</a:t>
            </a:r>
            <a:r>
              <a:rPr lang="en-US" altLang="zh-CN" dirty="0" err="1"/>
              <a:t>config</a:t>
            </a:r>
            <a:r>
              <a:rPr lang="en-US" altLang="zh-CN" dirty="0"/>
              <a:t>-router)#network 192.168.4.0</a:t>
            </a:r>
            <a:endParaRPr lang="zh-CN" altLang="zh-CN" dirty="0"/>
          </a:p>
          <a:p>
            <a:r>
              <a:rPr lang="en-US" altLang="zh-CN" dirty="0"/>
              <a:t>R1(</a:t>
            </a:r>
            <a:r>
              <a:rPr lang="en-US" altLang="zh-CN" dirty="0" err="1"/>
              <a:t>config</a:t>
            </a:r>
            <a:r>
              <a:rPr lang="en-US" altLang="zh-CN" dirty="0"/>
              <a:t>-router)#version 2</a:t>
            </a:r>
            <a:endParaRPr lang="zh-CN" altLang="zh-CN" dirty="0"/>
          </a:p>
        </p:txBody>
      </p:sp>
    </p:spTree>
    <p:extLst>
      <p:ext uri="{BB962C8B-B14F-4D97-AF65-F5344CB8AC3E}">
        <p14:creationId xmlns="" xmlns:p14="http://schemas.microsoft.com/office/powerpoint/2010/main" val="2392537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marL="838200" indent="-838200" algn="ctr"/>
            <a:r>
              <a:rPr lang="zh-CN" altLang="en-US"/>
              <a:t>分类的</a:t>
            </a:r>
            <a:r>
              <a:rPr lang="en-US" altLang="zh-CN"/>
              <a:t>IP </a:t>
            </a:r>
            <a:r>
              <a:rPr lang="zh-CN" altLang="en-US"/>
              <a:t>地址：</a:t>
            </a:r>
            <a:r>
              <a:rPr lang="zh-CN" altLang="en-US" dirty="0">
                <a:sym typeface="+mn-ea"/>
              </a:rPr>
              <a:t>两级的 </a:t>
            </a:r>
            <a:r>
              <a:rPr lang="en-US" altLang="zh-CN" dirty="0">
                <a:sym typeface="+mn-ea"/>
              </a:rPr>
              <a:t>IP </a:t>
            </a:r>
            <a:r>
              <a:rPr lang="zh-CN" altLang="en-US" dirty="0" smtClean="0">
                <a:sym typeface="+mn-ea"/>
              </a:rPr>
              <a:t>地址</a:t>
            </a:r>
            <a:endParaRPr lang="zh-CN" altLang="en-US"/>
          </a:p>
        </p:txBody>
      </p:sp>
      <p:sp>
        <p:nvSpPr>
          <p:cNvPr id="144387" name="Rectangle 3"/>
          <p:cNvSpPr>
            <a:spLocks noGrp="1" noChangeArrowheads="1"/>
          </p:cNvSpPr>
          <p:nvPr>
            <p:ph idx="1"/>
          </p:nvPr>
        </p:nvSpPr>
        <p:spPr>
          <a:xfrm>
            <a:off x="495301" y="1344930"/>
            <a:ext cx="9065895" cy="4086860"/>
          </a:xfrm>
        </p:spPr>
        <p:txBody>
          <a:bodyPr/>
          <a:lstStyle/>
          <a:p>
            <a:pPr algn="just"/>
            <a:r>
              <a:rPr lang="zh-CN" altLang="en-US" dirty="0"/>
              <a:t>两级的 </a:t>
            </a:r>
            <a:r>
              <a:rPr lang="en-US" altLang="zh-CN" dirty="0"/>
              <a:t>IP </a:t>
            </a:r>
            <a:r>
              <a:rPr lang="zh-CN" altLang="en-US" dirty="0" smtClean="0"/>
              <a:t>地址结构如下：</a:t>
            </a:r>
            <a:endParaRPr lang="en-US" altLang="zh-CN" dirty="0" smtClean="0"/>
          </a:p>
          <a:p>
            <a:pPr algn="just"/>
            <a:endParaRPr lang="en-US" altLang="zh-CN" dirty="0" smtClean="0"/>
          </a:p>
          <a:p>
            <a:pPr algn="just"/>
            <a:endParaRPr lang="en-US" altLang="zh-CN" dirty="0"/>
          </a:p>
          <a:p>
            <a:pPr algn="just"/>
            <a:endParaRPr lang="en-US" altLang="zh-CN" dirty="0" smtClean="0"/>
          </a:p>
          <a:p>
            <a:pPr algn="just"/>
            <a:endParaRPr lang="zh-CN" altLang="en-US" dirty="0"/>
          </a:p>
        </p:txBody>
      </p:sp>
      <p:grpSp>
        <p:nvGrpSpPr>
          <p:cNvPr id="22" name="Group 14"/>
          <p:cNvGrpSpPr/>
          <p:nvPr/>
        </p:nvGrpSpPr>
        <p:grpSpPr bwMode="auto">
          <a:xfrm>
            <a:off x="1938585" y="2326025"/>
            <a:ext cx="5223928" cy="1152128"/>
            <a:chOff x="1107" y="2388"/>
            <a:chExt cx="3405" cy="845"/>
          </a:xfrm>
        </p:grpSpPr>
        <p:sp>
          <p:nvSpPr>
            <p:cNvPr id="23" name="Line 10"/>
            <p:cNvSpPr>
              <a:spLocks noChangeShapeType="1"/>
            </p:cNvSpPr>
            <p:nvPr/>
          </p:nvSpPr>
          <p:spPr bwMode="auto">
            <a:xfrm>
              <a:off x="1109" y="2736"/>
              <a:ext cx="0" cy="48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4" name="Line 11"/>
            <p:cNvSpPr>
              <a:spLocks noChangeShapeType="1"/>
            </p:cNvSpPr>
            <p:nvPr/>
          </p:nvSpPr>
          <p:spPr bwMode="auto">
            <a:xfrm>
              <a:off x="4512" y="2753"/>
              <a:ext cx="0" cy="48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5" name="Line 12"/>
            <p:cNvSpPr>
              <a:spLocks noChangeShapeType="1"/>
            </p:cNvSpPr>
            <p:nvPr/>
          </p:nvSpPr>
          <p:spPr bwMode="auto">
            <a:xfrm>
              <a:off x="1126" y="3006"/>
              <a:ext cx="3369"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6" name="Text Box 13"/>
            <p:cNvSpPr txBox="1">
              <a:spLocks noChangeArrowheads="1"/>
            </p:cNvSpPr>
            <p:nvPr/>
          </p:nvSpPr>
          <p:spPr bwMode="auto">
            <a:xfrm>
              <a:off x="2473" y="2864"/>
              <a:ext cx="475" cy="29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rPr>
                <a:t>32</a:t>
              </a:r>
              <a:r>
                <a:rPr kumimoji="0" lang="zh-CN" altLang="en-US" sz="2000" b="1" i="0" u="none" strike="noStrike" kern="0" cap="none" spc="0" normalizeH="0" baseline="0" noProof="0" dirty="0">
                  <a:ln>
                    <a:noFill/>
                  </a:ln>
                  <a:solidFill>
                    <a:sysClr val="windowText" lastClr="000000"/>
                  </a:solidFill>
                  <a:effectLst/>
                  <a:uLnTx/>
                  <a:uFillTx/>
                  <a:latin typeface="+mn-lt"/>
                </a:rPr>
                <a:t>位</a:t>
              </a:r>
            </a:p>
          </p:txBody>
        </p:sp>
        <p:grpSp>
          <p:nvGrpSpPr>
            <p:cNvPr id="27" name="Group 7"/>
            <p:cNvGrpSpPr/>
            <p:nvPr/>
          </p:nvGrpSpPr>
          <p:grpSpPr bwMode="auto">
            <a:xfrm>
              <a:off x="1107" y="2388"/>
              <a:ext cx="3404" cy="396"/>
              <a:chOff x="1205" y="3011"/>
              <a:chExt cx="3072" cy="437"/>
            </a:xfrm>
          </p:grpSpPr>
          <p:sp>
            <p:nvSpPr>
              <p:cNvPr id="28" name="Rectangle 8"/>
              <p:cNvSpPr>
                <a:spLocks noChangeArrowheads="1"/>
              </p:cNvSpPr>
              <p:nvPr/>
            </p:nvSpPr>
            <p:spPr bwMode="auto">
              <a:xfrm>
                <a:off x="1205" y="3011"/>
                <a:ext cx="1536" cy="436"/>
              </a:xfrm>
              <a:prstGeom prst="rect">
                <a:avLst/>
              </a:prstGeom>
              <a:solidFill>
                <a:srgbClr val="FF66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29" name="Rectangle 9"/>
              <p:cNvSpPr>
                <a:spLocks noChangeArrowheads="1"/>
              </p:cNvSpPr>
              <p:nvPr/>
            </p:nvSpPr>
            <p:spPr bwMode="auto">
              <a:xfrm>
                <a:off x="2741" y="3012"/>
                <a:ext cx="1536" cy="43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
        <p:nvSpPr>
          <p:cNvPr id="1034244" name="文本框 1034243"/>
          <p:cNvSpPr txBox="1"/>
          <p:nvPr/>
        </p:nvSpPr>
        <p:spPr>
          <a:xfrm>
            <a:off x="1046481" y="4015742"/>
            <a:ext cx="8514715" cy="1175706"/>
          </a:xfrm>
          <a:prstGeom prst="rect">
            <a:avLst/>
          </a:prstGeom>
          <a:noFill/>
          <a:ln w="9525">
            <a:noFill/>
          </a:ln>
        </p:spPr>
        <p:txBody>
          <a:bodyPr wrap="square" anchor="t">
            <a:spAutoFit/>
          </a:bodyPr>
          <a:lstStyle/>
          <a:p>
            <a:pPr>
              <a:spcBef>
                <a:spcPct val="20000"/>
              </a:spcBef>
              <a:buClr>
                <a:srgbClr val="3333FF"/>
              </a:buClr>
              <a:buFont typeface="Wingdings" panose="05000000000000000000" pitchFamily="2" charset="2"/>
              <a:buNone/>
            </a:pPr>
            <a:r>
              <a:rPr lang="zh-CN" altLang="en-US" sz="3200" b="1" kern="0" dirty="0">
                <a:latin typeface="+mn-lt"/>
                <a:ea typeface="黑体" panose="02010609060101010101" pitchFamily="2" charset="-122"/>
              </a:rPr>
              <a:t>网络地址（ 属于哪个网络）：大中小型网络</a:t>
            </a:r>
          </a:p>
          <a:p>
            <a:pPr algn="l">
              <a:spcBef>
                <a:spcPct val="20000"/>
              </a:spcBef>
              <a:buClr>
                <a:srgbClr val="3333FF"/>
              </a:buClr>
              <a:buFont typeface="Wingdings" panose="05000000000000000000" pitchFamily="2" charset="2"/>
              <a:buNone/>
            </a:pPr>
            <a:r>
              <a:rPr lang="zh-CN" altLang="en-US" sz="3200" b="1" kern="0" dirty="0">
                <a:latin typeface="+mn-lt"/>
                <a:ea typeface="黑体" panose="02010609060101010101" pitchFamily="2" charset="-122"/>
              </a:rPr>
              <a:t>主机地址（是这个网络中的哪台主机）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44"/>
                                        </p:tgtEl>
                                        <p:attrNameLst>
                                          <p:attrName>style.visibility</p:attrName>
                                        </p:attrNameLst>
                                      </p:cBhvr>
                                      <p:to>
                                        <p:strVal val="visible"/>
                                      </p:to>
                                    </p:set>
                                    <p:anim calcmode="lin" valueType="num">
                                      <p:cBhvr additive="base">
                                        <p:cTn id="7" dur="500" fill="hold"/>
                                        <p:tgtEl>
                                          <p:spTgt spid="1034244"/>
                                        </p:tgtEl>
                                        <p:attrNameLst>
                                          <p:attrName>ppt_x</p:attrName>
                                        </p:attrNameLst>
                                      </p:cBhvr>
                                      <p:tavLst>
                                        <p:tav tm="0">
                                          <p:val>
                                            <p:strVal val="#ppt_x"/>
                                          </p:val>
                                        </p:tav>
                                        <p:tav tm="100000">
                                          <p:val>
                                            <p:strVal val="#ppt_x"/>
                                          </p:val>
                                        </p:tav>
                                      </p:tavLst>
                                    </p:anim>
                                    <p:anim calcmode="lin" valueType="num">
                                      <p:cBhvr additive="base">
                                        <p:cTn id="8" dur="500" fill="hold"/>
                                        <p:tgtEl>
                                          <p:spTgt spid="1034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查</a:t>
            </a:r>
            <a:r>
              <a:rPr lang="zh-CN" altLang="zh-CN" dirty="0"/>
              <a:t>看路由表 </a:t>
            </a:r>
            <a:endParaRPr lang="zh-CN" altLang="en-US" dirty="0"/>
          </a:p>
        </p:txBody>
      </p:sp>
      <p:sp>
        <p:nvSpPr>
          <p:cNvPr id="3" name="内容占位符 2"/>
          <p:cNvSpPr>
            <a:spLocks noGrp="1"/>
          </p:cNvSpPr>
          <p:nvPr>
            <p:ph type="body" sz="quarter" idx="10"/>
          </p:nvPr>
        </p:nvSpPr>
        <p:spPr/>
        <p:txBody>
          <a:bodyPr>
            <a:noAutofit/>
          </a:bodyPr>
          <a:lstStyle/>
          <a:p>
            <a:r>
              <a:rPr lang="en-US" altLang="zh-CN" sz="2400" dirty="0"/>
              <a:t>R3#show </a:t>
            </a:r>
            <a:r>
              <a:rPr lang="en-US" altLang="zh-CN" sz="2400" dirty="0" err="1"/>
              <a:t>ip</a:t>
            </a:r>
            <a:r>
              <a:rPr lang="en-US" altLang="zh-CN" sz="2400" dirty="0"/>
              <a:t> route</a:t>
            </a:r>
            <a:endParaRPr lang="zh-CN" altLang="zh-CN" sz="2400" dirty="0"/>
          </a:p>
          <a:p>
            <a:pPr marL="685800" lvl="1" indent="0">
              <a:buNone/>
            </a:pPr>
            <a:r>
              <a:rPr lang="en-US" altLang="zh-CN" sz="2000" dirty="0"/>
              <a:t>R    192.168.4.0/24 [120/2] via 192.168.6.1, 00:00:08, Serial2/0</a:t>
            </a:r>
            <a:endParaRPr lang="zh-CN" altLang="zh-CN" sz="2000" dirty="0"/>
          </a:p>
          <a:p>
            <a:pPr marL="685800" lvl="1" indent="0">
              <a:buNone/>
            </a:pPr>
            <a:r>
              <a:rPr lang="en-US" altLang="zh-CN" sz="2000" dirty="0"/>
              <a:t>                    [120/2] via 192.168.2.1, 00:00:02, Serial2/1</a:t>
            </a:r>
            <a:endParaRPr lang="zh-CN" altLang="zh-CN" sz="2000" dirty="0"/>
          </a:p>
          <a:p>
            <a:pPr marL="685800" lvl="1" indent="0">
              <a:buNone/>
            </a:pPr>
            <a:r>
              <a:rPr lang="en-US" altLang="zh-CN" sz="2000" dirty="0"/>
              <a:t>R    192.168.5.0/24 [120/1] via 192.168.6.1, 00:00:08, Serial2/0</a:t>
            </a:r>
            <a:endParaRPr lang="zh-CN" altLang="zh-CN" sz="2000" dirty="0"/>
          </a:p>
          <a:p>
            <a:pPr marL="685800" lvl="1" indent="0">
              <a:buNone/>
            </a:pPr>
            <a:r>
              <a:rPr lang="en-US" altLang="zh-CN" sz="2000" dirty="0"/>
              <a:t>C    192.168.6.0/24 is directly connected, Serial2/0</a:t>
            </a:r>
            <a:endParaRPr lang="zh-CN" altLang="zh-CN" sz="2000" dirty="0"/>
          </a:p>
          <a:p>
            <a:pPr marL="685800" lvl="1" indent="0">
              <a:buNone/>
            </a:pPr>
            <a:r>
              <a:rPr lang="en-US" altLang="zh-CN" sz="2000" dirty="0"/>
              <a:t>R    192.168.0.0/24 [120/2] via 192.168.2.1, 00:00:02, Serial2/1</a:t>
            </a:r>
            <a:endParaRPr lang="zh-CN" altLang="zh-CN" sz="2000" dirty="0"/>
          </a:p>
          <a:p>
            <a:pPr marL="685800" lvl="1" indent="0">
              <a:buNone/>
            </a:pPr>
            <a:r>
              <a:rPr lang="en-US" altLang="zh-CN" sz="2000" dirty="0"/>
              <a:t>R    192.168.1.0/24 [120/1] via 192.168.2.1, 00:00:02, Serial2/1</a:t>
            </a:r>
            <a:endParaRPr lang="zh-CN" altLang="zh-CN" sz="2000" dirty="0"/>
          </a:p>
          <a:p>
            <a:pPr marL="685800" lvl="1" indent="0">
              <a:buNone/>
            </a:pPr>
            <a:r>
              <a:rPr lang="en-US" altLang="zh-CN" sz="2000" dirty="0"/>
              <a:t>C    192.168.2.0/24 is directly connected, Serial2/1</a:t>
            </a:r>
            <a:endParaRPr lang="zh-CN" altLang="zh-CN" sz="2000" dirty="0"/>
          </a:p>
          <a:p>
            <a:pPr marL="685800" lvl="1" indent="0">
              <a:buNone/>
            </a:pPr>
            <a:r>
              <a:rPr lang="en-US" altLang="zh-CN" sz="2000" dirty="0"/>
              <a:t>C    192.168.3.0/24 is directly connected, FastEthernet0/0</a:t>
            </a:r>
            <a:endParaRPr lang="zh-CN" altLang="zh-CN" sz="2000" dirty="0"/>
          </a:p>
        </p:txBody>
      </p:sp>
    </p:spTree>
    <p:extLst>
      <p:ext uri="{BB962C8B-B14F-4D97-AF65-F5344CB8AC3E}">
        <p14:creationId xmlns="" xmlns:p14="http://schemas.microsoft.com/office/powerpoint/2010/main" val="19629784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路由条目的详细说明</a:t>
            </a:r>
            <a:endParaRPr lang="zh-CN" altLang="en-US" dirty="0"/>
          </a:p>
        </p:txBody>
      </p:sp>
      <p:sp>
        <p:nvSpPr>
          <p:cNvPr id="3" name="内容占位符 2"/>
          <p:cNvSpPr>
            <a:spLocks noGrp="1"/>
          </p:cNvSpPr>
          <p:nvPr>
            <p:ph type="body" sz="quarter" idx="10"/>
          </p:nvPr>
        </p:nvSpPr>
        <p:spPr>
          <a:xfrm>
            <a:off x="213974" y="1117023"/>
            <a:ext cx="9194006" cy="4897437"/>
          </a:xfrm>
        </p:spPr>
        <p:txBody>
          <a:bodyPr>
            <a:normAutofit/>
          </a:bodyPr>
          <a:lstStyle/>
          <a:p>
            <a:endParaRPr lang="zh-CN" altLang="en-US" sz="2400" dirty="0"/>
          </a:p>
        </p:txBody>
      </p:sp>
      <p:pic>
        <p:nvPicPr>
          <p:cNvPr id="4" name="图片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4528" y="2348880"/>
            <a:ext cx="8358167" cy="2250584"/>
          </a:xfrm>
          <a:prstGeom prst="rect">
            <a:avLst/>
          </a:prstGeom>
          <a:noFill/>
          <a:ln>
            <a:noFill/>
          </a:ln>
        </p:spPr>
      </p:pic>
    </p:spTree>
    <p:extLst>
      <p:ext uri="{BB962C8B-B14F-4D97-AF65-F5344CB8AC3E}">
        <p14:creationId xmlns="" xmlns:p14="http://schemas.microsoft.com/office/powerpoint/2010/main" val="7760960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管理距离</a:t>
            </a:r>
            <a:endParaRPr lang="zh-CN" altLang="en-US" dirty="0"/>
          </a:p>
        </p:txBody>
      </p:sp>
      <p:sp>
        <p:nvSpPr>
          <p:cNvPr id="3" name="文本占位符 2"/>
          <p:cNvSpPr>
            <a:spLocks noGrp="1"/>
          </p:cNvSpPr>
          <p:nvPr>
            <p:ph type="body" sz="quarter" idx="10"/>
          </p:nvPr>
        </p:nvSpPr>
        <p:spPr>
          <a:xfrm>
            <a:off x="416496" y="1052736"/>
            <a:ext cx="9194006" cy="5544616"/>
          </a:xfrm>
        </p:spPr>
        <p:txBody>
          <a:bodyPr/>
          <a:lstStyle/>
          <a:p>
            <a:r>
              <a:rPr lang="zh-CN" altLang="zh-CN" dirty="0" smtClean="0"/>
              <a:t>指一种路由协议的路由可信度。每一种路由协议按可靠性从高到低，依次分配一个信任等级，这个信任等级就叫管理距离（</a:t>
            </a:r>
            <a:r>
              <a:rPr lang="en-US" altLang="zh-CN" dirty="0" smtClean="0"/>
              <a:t>administrative distance</a:t>
            </a:r>
            <a:r>
              <a:rPr lang="zh-CN" altLang="zh-CN" dirty="0" smtClean="0"/>
              <a:t>，缩写：</a:t>
            </a:r>
            <a:r>
              <a:rPr lang="en-US" altLang="zh-CN" dirty="0" smtClean="0"/>
              <a:t>AD</a:t>
            </a:r>
            <a:r>
              <a:rPr lang="zh-CN" altLang="zh-CN" dirty="0" smtClean="0"/>
              <a:t>）。</a:t>
            </a:r>
          </a:p>
          <a:p>
            <a:r>
              <a:rPr lang="en-US" altLang="zh-CN" dirty="0" smtClean="0"/>
              <a:t>AD</a:t>
            </a:r>
            <a:r>
              <a:rPr lang="zh-CN" altLang="zh-CN" dirty="0" smtClean="0"/>
              <a:t>值越低，则它的优先级越高。默认情况下的管理距离值</a:t>
            </a:r>
            <a:r>
              <a:rPr lang="zh-CN" altLang="en-US" dirty="0" smtClean="0"/>
              <a:t>：</a:t>
            </a:r>
            <a:endParaRPr lang="en-US" altLang="zh-CN" dirty="0" smtClean="0"/>
          </a:p>
          <a:p>
            <a:pPr lvl="1"/>
            <a:r>
              <a:rPr lang="zh-CN" altLang="zh-CN" dirty="0" smtClean="0"/>
              <a:t>直连接口</a:t>
            </a:r>
            <a:r>
              <a:rPr lang="en-US" altLang="zh-CN" dirty="0" smtClean="0"/>
              <a:t> 0 </a:t>
            </a:r>
          </a:p>
          <a:p>
            <a:pPr lvl="1"/>
            <a:r>
              <a:rPr lang="zh-CN" altLang="zh-CN" dirty="0" smtClean="0"/>
              <a:t>静态路由</a:t>
            </a:r>
            <a:r>
              <a:rPr lang="en-US" altLang="zh-CN" dirty="0" smtClean="0"/>
              <a:t> 1</a:t>
            </a:r>
          </a:p>
          <a:p>
            <a:pPr lvl="1"/>
            <a:r>
              <a:rPr lang="en-US" altLang="zh-CN" dirty="0" smtClean="0"/>
              <a:t>OSPF 110</a:t>
            </a:r>
          </a:p>
          <a:p>
            <a:pPr lvl="1"/>
            <a:r>
              <a:rPr lang="en-US" altLang="zh-CN" dirty="0" smtClean="0"/>
              <a:t>RIP 120</a:t>
            </a:r>
            <a:endParaRPr lang="zh-CN" altLang="en-US" dirty="0" smtClean="0"/>
          </a:p>
          <a:p>
            <a:pPr lvl="1"/>
            <a:endParaRPr lang="zh-CN" alt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观</a:t>
            </a:r>
            <a:r>
              <a:rPr lang="zh-CN" altLang="zh-CN" dirty="0"/>
              <a:t>察</a:t>
            </a:r>
            <a:r>
              <a:rPr lang="en-US" altLang="zh-CN" dirty="0"/>
              <a:t>RIP</a:t>
            </a:r>
            <a:r>
              <a:rPr lang="zh-CN" altLang="zh-CN" dirty="0"/>
              <a:t>协议路由更新活动</a:t>
            </a:r>
            <a:endParaRPr lang="zh-CN" altLang="en-US" dirty="0"/>
          </a:p>
        </p:txBody>
      </p:sp>
      <p:sp>
        <p:nvSpPr>
          <p:cNvPr id="3" name="内容占位符 2"/>
          <p:cNvSpPr>
            <a:spLocks noGrp="1"/>
          </p:cNvSpPr>
          <p:nvPr>
            <p:ph type="body" sz="quarter" idx="10"/>
          </p:nvPr>
        </p:nvSpPr>
        <p:spPr>
          <a:xfrm>
            <a:off x="448000" y="1052736"/>
            <a:ext cx="9194006" cy="5805264"/>
          </a:xfrm>
        </p:spPr>
        <p:txBody>
          <a:bodyPr>
            <a:normAutofit fontScale="85000" lnSpcReduction="20000"/>
          </a:bodyPr>
          <a:lstStyle/>
          <a:p>
            <a:r>
              <a:rPr lang="en-US" altLang="zh-CN" sz="4600" dirty="0" smtClean="0"/>
              <a:t>R3#debug </a:t>
            </a:r>
            <a:r>
              <a:rPr lang="en-US" altLang="zh-CN" sz="4600" dirty="0" err="1"/>
              <a:t>ip</a:t>
            </a:r>
            <a:r>
              <a:rPr lang="en-US" altLang="zh-CN" sz="4600" dirty="0"/>
              <a:t> rip</a:t>
            </a:r>
            <a:endParaRPr lang="zh-CN" altLang="zh-CN" sz="4600" dirty="0"/>
          </a:p>
          <a:p>
            <a:pPr marL="685800" lvl="1" indent="0">
              <a:buNone/>
            </a:pPr>
            <a:r>
              <a:rPr lang="en-US" altLang="zh-CN" sz="3400" dirty="0"/>
              <a:t>RIP protocol debugging is on</a:t>
            </a:r>
            <a:endParaRPr lang="zh-CN" altLang="zh-CN" sz="3400" dirty="0"/>
          </a:p>
          <a:p>
            <a:pPr marL="685800" lvl="1" indent="0">
              <a:buNone/>
            </a:pPr>
            <a:r>
              <a:rPr lang="en-US" altLang="zh-CN" sz="3400" dirty="0"/>
              <a:t>*Mar  1 01:22:52.703: RIP: sending v2 update to 224.0.0.9 via FastEthernet0/0 (192.168.3.1 </a:t>
            </a:r>
            <a:endParaRPr lang="zh-CN" altLang="zh-CN" sz="3400" dirty="0"/>
          </a:p>
          <a:p>
            <a:pPr marL="685800" lvl="1" indent="0">
              <a:buNone/>
            </a:pPr>
            <a:r>
              <a:rPr lang="en-US" altLang="zh-CN" sz="3400" dirty="0"/>
              <a:t>*Mar  1 01:22:52.703: RIP: build update entries                                     --</a:t>
            </a:r>
            <a:r>
              <a:rPr lang="zh-CN" altLang="zh-CN" sz="3400" dirty="0"/>
              <a:t>更新路由表</a:t>
            </a:r>
          </a:p>
          <a:p>
            <a:pPr marL="685800" lvl="1" indent="0">
              <a:buNone/>
            </a:pPr>
            <a:r>
              <a:rPr lang="en-US" altLang="zh-CN" sz="3400" dirty="0"/>
              <a:t>*Mar  1 01:22:52.703:   192.168.0.0/24 via 0.0.0.0, metric 3, tag 0</a:t>
            </a:r>
            <a:endParaRPr lang="zh-CN" altLang="zh-CN" sz="3400" dirty="0"/>
          </a:p>
          <a:p>
            <a:pPr marL="685800" lvl="1" indent="0">
              <a:buNone/>
            </a:pPr>
            <a:r>
              <a:rPr lang="en-US" altLang="zh-CN" sz="3400" dirty="0"/>
              <a:t>*Mar  1 01:22:52.703:   192.168.1.0/24 via 0.0.0.0, metric 2, tag 0</a:t>
            </a:r>
            <a:endParaRPr lang="zh-CN" altLang="zh-CN" sz="3400" dirty="0"/>
          </a:p>
          <a:p>
            <a:pPr marL="685800" lvl="1" indent="0">
              <a:buNone/>
            </a:pPr>
            <a:r>
              <a:rPr lang="en-US" altLang="zh-CN" sz="3400" dirty="0"/>
              <a:t>*Mar  1 01:22:52.703:   192.168.2.0/24 via 0.0.0.0, metric 1, tag 0</a:t>
            </a:r>
            <a:endParaRPr lang="zh-CN" altLang="en-US" dirty="0"/>
          </a:p>
        </p:txBody>
      </p:sp>
    </p:spTree>
    <p:extLst>
      <p:ext uri="{BB962C8B-B14F-4D97-AF65-F5344CB8AC3E}">
        <p14:creationId xmlns="" xmlns:p14="http://schemas.microsoft.com/office/powerpoint/2010/main" val="29326978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smtClean="0"/>
              <a:t>观察</a:t>
            </a:r>
            <a:r>
              <a:rPr lang="en-US" altLang="zh-CN" dirty="0" smtClean="0"/>
              <a:t>RIP</a:t>
            </a:r>
            <a:r>
              <a:rPr lang="zh-CN" altLang="zh-CN" dirty="0" smtClean="0"/>
              <a:t>协议路由更新活动</a:t>
            </a:r>
            <a:endParaRPr lang="zh-CN" altLang="en-US" dirty="0"/>
          </a:p>
        </p:txBody>
      </p:sp>
      <p:sp>
        <p:nvSpPr>
          <p:cNvPr id="9" name="内容占位符 8"/>
          <p:cNvSpPr>
            <a:spLocks noGrp="1"/>
          </p:cNvSpPr>
          <p:nvPr>
            <p:ph idx="1"/>
          </p:nvPr>
        </p:nvSpPr>
        <p:spPr>
          <a:xfrm>
            <a:off x="0" y="980728"/>
            <a:ext cx="3296816" cy="4934173"/>
          </a:xfrm>
        </p:spPr>
        <p:txBody>
          <a:bodyPr/>
          <a:lstStyle/>
          <a:p>
            <a:pPr>
              <a:buNone/>
            </a:pPr>
            <a:r>
              <a:rPr lang="en-US" altLang="zh-CN" dirty="0" smtClean="0"/>
              <a:t>R3#debug </a:t>
            </a:r>
            <a:r>
              <a:rPr lang="en-US" altLang="zh-CN" dirty="0" err="1" smtClean="0"/>
              <a:t>ip</a:t>
            </a:r>
            <a:r>
              <a:rPr lang="en-US" altLang="zh-CN" dirty="0" smtClean="0"/>
              <a:t> rip</a:t>
            </a:r>
            <a:endParaRPr lang="zh-CN" altLang="zh-CN" dirty="0" smtClean="0"/>
          </a:p>
          <a:p>
            <a:endParaRPr lang="zh-CN" altLang="en-US" dirty="0"/>
          </a:p>
        </p:txBody>
      </p:sp>
      <p:pic>
        <p:nvPicPr>
          <p:cNvPr id="777218" name="Picture 2"/>
          <p:cNvPicPr>
            <a:picLocks noChangeAspect="1" noChangeArrowheads="1"/>
          </p:cNvPicPr>
          <p:nvPr/>
        </p:nvPicPr>
        <p:blipFill>
          <a:blip r:embed="rId2" cstate="print"/>
          <a:srcRect/>
          <a:stretch>
            <a:fillRect/>
          </a:stretch>
        </p:blipFill>
        <p:spPr bwMode="auto">
          <a:xfrm>
            <a:off x="3110647" y="980728"/>
            <a:ext cx="6795353" cy="6038008"/>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lgn="ctr"/>
            <a:r>
              <a:rPr lang="en-US" altLang="zh-CN"/>
              <a:t>RIP </a:t>
            </a:r>
            <a:r>
              <a:rPr lang="zh-CN" altLang="en-US"/>
              <a:t>协议的优缺点 </a:t>
            </a:r>
          </a:p>
        </p:txBody>
      </p:sp>
      <p:sp>
        <p:nvSpPr>
          <p:cNvPr id="573443" name="Rectangle 3"/>
          <p:cNvSpPr>
            <a:spLocks noGrp="1" noChangeArrowheads="1"/>
          </p:cNvSpPr>
          <p:nvPr>
            <p:ph idx="1"/>
          </p:nvPr>
        </p:nvSpPr>
        <p:spPr>
          <a:noFill/>
        </p:spPr>
        <p:txBody>
          <a:bodyPr/>
          <a:lstStyle/>
          <a:p>
            <a:r>
              <a:rPr lang="zh-CN" altLang="en-US" dirty="0" smtClean="0">
                <a:solidFill>
                  <a:srgbClr val="FF0000"/>
                </a:solidFill>
              </a:rPr>
              <a:t>优点：</a:t>
            </a:r>
            <a:endParaRPr lang="en-US" altLang="zh-CN" dirty="0" smtClean="0">
              <a:solidFill>
                <a:srgbClr val="FF0000"/>
              </a:solidFill>
            </a:endParaRPr>
          </a:p>
          <a:p>
            <a:pPr lvl="1"/>
            <a:r>
              <a:rPr lang="zh-CN" altLang="en-US" dirty="0" smtClean="0"/>
              <a:t>实现</a:t>
            </a:r>
            <a:r>
              <a:rPr lang="zh-CN" altLang="en-US" dirty="0"/>
              <a:t>简单，开销较小</a:t>
            </a:r>
            <a:r>
              <a:rPr lang="zh-CN" altLang="en-US" dirty="0" smtClean="0"/>
              <a:t>。</a:t>
            </a:r>
            <a:endParaRPr lang="en-US" altLang="zh-CN" dirty="0" smtClean="0"/>
          </a:p>
          <a:p>
            <a:r>
              <a:rPr lang="zh-CN" altLang="en-US" dirty="0" smtClean="0">
                <a:solidFill>
                  <a:srgbClr val="0000FF"/>
                </a:solidFill>
              </a:rPr>
              <a:t>缺点：</a:t>
            </a:r>
            <a:endParaRPr lang="zh-CN" altLang="en-US" dirty="0">
              <a:solidFill>
                <a:srgbClr val="0000FF"/>
              </a:solidFill>
            </a:endParaRPr>
          </a:p>
          <a:p>
            <a:pPr lvl="1"/>
            <a:r>
              <a:rPr lang="en-US" altLang="zh-CN" dirty="0"/>
              <a:t>RIP </a:t>
            </a:r>
            <a:r>
              <a:rPr lang="zh-CN" altLang="en-US" dirty="0"/>
              <a:t>限制了网络的规模，它能使用的最大距离为 </a:t>
            </a:r>
            <a:r>
              <a:rPr lang="en-US" altLang="zh-CN" dirty="0"/>
              <a:t>15</a:t>
            </a:r>
            <a:r>
              <a:rPr lang="zh-CN" altLang="en-US" dirty="0"/>
              <a:t>（</a:t>
            </a:r>
            <a:r>
              <a:rPr lang="en-US" altLang="zh-CN" dirty="0"/>
              <a:t>16 </a:t>
            </a:r>
            <a:r>
              <a:rPr lang="zh-CN" altLang="en-US" dirty="0"/>
              <a:t>表示不可达）。</a:t>
            </a:r>
          </a:p>
          <a:p>
            <a:pPr lvl="1"/>
            <a:r>
              <a:rPr lang="zh-CN" altLang="en-US" dirty="0"/>
              <a:t>路由器之间交换的路由信息是路由器中的完整路由表，因而随着网络规模的扩大，开销也就增加。 </a:t>
            </a:r>
          </a:p>
          <a:p>
            <a:pPr lvl="1"/>
            <a:r>
              <a:rPr lang="zh-CN" altLang="zh-CN" dirty="0"/>
              <a:t>“坏消息传播得慢”，使更新过程的收敛时间过</a:t>
            </a:r>
            <a:r>
              <a:rPr lang="zh-CN" altLang="zh-CN" dirty="0" smtClean="0"/>
              <a:t>长</a:t>
            </a:r>
            <a:r>
              <a:rPr lang="zh-CN" altLang="en-US" dirty="0" smtClean="0"/>
              <a:t>。</a:t>
            </a:r>
            <a:r>
              <a:rPr lang="zh-CN" altLang="en-US" dirty="0">
                <a:solidFill>
                  <a:srgbClr val="0000CC"/>
                </a:solidFill>
                <a:sym typeface="+mn-ea"/>
              </a:rPr>
              <a:t>当网络出现故障时，要经过比较长的时间才能将此信息传送到所有的路由器。</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Line 2"/>
          <p:cNvSpPr>
            <a:spLocks noChangeShapeType="1"/>
          </p:cNvSpPr>
          <p:nvPr/>
        </p:nvSpPr>
        <p:spPr bwMode="auto">
          <a:xfrm>
            <a:off x="1785145" y="1064185"/>
            <a:ext cx="7011591" cy="0"/>
          </a:xfrm>
          <a:prstGeom prst="line">
            <a:avLst/>
          </a:prstGeom>
          <a:noFill/>
          <a:ln w="28575">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4467"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4468"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4469"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4470"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4471" name="Group 7"/>
          <p:cNvGrpSpPr/>
          <p:nvPr/>
        </p:nvGrpSpPr>
        <p:grpSpPr bwMode="auto">
          <a:xfrm>
            <a:off x="768747" y="632388"/>
            <a:ext cx="1277805" cy="858837"/>
            <a:chOff x="4830" y="1752"/>
            <a:chExt cx="667" cy="477"/>
          </a:xfrm>
        </p:grpSpPr>
        <p:grpSp>
          <p:nvGrpSpPr>
            <p:cNvPr id="574472" name="Group 8"/>
            <p:cNvGrpSpPr/>
            <p:nvPr/>
          </p:nvGrpSpPr>
          <p:grpSpPr bwMode="auto">
            <a:xfrm>
              <a:off x="4830" y="1752"/>
              <a:ext cx="667" cy="477"/>
              <a:chOff x="2949" y="196"/>
              <a:chExt cx="941" cy="598"/>
            </a:xfrm>
          </p:grpSpPr>
          <p:sp>
            <p:nvSpPr>
              <p:cNvPr id="574473"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7"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79"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8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8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484"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4485" name="Group 21"/>
          <p:cNvGrpSpPr/>
          <p:nvPr/>
        </p:nvGrpSpPr>
        <p:grpSpPr bwMode="auto">
          <a:xfrm>
            <a:off x="8356468" y="632388"/>
            <a:ext cx="1277805" cy="858837"/>
            <a:chOff x="4830" y="1752"/>
            <a:chExt cx="667" cy="477"/>
          </a:xfrm>
        </p:grpSpPr>
        <p:grpSp>
          <p:nvGrpSpPr>
            <p:cNvPr id="574486" name="Group 22"/>
            <p:cNvGrpSpPr/>
            <p:nvPr/>
          </p:nvGrpSpPr>
          <p:grpSpPr bwMode="auto">
            <a:xfrm>
              <a:off x="4830" y="1752"/>
              <a:ext cx="667" cy="477"/>
              <a:chOff x="2949" y="196"/>
              <a:chExt cx="941" cy="598"/>
            </a:xfrm>
          </p:grpSpPr>
          <p:sp>
            <p:nvSpPr>
              <p:cNvPr id="574487"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8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0"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1"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3"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4"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495"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96"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497"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498"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4499" name="Group 35"/>
          <p:cNvGrpSpPr/>
          <p:nvPr/>
        </p:nvGrpSpPr>
        <p:grpSpPr bwMode="auto">
          <a:xfrm>
            <a:off x="4531651" y="632388"/>
            <a:ext cx="1277805" cy="858837"/>
            <a:chOff x="4830" y="1752"/>
            <a:chExt cx="667" cy="477"/>
          </a:xfrm>
        </p:grpSpPr>
        <p:grpSp>
          <p:nvGrpSpPr>
            <p:cNvPr id="574500" name="Group 36"/>
            <p:cNvGrpSpPr/>
            <p:nvPr/>
          </p:nvGrpSpPr>
          <p:grpSpPr bwMode="auto">
            <a:xfrm>
              <a:off x="4830" y="1752"/>
              <a:ext cx="667" cy="477"/>
              <a:chOff x="2949" y="196"/>
              <a:chExt cx="941" cy="598"/>
            </a:xfrm>
          </p:grpSpPr>
          <p:sp>
            <p:nvSpPr>
              <p:cNvPr id="574501"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4"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5"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7"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8"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09"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510"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4511"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4512"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sp>
        <p:nvSpPr>
          <p:cNvPr id="574513" name="Text Box 49"/>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4514" name="Group 50"/>
          <p:cNvGrpSpPr/>
          <p:nvPr/>
        </p:nvGrpSpPr>
        <p:grpSpPr bwMode="auto">
          <a:xfrm>
            <a:off x="2436946" y="499038"/>
            <a:ext cx="1594246" cy="312737"/>
            <a:chOff x="1491" y="212"/>
            <a:chExt cx="853" cy="240"/>
          </a:xfrm>
        </p:grpSpPr>
        <p:sp>
          <p:nvSpPr>
            <p:cNvPr id="574515"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16"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4517" name="Text Box 53"/>
          <p:cNvSpPr txBox="1">
            <a:spLocks noChangeArrowheads="1"/>
          </p:cNvSpPr>
          <p:nvPr/>
        </p:nvSpPr>
        <p:spPr bwMode="auto">
          <a:xfrm>
            <a:off x="2457584" y="573650"/>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1  1  </a:t>
            </a:r>
            <a:r>
              <a:rPr kumimoji="1" lang="en-US" altLang="zh-CN" sz="2000" b="1" dirty="0">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dirty="0">
              <a:solidFill>
                <a:srgbClr val="0000CC"/>
              </a:solidFill>
              <a:latin typeface="+mn-lt"/>
              <a:ea typeface="黑体" panose="02010609060101010101" pitchFamily="2" charset="-122"/>
              <a:sym typeface="Symbol" panose="05050102010706020507" pitchFamily="18" charset="2"/>
            </a:endParaRPr>
          </a:p>
        </p:txBody>
      </p:sp>
      <p:grpSp>
        <p:nvGrpSpPr>
          <p:cNvPr id="574518" name="Group 54"/>
          <p:cNvGrpSpPr/>
          <p:nvPr/>
        </p:nvGrpSpPr>
        <p:grpSpPr bwMode="auto">
          <a:xfrm flipH="1">
            <a:off x="6045068" y="521263"/>
            <a:ext cx="1594246" cy="312737"/>
            <a:chOff x="1491" y="212"/>
            <a:chExt cx="853" cy="240"/>
          </a:xfrm>
        </p:grpSpPr>
        <p:sp>
          <p:nvSpPr>
            <p:cNvPr id="574519"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4520"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4521" name="Text Box 57"/>
          <p:cNvSpPr txBox="1">
            <a:spLocks noChangeArrowheads="1"/>
          </p:cNvSpPr>
          <p:nvPr/>
        </p:nvSpPr>
        <p:spPr bwMode="auto">
          <a:xfrm>
            <a:off x="6468137" y="616513"/>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sp>
        <p:nvSpPr>
          <p:cNvPr id="574522" name="Text Box 58"/>
          <p:cNvSpPr txBox="1">
            <a:spLocks noChangeArrowheads="1"/>
          </p:cNvSpPr>
          <p:nvPr/>
        </p:nvSpPr>
        <p:spPr bwMode="auto">
          <a:xfrm>
            <a:off x="1056570" y="3028892"/>
            <a:ext cx="677300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1</a:t>
            </a:r>
            <a:r>
              <a:rPr kumimoji="1" lang="zh-CN" altLang="en-US" sz="2400" b="1" dirty="0">
                <a:solidFill>
                  <a:srgbClr val="0000CC"/>
                </a:solidFill>
                <a:latin typeface="+mn-lt"/>
                <a:ea typeface="黑体" panose="02010609060101010101" pitchFamily="2" charset="-122"/>
              </a:rPr>
              <a:t>，是直接交付。”</a:t>
            </a:r>
          </a:p>
        </p:txBody>
      </p:sp>
      <p:sp>
        <p:nvSpPr>
          <p:cNvPr id="574523" name="AutoShape 59"/>
          <p:cNvSpPr>
            <a:spLocks noChangeArrowheads="1"/>
          </p:cNvSpPr>
          <p:nvPr/>
        </p:nvSpPr>
        <p:spPr bwMode="auto">
          <a:xfrm>
            <a:off x="266567" y="1700215"/>
            <a:ext cx="3577167" cy="504683"/>
          </a:xfrm>
          <a:prstGeom prst="wedgeRoundRectCallout">
            <a:avLst>
              <a:gd name="adj1" fmla="val 16201"/>
              <a:gd name="adj2" fmla="val -235005"/>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en-US" altLang="zh-CN" sz="2000" b="1">
                <a:solidFill>
                  <a:srgbClr val="0000CC"/>
                </a:solidFill>
                <a:latin typeface="+mn-lt"/>
                <a:ea typeface="黑体" panose="02010609060101010101" pitchFamily="2" charset="-122"/>
              </a:rPr>
              <a:t>“1”</a:t>
            </a:r>
            <a:r>
              <a:rPr lang="zh-CN" altLang="en-US" sz="2000" b="1">
                <a:solidFill>
                  <a:srgbClr val="0000CC"/>
                </a:solidFill>
                <a:latin typeface="+mn-lt"/>
                <a:ea typeface="黑体" panose="02010609060101010101" pitchFamily="2" charset="-122"/>
              </a:rPr>
              <a:t>表示“从本路由器到网</a:t>
            </a:r>
            <a:r>
              <a:rPr lang="zh-CN" altLang="en-US" sz="1600" b="1">
                <a:solidFill>
                  <a:srgbClr val="0000CC"/>
                </a:solidFill>
                <a:latin typeface="+mn-lt"/>
                <a:ea typeface="黑体" panose="02010609060101010101" pitchFamily="2" charset="-122"/>
              </a:rPr>
              <a:t> </a:t>
            </a:r>
            <a:r>
              <a:rPr lang="en-US" altLang="zh-CN" sz="2000" b="1">
                <a:solidFill>
                  <a:srgbClr val="0000CC"/>
                </a:solidFill>
                <a:latin typeface="+mn-lt"/>
                <a:ea typeface="黑体" panose="02010609060101010101" pitchFamily="2" charset="-122"/>
              </a:rPr>
              <a:t>1”</a:t>
            </a:r>
          </a:p>
        </p:txBody>
      </p:sp>
      <p:sp>
        <p:nvSpPr>
          <p:cNvPr id="574524" name="AutoShape 60"/>
          <p:cNvSpPr>
            <a:spLocks noChangeArrowheads="1"/>
          </p:cNvSpPr>
          <p:nvPr/>
        </p:nvSpPr>
        <p:spPr bwMode="auto">
          <a:xfrm>
            <a:off x="4070165" y="2373437"/>
            <a:ext cx="3106951" cy="504451"/>
          </a:xfrm>
          <a:prstGeom prst="wedgeRoundRectCallout">
            <a:avLst>
              <a:gd name="adj1" fmla="val -85058"/>
              <a:gd name="adj2" fmla="val -368465"/>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en-US" altLang="zh-CN" sz="2000" b="1">
                <a:solidFill>
                  <a:srgbClr val="0000CC"/>
                </a:solidFill>
                <a:latin typeface="+mn-lt"/>
                <a:ea typeface="黑体" panose="02010609060101010101" pitchFamily="2" charset="-122"/>
              </a:rPr>
              <a:t>“1”</a:t>
            </a:r>
            <a:r>
              <a:rPr lang="zh-CN" altLang="en-US" sz="2000" b="1">
                <a:solidFill>
                  <a:srgbClr val="0000CC"/>
                </a:solidFill>
                <a:latin typeface="+mn-lt"/>
                <a:ea typeface="黑体" panose="02010609060101010101" pitchFamily="2" charset="-122"/>
              </a:rPr>
              <a:t>表示“距离是</a:t>
            </a:r>
            <a:r>
              <a:rPr lang="zh-CN" altLang="en-US" sz="1600" b="1">
                <a:solidFill>
                  <a:srgbClr val="0000CC"/>
                </a:solidFill>
                <a:latin typeface="+mn-lt"/>
                <a:ea typeface="黑体" panose="02010609060101010101" pitchFamily="2" charset="-122"/>
              </a:rPr>
              <a:t> </a:t>
            </a:r>
            <a:r>
              <a:rPr lang="en-US" altLang="zh-CN" sz="2000" b="1">
                <a:solidFill>
                  <a:srgbClr val="0000CC"/>
                </a:solidFill>
                <a:latin typeface="+mn-lt"/>
                <a:ea typeface="黑体" panose="02010609060101010101" pitchFamily="2" charset="-122"/>
              </a:rPr>
              <a:t>1”</a:t>
            </a:r>
          </a:p>
        </p:txBody>
      </p:sp>
      <p:sp>
        <p:nvSpPr>
          <p:cNvPr id="574525" name="AutoShape 61"/>
          <p:cNvSpPr>
            <a:spLocks noChangeArrowheads="1"/>
          </p:cNvSpPr>
          <p:nvPr/>
        </p:nvSpPr>
        <p:spPr bwMode="auto">
          <a:xfrm>
            <a:off x="5622151" y="1672212"/>
            <a:ext cx="2931249" cy="460644"/>
          </a:xfrm>
          <a:prstGeom prst="wedgeRoundRectCallout">
            <a:avLst>
              <a:gd name="adj1" fmla="val -129950"/>
              <a:gd name="adj2" fmla="val -268427"/>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en-US" altLang="zh-CN" sz="2000" b="1" dirty="0">
                <a:solidFill>
                  <a:srgbClr val="0000CC"/>
                </a:solidFill>
                <a:latin typeface="+mn-lt"/>
                <a:ea typeface="黑体" panose="02010609060101010101" pitchFamily="2" charset="-122"/>
              </a:rPr>
              <a:t>“</a:t>
            </a:r>
            <a:r>
              <a:rPr lang="en-US" altLang="zh-CN" sz="2000" b="1" dirty="0">
                <a:solidFill>
                  <a:srgbClr val="0000CC"/>
                </a:solidFill>
                <a:latin typeface="+mn-lt"/>
                <a:ea typeface="黑体" panose="02010609060101010101" pitchFamily="2" charset="-122"/>
                <a:sym typeface="Symbol" panose="05050102010706020507" pitchFamily="18" charset="2"/>
              </a:rPr>
              <a:t></a:t>
            </a:r>
            <a:r>
              <a:rPr lang="en-US" altLang="zh-CN" sz="2000" b="1" dirty="0">
                <a:solidFill>
                  <a:srgbClr val="0000CC"/>
                </a:solidFill>
                <a:latin typeface="+mn-lt"/>
                <a:ea typeface="黑体" panose="02010609060101010101" pitchFamily="2" charset="-122"/>
              </a:rPr>
              <a:t>”</a:t>
            </a:r>
            <a:r>
              <a:rPr lang="zh-CN" altLang="en-US" sz="2000" b="1" dirty="0">
                <a:solidFill>
                  <a:srgbClr val="0000CC"/>
                </a:solidFill>
                <a:latin typeface="+mn-lt"/>
                <a:ea typeface="黑体" panose="02010609060101010101" pitchFamily="2" charset="-122"/>
              </a:rPr>
              <a:t>表示“直接交付”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4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45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522" grpId="0"/>
      <p:bldP spid="574523" grpId="0" animBg="1"/>
      <p:bldP spid="574524" grpId="0" animBg="1"/>
      <p:bldP spid="57452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Line 2"/>
          <p:cNvSpPr>
            <a:spLocks noChangeShapeType="1"/>
          </p:cNvSpPr>
          <p:nvPr/>
        </p:nvSpPr>
        <p:spPr bwMode="auto">
          <a:xfrm>
            <a:off x="1785145" y="1064185"/>
            <a:ext cx="7011591" cy="0"/>
          </a:xfrm>
          <a:prstGeom prst="line">
            <a:avLst/>
          </a:prstGeom>
          <a:noFill/>
          <a:ln w="28575">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5491"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5492" name="Text Box 4"/>
          <p:cNvSpPr txBox="1">
            <a:spLocks noChangeArrowheads="1"/>
          </p:cNvSpPr>
          <p:nvPr/>
        </p:nvSpPr>
        <p:spPr bwMode="auto">
          <a:xfrm>
            <a:off x="7106180"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5493"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5494"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5495" name="Group 7"/>
          <p:cNvGrpSpPr/>
          <p:nvPr/>
        </p:nvGrpSpPr>
        <p:grpSpPr bwMode="auto">
          <a:xfrm>
            <a:off x="768747" y="632388"/>
            <a:ext cx="1277805" cy="858837"/>
            <a:chOff x="4830" y="1752"/>
            <a:chExt cx="667" cy="477"/>
          </a:xfrm>
        </p:grpSpPr>
        <p:grpSp>
          <p:nvGrpSpPr>
            <p:cNvPr id="575496" name="Group 8"/>
            <p:cNvGrpSpPr/>
            <p:nvPr/>
          </p:nvGrpSpPr>
          <p:grpSpPr bwMode="auto">
            <a:xfrm>
              <a:off x="4830" y="1752"/>
              <a:ext cx="667" cy="477"/>
              <a:chOff x="2949" y="196"/>
              <a:chExt cx="941" cy="598"/>
            </a:xfrm>
          </p:grpSpPr>
          <p:sp>
            <p:nvSpPr>
              <p:cNvPr id="575497"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498"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499"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0"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1"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2"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3"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4"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05"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06"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07"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08"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5509" name="Group 21"/>
          <p:cNvGrpSpPr/>
          <p:nvPr/>
        </p:nvGrpSpPr>
        <p:grpSpPr bwMode="auto">
          <a:xfrm>
            <a:off x="8356468" y="632388"/>
            <a:ext cx="1277805" cy="858837"/>
            <a:chOff x="4830" y="1752"/>
            <a:chExt cx="667" cy="477"/>
          </a:xfrm>
        </p:grpSpPr>
        <p:grpSp>
          <p:nvGrpSpPr>
            <p:cNvPr id="575510" name="Group 22"/>
            <p:cNvGrpSpPr/>
            <p:nvPr/>
          </p:nvGrpSpPr>
          <p:grpSpPr bwMode="auto">
            <a:xfrm>
              <a:off x="4830" y="1752"/>
              <a:ext cx="667" cy="477"/>
              <a:chOff x="2949" y="196"/>
              <a:chExt cx="941" cy="598"/>
            </a:xfrm>
          </p:grpSpPr>
          <p:sp>
            <p:nvSpPr>
              <p:cNvPr id="575511"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2"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3"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4"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5"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6"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7"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8"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19"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20"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21"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22"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5523" name="Group 35"/>
          <p:cNvGrpSpPr/>
          <p:nvPr/>
        </p:nvGrpSpPr>
        <p:grpSpPr bwMode="auto">
          <a:xfrm>
            <a:off x="4531651" y="632388"/>
            <a:ext cx="1277805" cy="858837"/>
            <a:chOff x="4830" y="1752"/>
            <a:chExt cx="667" cy="477"/>
          </a:xfrm>
        </p:grpSpPr>
        <p:grpSp>
          <p:nvGrpSpPr>
            <p:cNvPr id="575524" name="Group 36"/>
            <p:cNvGrpSpPr/>
            <p:nvPr/>
          </p:nvGrpSpPr>
          <p:grpSpPr bwMode="auto">
            <a:xfrm>
              <a:off x="4830" y="1752"/>
              <a:ext cx="667" cy="477"/>
              <a:chOff x="2949" y="196"/>
              <a:chExt cx="941" cy="598"/>
            </a:xfrm>
          </p:grpSpPr>
          <p:sp>
            <p:nvSpPr>
              <p:cNvPr id="575525"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6"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7"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8"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29"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0"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1"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2"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33"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34"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5535"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5536"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sp>
        <p:nvSpPr>
          <p:cNvPr id="575537" name="Text Box 49"/>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5538" name="Group 50"/>
          <p:cNvGrpSpPr/>
          <p:nvPr/>
        </p:nvGrpSpPr>
        <p:grpSpPr bwMode="auto">
          <a:xfrm>
            <a:off x="2436946" y="499038"/>
            <a:ext cx="1594246" cy="312737"/>
            <a:chOff x="1491" y="212"/>
            <a:chExt cx="853" cy="240"/>
          </a:xfrm>
        </p:grpSpPr>
        <p:sp>
          <p:nvSpPr>
            <p:cNvPr id="575539"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40"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5541" name="Text Box 53"/>
          <p:cNvSpPr txBox="1">
            <a:spLocks noChangeArrowheads="1"/>
          </p:cNvSpPr>
          <p:nvPr/>
        </p:nvSpPr>
        <p:spPr bwMode="auto">
          <a:xfrm>
            <a:off x="2457584" y="573650"/>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5542" name="Group 54"/>
          <p:cNvGrpSpPr/>
          <p:nvPr/>
        </p:nvGrpSpPr>
        <p:grpSpPr bwMode="auto">
          <a:xfrm flipH="1">
            <a:off x="6045068" y="521263"/>
            <a:ext cx="1594246" cy="312737"/>
            <a:chOff x="1491" y="212"/>
            <a:chExt cx="853" cy="240"/>
          </a:xfrm>
        </p:grpSpPr>
        <p:sp>
          <p:nvSpPr>
            <p:cNvPr id="575543" name="AutoShape 55"/>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5544" name="Rectangle 56"/>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5545" name="Text Box 57"/>
          <p:cNvSpPr txBox="1">
            <a:spLocks noChangeArrowheads="1"/>
          </p:cNvSpPr>
          <p:nvPr/>
        </p:nvSpPr>
        <p:spPr bwMode="auto">
          <a:xfrm>
            <a:off x="6468137" y="616513"/>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sp>
        <p:nvSpPr>
          <p:cNvPr id="575546" name="Text Box 58"/>
          <p:cNvSpPr txBox="1">
            <a:spLocks noChangeArrowheads="1"/>
          </p:cNvSpPr>
          <p:nvPr/>
        </p:nvSpPr>
        <p:spPr bwMode="auto">
          <a:xfrm>
            <a:off x="1305324" y="3460940"/>
            <a:ext cx="669125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kumimoji="1" sz="2000" b="1">
                <a:solidFill>
                  <a:srgbClr val="0000CC"/>
                </a:solidFill>
                <a:latin typeface="+mn-lt"/>
                <a:ea typeface="黑体" panose="02010609060101010101" pitchFamily="2" charset="-122"/>
              </a:defRPr>
            </a:lvl1pPr>
          </a:lstStyle>
          <a:p>
            <a:r>
              <a:rPr lang="en-US" altLang="zh-CN" sz="2400" dirty="0"/>
              <a:t>R2 </a:t>
            </a:r>
            <a:r>
              <a:rPr lang="zh-CN" altLang="en-US" sz="2400" dirty="0"/>
              <a:t>说：“我到网 </a:t>
            </a:r>
            <a:r>
              <a:rPr lang="en-US" altLang="zh-CN" sz="2400" dirty="0"/>
              <a:t>1 </a:t>
            </a:r>
            <a:r>
              <a:rPr lang="zh-CN" altLang="en-US" sz="2400" dirty="0"/>
              <a:t>的距离是 </a:t>
            </a:r>
            <a:r>
              <a:rPr lang="en-US" altLang="zh-CN" sz="2400" dirty="0"/>
              <a:t>2</a:t>
            </a:r>
            <a:r>
              <a:rPr lang="zh-CN" altLang="en-US" sz="2400" dirty="0"/>
              <a:t>，是经过 </a:t>
            </a:r>
            <a:r>
              <a:rPr lang="en-US" altLang="zh-CN" sz="2400" dirty="0"/>
              <a:t>R1</a:t>
            </a:r>
            <a:r>
              <a:rPr lang="zh-CN" altLang="en-US" sz="2400" dirty="0"/>
              <a:t>。”</a:t>
            </a:r>
          </a:p>
        </p:txBody>
      </p:sp>
      <p:sp>
        <p:nvSpPr>
          <p:cNvPr id="575547" name="AutoShape 59"/>
          <p:cNvSpPr>
            <a:spLocks noChangeArrowheads="1"/>
          </p:cNvSpPr>
          <p:nvPr/>
        </p:nvSpPr>
        <p:spPr bwMode="auto">
          <a:xfrm>
            <a:off x="2144583" y="1557338"/>
            <a:ext cx="3805898" cy="503510"/>
          </a:xfrm>
          <a:prstGeom prst="wedgeRoundRectCallout">
            <a:avLst>
              <a:gd name="adj1" fmla="val 66495"/>
              <a:gd name="adj2" fmla="val -218428"/>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“1”</a:t>
            </a:r>
            <a:r>
              <a:rPr lang="zh-CN" altLang="en-US" sz="2000" b="1" dirty="0">
                <a:solidFill>
                  <a:srgbClr val="0000CC"/>
                </a:solidFill>
                <a:latin typeface="+mn-lt"/>
                <a:ea typeface="黑体" panose="02010609060101010101" pitchFamily="2" charset="-122"/>
              </a:rPr>
              <a:t>表示“从本路由器到网</a:t>
            </a:r>
            <a:r>
              <a:rPr lang="zh-CN" altLang="en-US" sz="1600" b="1" dirty="0">
                <a:solidFill>
                  <a:srgbClr val="0000CC"/>
                </a:solidFill>
                <a:latin typeface="+mn-lt"/>
                <a:ea typeface="黑体" panose="02010609060101010101" pitchFamily="2" charset="-122"/>
              </a:rPr>
              <a:t> </a:t>
            </a:r>
            <a:r>
              <a:rPr lang="en-US" altLang="zh-CN" sz="2000" b="1" dirty="0">
                <a:solidFill>
                  <a:srgbClr val="0000CC"/>
                </a:solidFill>
                <a:latin typeface="+mn-lt"/>
                <a:ea typeface="黑体" panose="02010609060101010101" pitchFamily="2" charset="-122"/>
              </a:rPr>
              <a:t>1”</a:t>
            </a:r>
          </a:p>
        </p:txBody>
      </p:sp>
      <p:sp>
        <p:nvSpPr>
          <p:cNvPr id="575548" name="AutoShape 60"/>
          <p:cNvSpPr>
            <a:spLocks noChangeArrowheads="1"/>
          </p:cNvSpPr>
          <p:nvPr/>
        </p:nvSpPr>
        <p:spPr bwMode="auto">
          <a:xfrm>
            <a:off x="4251327" y="2708278"/>
            <a:ext cx="3663156" cy="576707"/>
          </a:xfrm>
          <a:prstGeom prst="wedgeRoundRectCallout">
            <a:avLst>
              <a:gd name="adj1" fmla="val 22347"/>
              <a:gd name="adj2" fmla="val -405370"/>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“2”</a:t>
            </a:r>
            <a:r>
              <a:rPr lang="zh-CN" altLang="en-US" sz="2000" b="1" dirty="0">
                <a:solidFill>
                  <a:srgbClr val="0000CC"/>
                </a:solidFill>
                <a:latin typeface="+mn-lt"/>
                <a:ea typeface="黑体" panose="02010609060101010101" pitchFamily="2" charset="-122"/>
              </a:rPr>
              <a:t>表示“距离是</a:t>
            </a:r>
            <a:r>
              <a:rPr lang="zh-CN" altLang="en-US" sz="1600" b="1" dirty="0">
                <a:solidFill>
                  <a:srgbClr val="0000CC"/>
                </a:solidFill>
                <a:latin typeface="+mn-lt"/>
                <a:ea typeface="黑体" panose="02010609060101010101" pitchFamily="2" charset="-122"/>
              </a:rPr>
              <a:t> </a:t>
            </a:r>
            <a:r>
              <a:rPr lang="en-US" altLang="zh-CN" sz="2000" b="1" dirty="0">
                <a:solidFill>
                  <a:srgbClr val="0000CC"/>
                </a:solidFill>
                <a:latin typeface="+mn-lt"/>
                <a:ea typeface="黑体" panose="02010609060101010101" pitchFamily="2" charset="-122"/>
              </a:rPr>
              <a:t>2”</a:t>
            </a:r>
          </a:p>
        </p:txBody>
      </p:sp>
      <p:sp>
        <p:nvSpPr>
          <p:cNvPr id="575549" name="AutoShape 61"/>
          <p:cNvSpPr>
            <a:spLocks noChangeArrowheads="1"/>
          </p:cNvSpPr>
          <p:nvPr/>
        </p:nvSpPr>
        <p:spPr bwMode="auto">
          <a:xfrm>
            <a:off x="7443558" y="1545871"/>
            <a:ext cx="2405987" cy="514979"/>
          </a:xfrm>
          <a:prstGeom prst="wedgeRoundRectCallout">
            <a:avLst>
              <a:gd name="adj1" fmla="val -52257"/>
              <a:gd name="adj2" fmla="val -199281"/>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000" b="1" dirty="0">
                <a:solidFill>
                  <a:srgbClr val="0000CC"/>
                </a:solidFill>
                <a:latin typeface="+mn-lt"/>
                <a:ea typeface="黑体" panose="02010609060101010101" pitchFamily="2" charset="-122"/>
              </a:rPr>
              <a:t>“</a:t>
            </a:r>
            <a:r>
              <a:rPr lang="en-US" altLang="zh-CN" sz="2000" b="1" dirty="0">
                <a:solidFill>
                  <a:srgbClr val="0000CC"/>
                </a:solidFill>
                <a:latin typeface="+mn-lt"/>
                <a:ea typeface="黑体" panose="02010609060101010101" pitchFamily="2" charset="-122"/>
                <a:sym typeface="Symbol" panose="05050102010706020507" pitchFamily="18" charset="2"/>
              </a:rPr>
              <a:t>R</a:t>
            </a:r>
            <a:r>
              <a:rPr lang="en-US" altLang="zh-CN" sz="2000" b="1" baseline="-25000" dirty="0">
                <a:solidFill>
                  <a:srgbClr val="0000CC"/>
                </a:solidFill>
                <a:latin typeface="+mn-lt"/>
                <a:ea typeface="黑体" panose="02010609060101010101" pitchFamily="2" charset="-122"/>
                <a:sym typeface="Symbol" panose="05050102010706020507" pitchFamily="18" charset="2"/>
              </a:rPr>
              <a:t>1</a:t>
            </a:r>
            <a:r>
              <a:rPr lang="en-US" altLang="zh-CN" sz="2000" b="1" dirty="0">
                <a:solidFill>
                  <a:srgbClr val="0000CC"/>
                </a:solidFill>
                <a:latin typeface="+mn-lt"/>
                <a:ea typeface="黑体" panose="02010609060101010101" pitchFamily="2" charset="-122"/>
              </a:rPr>
              <a:t>”</a:t>
            </a:r>
            <a:r>
              <a:rPr lang="zh-CN" altLang="en-US" sz="2000" b="1" dirty="0" smtClean="0">
                <a:solidFill>
                  <a:srgbClr val="0000CC"/>
                </a:solidFill>
                <a:latin typeface="+mn-lt"/>
                <a:ea typeface="黑体" panose="02010609060101010101" pitchFamily="2" charset="-122"/>
              </a:rPr>
              <a:t>表示经过 </a:t>
            </a:r>
            <a:r>
              <a:rPr lang="en-US" altLang="zh-CN" sz="2000" b="1" dirty="0">
                <a:solidFill>
                  <a:srgbClr val="0000CC"/>
                </a:solidFill>
                <a:latin typeface="+mn-lt"/>
                <a:ea typeface="黑体" panose="02010609060101010101" pitchFamily="2" charset="-122"/>
              </a:rPr>
              <a:t>R</a:t>
            </a:r>
            <a:r>
              <a:rPr lang="en-US" altLang="zh-CN" sz="2000" b="1" baseline="-25000" dirty="0">
                <a:solidFill>
                  <a:srgbClr val="0000CC"/>
                </a:solidFill>
                <a:latin typeface="+mn-lt"/>
                <a:ea typeface="黑体" panose="0201060906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5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6" grpId="0"/>
      <p:bldP spid="575547" grpId="0" animBg="1"/>
      <p:bldP spid="575548" grpId="0" animBg="1"/>
      <p:bldP spid="57554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Line 2"/>
          <p:cNvSpPr>
            <a:spLocks noChangeShapeType="1"/>
          </p:cNvSpPr>
          <p:nvPr/>
        </p:nvSpPr>
        <p:spPr bwMode="auto">
          <a:xfrm>
            <a:off x="1785145" y="1064185"/>
            <a:ext cx="70115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6515"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6516"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6517"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6518"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6519" name="Group 7"/>
          <p:cNvGrpSpPr/>
          <p:nvPr/>
        </p:nvGrpSpPr>
        <p:grpSpPr bwMode="auto">
          <a:xfrm>
            <a:off x="768747" y="632388"/>
            <a:ext cx="1277805" cy="858837"/>
            <a:chOff x="4830" y="1752"/>
            <a:chExt cx="667" cy="477"/>
          </a:xfrm>
        </p:grpSpPr>
        <p:grpSp>
          <p:nvGrpSpPr>
            <p:cNvPr id="576520" name="Group 8"/>
            <p:cNvGrpSpPr/>
            <p:nvPr/>
          </p:nvGrpSpPr>
          <p:grpSpPr bwMode="auto">
            <a:xfrm>
              <a:off x="4830" y="1752"/>
              <a:ext cx="667" cy="477"/>
              <a:chOff x="2949" y="196"/>
              <a:chExt cx="941" cy="598"/>
            </a:xfrm>
          </p:grpSpPr>
          <p:sp>
            <p:nvSpPr>
              <p:cNvPr id="576521"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2"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3"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4"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5"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6"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7"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8"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29"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30"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31"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32"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6533" name="Group 21"/>
          <p:cNvGrpSpPr/>
          <p:nvPr/>
        </p:nvGrpSpPr>
        <p:grpSpPr bwMode="auto">
          <a:xfrm>
            <a:off x="8356468" y="632388"/>
            <a:ext cx="1277805" cy="858837"/>
            <a:chOff x="4830" y="1752"/>
            <a:chExt cx="667" cy="477"/>
          </a:xfrm>
        </p:grpSpPr>
        <p:grpSp>
          <p:nvGrpSpPr>
            <p:cNvPr id="576534" name="Group 22"/>
            <p:cNvGrpSpPr/>
            <p:nvPr/>
          </p:nvGrpSpPr>
          <p:grpSpPr bwMode="auto">
            <a:xfrm>
              <a:off x="4830" y="1752"/>
              <a:ext cx="667" cy="477"/>
              <a:chOff x="2949" y="196"/>
              <a:chExt cx="941" cy="598"/>
            </a:xfrm>
          </p:grpSpPr>
          <p:sp>
            <p:nvSpPr>
              <p:cNvPr id="576535"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6"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7"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8"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39"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0"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1"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2"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43"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44"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45"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46"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6547" name="Group 35"/>
          <p:cNvGrpSpPr/>
          <p:nvPr/>
        </p:nvGrpSpPr>
        <p:grpSpPr bwMode="auto">
          <a:xfrm>
            <a:off x="4531651" y="632388"/>
            <a:ext cx="1277805" cy="858837"/>
            <a:chOff x="4830" y="1752"/>
            <a:chExt cx="667" cy="477"/>
          </a:xfrm>
        </p:grpSpPr>
        <p:grpSp>
          <p:nvGrpSpPr>
            <p:cNvPr id="576548" name="Group 36"/>
            <p:cNvGrpSpPr/>
            <p:nvPr/>
          </p:nvGrpSpPr>
          <p:grpSpPr bwMode="auto">
            <a:xfrm>
              <a:off x="4830" y="1752"/>
              <a:ext cx="667" cy="477"/>
              <a:chOff x="2949" y="196"/>
              <a:chExt cx="941" cy="598"/>
            </a:xfrm>
          </p:grpSpPr>
          <p:sp>
            <p:nvSpPr>
              <p:cNvPr id="576549"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0"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1"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2"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3"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4"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5"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6"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57"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58"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59"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60"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6561" name="Group 49"/>
          <p:cNvGrpSpPr/>
          <p:nvPr/>
        </p:nvGrpSpPr>
        <p:grpSpPr bwMode="auto">
          <a:xfrm>
            <a:off x="612248" y="1928419"/>
            <a:ext cx="9022027" cy="1522412"/>
            <a:chOff x="356" y="1253"/>
            <a:chExt cx="5246" cy="959"/>
          </a:xfrm>
        </p:grpSpPr>
        <p:sp>
          <p:nvSpPr>
            <p:cNvPr id="576562"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6563"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6564"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6565"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6566" name="Picture 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6567" name="Group 55"/>
            <p:cNvGrpSpPr/>
            <p:nvPr/>
          </p:nvGrpSpPr>
          <p:grpSpPr bwMode="auto">
            <a:xfrm>
              <a:off x="447" y="1309"/>
              <a:ext cx="743" cy="541"/>
              <a:chOff x="4830" y="1752"/>
              <a:chExt cx="667" cy="477"/>
            </a:xfrm>
          </p:grpSpPr>
          <p:grpSp>
            <p:nvGrpSpPr>
              <p:cNvPr id="576568" name="Group 56"/>
              <p:cNvGrpSpPr/>
              <p:nvPr/>
            </p:nvGrpSpPr>
            <p:grpSpPr bwMode="auto">
              <a:xfrm>
                <a:off x="4830" y="1752"/>
                <a:ext cx="667" cy="477"/>
                <a:chOff x="2949" y="196"/>
                <a:chExt cx="941" cy="598"/>
              </a:xfrm>
            </p:grpSpPr>
            <p:sp>
              <p:nvSpPr>
                <p:cNvPr id="576569"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0"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1"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2"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3"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4"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5"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6"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77"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78"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79"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80"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6581" name="Group 69"/>
            <p:cNvGrpSpPr/>
            <p:nvPr/>
          </p:nvGrpSpPr>
          <p:grpSpPr bwMode="auto">
            <a:xfrm>
              <a:off x="4859" y="1309"/>
              <a:ext cx="743" cy="541"/>
              <a:chOff x="4830" y="1752"/>
              <a:chExt cx="667" cy="477"/>
            </a:xfrm>
          </p:grpSpPr>
          <p:grpSp>
            <p:nvGrpSpPr>
              <p:cNvPr id="576582" name="Group 70"/>
              <p:cNvGrpSpPr/>
              <p:nvPr/>
            </p:nvGrpSpPr>
            <p:grpSpPr bwMode="auto">
              <a:xfrm>
                <a:off x="4830" y="1752"/>
                <a:ext cx="667" cy="477"/>
                <a:chOff x="2949" y="196"/>
                <a:chExt cx="941" cy="598"/>
              </a:xfrm>
            </p:grpSpPr>
            <p:sp>
              <p:nvSpPr>
                <p:cNvPr id="576583"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4"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5"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6"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7"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8"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89"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0"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1"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92"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593"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594"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6595" name="Group 83"/>
            <p:cNvGrpSpPr/>
            <p:nvPr/>
          </p:nvGrpSpPr>
          <p:grpSpPr bwMode="auto">
            <a:xfrm>
              <a:off x="2635" y="1309"/>
              <a:ext cx="743" cy="541"/>
              <a:chOff x="4830" y="1752"/>
              <a:chExt cx="667" cy="477"/>
            </a:xfrm>
          </p:grpSpPr>
          <p:grpSp>
            <p:nvGrpSpPr>
              <p:cNvPr id="576596" name="Group 84"/>
              <p:cNvGrpSpPr/>
              <p:nvPr/>
            </p:nvGrpSpPr>
            <p:grpSpPr bwMode="auto">
              <a:xfrm>
                <a:off x="4830" y="1752"/>
                <a:ext cx="667" cy="477"/>
                <a:chOff x="2949" y="196"/>
                <a:chExt cx="941" cy="598"/>
              </a:xfrm>
            </p:grpSpPr>
            <p:sp>
              <p:nvSpPr>
                <p:cNvPr id="576597"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59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1"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3"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05"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06"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07"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608"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6609" name="Group 97"/>
            <p:cNvGrpSpPr/>
            <p:nvPr/>
          </p:nvGrpSpPr>
          <p:grpSpPr bwMode="auto">
            <a:xfrm>
              <a:off x="434" y="1253"/>
              <a:ext cx="755" cy="612"/>
              <a:chOff x="434" y="1298"/>
              <a:chExt cx="755" cy="612"/>
            </a:xfrm>
          </p:grpSpPr>
          <p:sp>
            <p:nvSpPr>
              <p:cNvPr id="576610"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6611"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6612" name="Text Box 100"/>
            <p:cNvSpPr txBox="1">
              <a:spLocks noChangeArrowheads="1"/>
            </p:cNvSpPr>
            <p:nvPr/>
          </p:nvSpPr>
          <p:spPr bwMode="auto">
            <a:xfrm>
              <a:off x="356" y="1979"/>
              <a:ext cx="96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p>
          </p:txBody>
        </p:sp>
      </p:grpSp>
      <p:sp>
        <p:nvSpPr>
          <p:cNvPr id="576613" name="Text Box 101"/>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6614" name="Group 102"/>
          <p:cNvGrpSpPr/>
          <p:nvPr/>
        </p:nvGrpSpPr>
        <p:grpSpPr bwMode="auto">
          <a:xfrm>
            <a:off x="2436946" y="499038"/>
            <a:ext cx="1594246" cy="312737"/>
            <a:chOff x="1491" y="212"/>
            <a:chExt cx="853" cy="240"/>
          </a:xfrm>
        </p:grpSpPr>
        <p:sp>
          <p:nvSpPr>
            <p:cNvPr id="576615"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16"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17" name="Text Box 105"/>
          <p:cNvSpPr txBox="1">
            <a:spLocks noChangeArrowheads="1"/>
          </p:cNvSpPr>
          <p:nvPr/>
        </p:nvSpPr>
        <p:spPr bwMode="auto">
          <a:xfrm>
            <a:off x="2457584" y="573650"/>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6618" name="Group 106"/>
          <p:cNvGrpSpPr/>
          <p:nvPr/>
        </p:nvGrpSpPr>
        <p:grpSpPr bwMode="auto">
          <a:xfrm>
            <a:off x="2693194" y="3152380"/>
            <a:ext cx="1633802" cy="312738"/>
            <a:chOff x="1566" y="2024"/>
            <a:chExt cx="950" cy="197"/>
          </a:xfrm>
        </p:grpSpPr>
        <p:grpSp>
          <p:nvGrpSpPr>
            <p:cNvPr id="576619" name="Group 107"/>
            <p:cNvGrpSpPr/>
            <p:nvPr/>
          </p:nvGrpSpPr>
          <p:grpSpPr bwMode="auto">
            <a:xfrm>
              <a:off x="1589" y="2024"/>
              <a:ext cx="927" cy="197"/>
              <a:chOff x="1491" y="212"/>
              <a:chExt cx="853" cy="240"/>
            </a:xfrm>
          </p:grpSpPr>
          <p:sp>
            <p:nvSpPr>
              <p:cNvPr id="576620"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21"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22" name="Text Box 110"/>
            <p:cNvSpPr txBox="1">
              <a:spLocks noChangeArrowheads="1"/>
            </p:cNvSpPr>
            <p:nvPr/>
          </p:nvSpPr>
          <p:spPr bwMode="auto">
            <a:xfrm>
              <a:off x="1566" y="2066"/>
              <a:ext cx="602"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6623" name="Group 111"/>
          <p:cNvGrpSpPr/>
          <p:nvPr/>
        </p:nvGrpSpPr>
        <p:grpSpPr bwMode="auto">
          <a:xfrm flipH="1">
            <a:off x="6045068" y="521263"/>
            <a:ext cx="1594246" cy="312737"/>
            <a:chOff x="1491" y="212"/>
            <a:chExt cx="853" cy="240"/>
          </a:xfrm>
        </p:grpSpPr>
        <p:sp>
          <p:nvSpPr>
            <p:cNvPr id="576624" name="AutoShape 112"/>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25" name="Rectangle 113"/>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26" name="Text Box 114"/>
          <p:cNvSpPr txBox="1">
            <a:spLocks noChangeArrowheads="1"/>
          </p:cNvSpPr>
          <p:nvPr/>
        </p:nvSpPr>
        <p:spPr bwMode="auto">
          <a:xfrm>
            <a:off x="6468137" y="616513"/>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grpSp>
        <p:nvGrpSpPr>
          <p:cNvPr id="576627" name="Group 115"/>
          <p:cNvGrpSpPr/>
          <p:nvPr/>
        </p:nvGrpSpPr>
        <p:grpSpPr bwMode="auto">
          <a:xfrm>
            <a:off x="6045068" y="3100001"/>
            <a:ext cx="1594246" cy="341313"/>
            <a:chOff x="3515" y="1991"/>
            <a:chExt cx="927" cy="215"/>
          </a:xfrm>
        </p:grpSpPr>
        <p:grpSp>
          <p:nvGrpSpPr>
            <p:cNvPr id="576628" name="Group 116"/>
            <p:cNvGrpSpPr/>
            <p:nvPr/>
          </p:nvGrpSpPr>
          <p:grpSpPr bwMode="auto">
            <a:xfrm flipH="1">
              <a:off x="3515" y="1991"/>
              <a:ext cx="927" cy="197"/>
              <a:chOff x="1491" y="212"/>
              <a:chExt cx="853" cy="240"/>
            </a:xfrm>
          </p:grpSpPr>
          <p:sp>
            <p:nvSpPr>
              <p:cNvPr id="576629" name="AutoShape 117"/>
              <p:cNvSpPr>
                <a:spLocks noChangeArrowheads="1"/>
              </p:cNvSpPr>
              <p:nvPr/>
            </p:nvSpPr>
            <p:spPr bwMode="auto">
              <a:xfrm>
                <a:off x="2089" y="271"/>
                <a:ext cx="255" cy="122"/>
              </a:xfrm>
              <a:prstGeom prst="rightArrow">
                <a:avLst>
                  <a:gd name="adj1" fmla="val 50000"/>
                  <a:gd name="adj2" fmla="val 52254"/>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6630" name="Rectangle 118"/>
              <p:cNvSpPr>
                <a:spLocks noChangeArrowheads="1"/>
              </p:cNvSpPr>
              <p:nvPr/>
            </p:nvSpPr>
            <p:spPr bwMode="auto">
              <a:xfrm>
                <a:off x="1491" y="212"/>
                <a:ext cx="632" cy="240"/>
              </a:xfrm>
              <a:prstGeom prst="rect">
                <a:avLst/>
              </a:prstGeom>
              <a:solidFill>
                <a:srgbClr val="66FF66"/>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6631" name="Text Box 119"/>
            <p:cNvSpPr txBox="1">
              <a:spLocks noChangeArrowheads="1"/>
            </p:cNvSpPr>
            <p:nvPr/>
          </p:nvSpPr>
          <p:spPr bwMode="auto">
            <a:xfrm>
              <a:off x="3761" y="2051"/>
              <a:ext cx="600"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grpSp>
      <p:sp>
        <p:nvSpPr>
          <p:cNvPr id="576632" name="Text Box 120"/>
          <p:cNvSpPr txBox="1">
            <a:spLocks noChangeArrowheads="1"/>
          </p:cNvSpPr>
          <p:nvPr/>
        </p:nvSpPr>
        <p:spPr bwMode="auto">
          <a:xfrm>
            <a:off x="710680" y="3785623"/>
            <a:ext cx="7338869" cy="830997"/>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16 </a:t>
            </a:r>
            <a:r>
              <a:rPr kumimoji="1" lang="zh-CN" altLang="en-US" sz="2400" b="1" dirty="0">
                <a:solidFill>
                  <a:srgbClr val="0000CC"/>
                </a:solidFill>
                <a:latin typeface="+mn-lt"/>
                <a:ea typeface="黑体" panose="02010609060101010101" pitchFamily="2" charset="-122"/>
              </a:rPr>
              <a:t>（表示无法到达），</a:t>
            </a:r>
          </a:p>
          <a:p>
            <a:r>
              <a:rPr kumimoji="1" lang="zh-CN" altLang="en-US" sz="2400" b="1" dirty="0">
                <a:solidFill>
                  <a:srgbClr val="0000CC"/>
                </a:solidFill>
                <a:latin typeface="+mn-lt"/>
                <a:ea typeface="黑体" panose="02010609060101010101" pitchFamily="2" charset="-122"/>
              </a:rPr>
              <a:t>            是直接交付。”</a:t>
            </a:r>
          </a:p>
        </p:txBody>
      </p:sp>
      <p:sp>
        <p:nvSpPr>
          <p:cNvPr id="576633" name="Text Box 121"/>
          <p:cNvSpPr txBox="1">
            <a:spLocks noChangeArrowheads="1"/>
          </p:cNvSpPr>
          <p:nvPr/>
        </p:nvSpPr>
        <p:spPr bwMode="auto">
          <a:xfrm>
            <a:off x="704529" y="4725146"/>
            <a:ext cx="7694735" cy="830997"/>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但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在收到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的更新报文之前，还发送原来的报文，</a:t>
            </a:r>
          </a:p>
          <a:p>
            <a:r>
              <a:rPr kumimoji="1" lang="zh-CN" altLang="en-US" sz="2400" b="1" dirty="0">
                <a:solidFill>
                  <a:srgbClr val="0000CC"/>
                </a:solidFill>
                <a:latin typeface="+mn-lt"/>
                <a:ea typeface="黑体" panose="02010609060101010101" pitchFamily="2" charset="-122"/>
              </a:rPr>
              <a:t>因为这时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并不知道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出了故障。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6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576618"/>
                                        </p:tgtEl>
                                        <p:attrNameLst>
                                          <p:attrName>style.visibility</p:attrName>
                                        </p:attrNameLst>
                                      </p:cBhvr>
                                      <p:to>
                                        <p:strVal val="visible"/>
                                      </p:to>
                                    </p:set>
                                  </p:childTnLst>
                                </p:cTn>
                              </p:par>
                            </p:childTnLst>
                          </p:cTn>
                        </p:par>
                        <p:par>
                          <p:cTn id="14" fill="hold">
                            <p:stCondLst>
                              <p:cond delay="500"/>
                            </p:stCondLst>
                            <p:childTnLst>
                              <p:par>
                                <p:cTn id="15" presetID="35" presetClass="emph" presetSubtype="0" repeatCount="3000" fill="hold" nodeType="afterEffect">
                                  <p:stCondLst>
                                    <p:cond delay="500"/>
                                  </p:stCondLst>
                                  <p:childTnLst>
                                    <p:anim calcmode="discrete" valueType="str">
                                      <p:cBhvr>
                                        <p:cTn id="16" dur="1000" fill="hold"/>
                                        <p:tgtEl>
                                          <p:spTgt spid="576618"/>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63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576627"/>
                                        </p:tgtEl>
                                        <p:attrNameLst>
                                          <p:attrName>style.visibility</p:attrName>
                                        </p:attrNameLst>
                                      </p:cBhvr>
                                      <p:to>
                                        <p:strVal val="visible"/>
                                      </p:to>
                                    </p:set>
                                  </p:childTnLst>
                                </p:cTn>
                              </p:par>
                            </p:childTnLst>
                          </p:cTn>
                        </p:par>
                        <p:par>
                          <p:cTn id="24" fill="hold">
                            <p:stCondLst>
                              <p:cond delay="500"/>
                            </p:stCondLst>
                            <p:childTnLst>
                              <p:par>
                                <p:cTn id="25" presetID="35" presetClass="emph" presetSubtype="0" repeatCount="3000" fill="hold" nodeType="afterEffect">
                                  <p:stCondLst>
                                    <p:cond delay="500"/>
                                  </p:stCondLst>
                                  <p:childTnLst>
                                    <p:anim calcmode="discrete" valueType="str">
                                      <p:cBhvr>
                                        <p:cTn id="26" dur="1000" fill="hold"/>
                                        <p:tgtEl>
                                          <p:spTgt spid="5766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632" grpId="0" animBg="1"/>
      <p:bldP spid="576633"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Line 2"/>
          <p:cNvSpPr>
            <a:spLocks noChangeShapeType="1"/>
          </p:cNvSpPr>
          <p:nvPr/>
        </p:nvSpPr>
        <p:spPr bwMode="auto">
          <a:xfrm>
            <a:off x="1785145" y="1064185"/>
            <a:ext cx="70115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7539"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7540"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7541"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7542"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7543" name="Group 7"/>
          <p:cNvGrpSpPr/>
          <p:nvPr/>
        </p:nvGrpSpPr>
        <p:grpSpPr bwMode="auto">
          <a:xfrm>
            <a:off x="768747" y="632388"/>
            <a:ext cx="1277805" cy="858837"/>
            <a:chOff x="4830" y="1752"/>
            <a:chExt cx="667" cy="477"/>
          </a:xfrm>
        </p:grpSpPr>
        <p:grpSp>
          <p:nvGrpSpPr>
            <p:cNvPr id="577544" name="Group 8"/>
            <p:cNvGrpSpPr/>
            <p:nvPr/>
          </p:nvGrpSpPr>
          <p:grpSpPr bwMode="auto">
            <a:xfrm>
              <a:off x="4830" y="1752"/>
              <a:ext cx="667" cy="477"/>
              <a:chOff x="2949" y="196"/>
              <a:chExt cx="941" cy="598"/>
            </a:xfrm>
          </p:grpSpPr>
          <p:sp>
            <p:nvSpPr>
              <p:cNvPr id="577545"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6"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7"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8"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49"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0"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1"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2"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53"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54"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55"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56"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7557" name="Group 21"/>
          <p:cNvGrpSpPr/>
          <p:nvPr/>
        </p:nvGrpSpPr>
        <p:grpSpPr bwMode="auto">
          <a:xfrm>
            <a:off x="8356468" y="632388"/>
            <a:ext cx="1277805" cy="858837"/>
            <a:chOff x="4830" y="1752"/>
            <a:chExt cx="667" cy="477"/>
          </a:xfrm>
        </p:grpSpPr>
        <p:grpSp>
          <p:nvGrpSpPr>
            <p:cNvPr id="577558" name="Group 22"/>
            <p:cNvGrpSpPr/>
            <p:nvPr/>
          </p:nvGrpSpPr>
          <p:grpSpPr bwMode="auto">
            <a:xfrm>
              <a:off x="4830" y="1752"/>
              <a:ext cx="667" cy="477"/>
              <a:chOff x="2949" y="196"/>
              <a:chExt cx="941" cy="598"/>
            </a:xfrm>
          </p:grpSpPr>
          <p:sp>
            <p:nvSpPr>
              <p:cNvPr id="577559"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2"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3"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5"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6"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67"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68"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69"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70"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7571" name="Group 35"/>
          <p:cNvGrpSpPr/>
          <p:nvPr/>
        </p:nvGrpSpPr>
        <p:grpSpPr bwMode="auto">
          <a:xfrm>
            <a:off x="4531651" y="632388"/>
            <a:ext cx="1277805" cy="858837"/>
            <a:chOff x="4830" y="1752"/>
            <a:chExt cx="667" cy="477"/>
          </a:xfrm>
        </p:grpSpPr>
        <p:grpSp>
          <p:nvGrpSpPr>
            <p:cNvPr id="577572" name="Group 36"/>
            <p:cNvGrpSpPr/>
            <p:nvPr/>
          </p:nvGrpSpPr>
          <p:grpSpPr bwMode="auto">
            <a:xfrm>
              <a:off x="4830" y="1752"/>
              <a:ext cx="667" cy="477"/>
              <a:chOff x="2949" y="196"/>
              <a:chExt cx="941" cy="598"/>
            </a:xfrm>
          </p:grpSpPr>
          <p:sp>
            <p:nvSpPr>
              <p:cNvPr id="577573"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4"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5"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6"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7"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8"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79"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80"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81"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82"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583"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584"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7585" name="Group 49"/>
          <p:cNvGrpSpPr/>
          <p:nvPr/>
        </p:nvGrpSpPr>
        <p:grpSpPr bwMode="auto">
          <a:xfrm>
            <a:off x="612248" y="1916832"/>
            <a:ext cx="9022027" cy="1522412"/>
            <a:chOff x="356" y="1253"/>
            <a:chExt cx="5246" cy="959"/>
          </a:xfrm>
        </p:grpSpPr>
        <p:sp>
          <p:nvSpPr>
            <p:cNvPr id="577586"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7587"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7588"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7589"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7590" name="Picture 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7591" name="Group 55"/>
            <p:cNvGrpSpPr/>
            <p:nvPr/>
          </p:nvGrpSpPr>
          <p:grpSpPr bwMode="auto">
            <a:xfrm>
              <a:off x="447" y="1309"/>
              <a:ext cx="743" cy="541"/>
              <a:chOff x="4830" y="1752"/>
              <a:chExt cx="667" cy="477"/>
            </a:xfrm>
          </p:grpSpPr>
          <p:grpSp>
            <p:nvGrpSpPr>
              <p:cNvPr id="577592" name="Group 56"/>
              <p:cNvGrpSpPr/>
              <p:nvPr/>
            </p:nvGrpSpPr>
            <p:grpSpPr bwMode="auto">
              <a:xfrm>
                <a:off x="4830" y="1752"/>
                <a:ext cx="667" cy="477"/>
                <a:chOff x="2949" y="196"/>
                <a:chExt cx="941" cy="598"/>
              </a:xfrm>
            </p:grpSpPr>
            <p:sp>
              <p:nvSpPr>
                <p:cNvPr id="577593"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4"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5"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6"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7"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8"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599"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0"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1"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02"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03"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04"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7605" name="Group 69"/>
            <p:cNvGrpSpPr/>
            <p:nvPr/>
          </p:nvGrpSpPr>
          <p:grpSpPr bwMode="auto">
            <a:xfrm>
              <a:off x="4859" y="1309"/>
              <a:ext cx="743" cy="541"/>
              <a:chOff x="4830" y="1752"/>
              <a:chExt cx="667" cy="477"/>
            </a:xfrm>
          </p:grpSpPr>
          <p:grpSp>
            <p:nvGrpSpPr>
              <p:cNvPr id="577606" name="Group 70"/>
              <p:cNvGrpSpPr/>
              <p:nvPr/>
            </p:nvGrpSpPr>
            <p:grpSpPr bwMode="auto">
              <a:xfrm>
                <a:off x="4830" y="1752"/>
                <a:ext cx="667" cy="477"/>
                <a:chOff x="2949" y="196"/>
                <a:chExt cx="941" cy="598"/>
              </a:xfrm>
            </p:grpSpPr>
            <p:sp>
              <p:nvSpPr>
                <p:cNvPr id="577607"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8"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09"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0"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1"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2"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3"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4"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15"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16"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17"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18"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7619" name="Group 83"/>
            <p:cNvGrpSpPr/>
            <p:nvPr/>
          </p:nvGrpSpPr>
          <p:grpSpPr bwMode="auto">
            <a:xfrm>
              <a:off x="2635" y="1309"/>
              <a:ext cx="743" cy="541"/>
              <a:chOff x="4830" y="1752"/>
              <a:chExt cx="667" cy="477"/>
            </a:xfrm>
          </p:grpSpPr>
          <p:grpSp>
            <p:nvGrpSpPr>
              <p:cNvPr id="577620" name="Group 84"/>
              <p:cNvGrpSpPr/>
              <p:nvPr/>
            </p:nvGrpSpPr>
            <p:grpSpPr bwMode="auto">
              <a:xfrm>
                <a:off x="4830" y="1752"/>
                <a:ext cx="667" cy="477"/>
                <a:chOff x="2949" y="196"/>
                <a:chExt cx="941" cy="598"/>
              </a:xfrm>
            </p:grpSpPr>
            <p:sp>
              <p:nvSpPr>
                <p:cNvPr id="577621"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2"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3"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4"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5"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6"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7"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8"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29"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0"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1"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32"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7633" name="Group 97"/>
            <p:cNvGrpSpPr/>
            <p:nvPr/>
          </p:nvGrpSpPr>
          <p:grpSpPr bwMode="auto">
            <a:xfrm>
              <a:off x="434" y="1253"/>
              <a:ext cx="755" cy="612"/>
              <a:chOff x="434" y="1298"/>
              <a:chExt cx="755" cy="612"/>
            </a:xfrm>
          </p:grpSpPr>
          <p:sp>
            <p:nvSpPr>
              <p:cNvPr id="577634"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7635"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7636" name="Text Box 100"/>
            <p:cNvSpPr txBox="1">
              <a:spLocks noChangeArrowheads="1"/>
            </p:cNvSpPr>
            <p:nvPr/>
          </p:nvSpPr>
          <p:spPr bwMode="auto">
            <a:xfrm>
              <a:off x="356" y="1979"/>
              <a:ext cx="96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p>
          </p:txBody>
        </p:sp>
      </p:grpSp>
      <p:sp>
        <p:nvSpPr>
          <p:cNvPr id="577637" name="Text Box 101"/>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7638" name="Group 102"/>
          <p:cNvGrpSpPr/>
          <p:nvPr/>
        </p:nvGrpSpPr>
        <p:grpSpPr bwMode="auto">
          <a:xfrm>
            <a:off x="2436946" y="499038"/>
            <a:ext cx="1594246" cy="312737"/>
            <a:chOff x="1491" y="212"/>
            <a:chExt cx="853" cy="240"/>
          </a:xfrm>
        </p:grpSpPr>
        <p:sp>
          <p:nvSpPr>
            <p:cNvPr id="577639"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0"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41" name="Text Box 105"/>
          <p:cNvSpPr txBox="1">
            <a:spLocks noChangeArrowheads="1"/>
          </p:cNvSpPr>
          <p:nvPr/>
        </p:nvSpPr>
        <p:spPr bwMode="auto">
          <a:xfrm>
            <a:off x="2457584" y="573650"/>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7642" name="Group 106"/>
          <p:cNvGrpSpPr/>
          <p:nvPr/>
        </p:nvGrpSpPr>
        <p:grpSpPr bwMode="auto">
          <a:xfrm>
            <a:off x="2693194" y="3140793"/>
            <a:ext cx="1633802" cy="312738"/>
            <a:chOff x="1566" y="2024"/>
            <a:chExt cx="950" cy="197"/>
          </a:xfrm>
        </p:grpSpPr>
        <p:grpSp>
          <p:nvGrpSpPr>
            <p:cNvPr id="577643" name="Group 107"/>
            <p:cNvGrpSpPr/>
            <p:nvPr/>
          </p:nvGrpSpPr>
          <p:grpSpPr bwMode="auto">
            <a:xfrm>
              <a:off x="1589" y="2024"/>
              <a:ext cx="927" cy="197"/>
              <a:chOff x="1491" y="212"/>
              <a:chExt cx="853" cy="240"/>
            </a:xfrm>
          </p:grpSpPr>
          <p:sp>
            <p:nvSpPr>
              <p:cNvPr id="577644"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5"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46" name="Text Box 110"/>
            <p:cNvSpPr txBox="1">
              <a:spLocks noChangeArrowheads="1"/>
            </p:cNvSpPr>
            <p:nvPr/>
          </p:nvSpPr>
          <p:spPr bwMode="auto">
            <a:xfrm>
              <a:off x="1566" y="2066"/>
              <a:ext cx="602"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7647" name="Group 111"/>
          <p:cNvGrpSpPr/>
          <p:nvPr/>
        </p:nvGrpSpPr>
        <p:grpSpPr bwMode="auto">
          <a:xfrm flipH="1">
            <a:off x="6045068" y="521263"/>
            <a:ext cx="1594246" cy="312737"/>
            <a:chOff x="1491" y="212"/>
            <a:chExt cx="853" cy="240"/>
          </a:xfrm>
          <a:solidFill>
            <a:srgbClr val="66FF66"/>
          </a:solidFill>
        </p:grpSpPr>
        <p:sp>
          <p:nvSpPr>
            <p:cNvPr id="577648"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49" name="Rectangle 113"/>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50" name="Text Box 114"/>
          <p:cNvSpPr txBox="1">
            <a:spLocks noChangeArrowheads="1"/>
          </p:cNvSpPr>
          <p:nvPr/>
        </p:nvSpPr>
        <p:spPr bwMode="auto">
          <a:xfrm>
            <a:off x="6468137" y="616513"/>
            <a:ext cx="1032655" cy="246221"/>
          </a:xfrm>
          <a:prstGeom prst="rect">
            <a:avLst/>
          </a:prstGeom>
          <a:noFill/>
          <a:ln>
            <a:noFill/>
          </a:ln>
          <a:effec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nvGrpSpPr>
          <p:cNvPr id="577651" name="Group 115"/>
          <p:cNvGrpSpPr/>
          <p:nvPr/>
        </p:nvGrpSpPr>
        <p:grpSpPr bwMode="auto">
          <a:xfrm>
            <a:off x="6045068" y="3088414"/>
            <a:ext cx="1594246" cy="341313"/>
            <a:chOff x="3515" y="1991"/>
            <a:chExt cx="927" cy="215"/>
          </a:xfrm>
          <a:solidFill>
            <a:srgbClr val="66FF66"/>
          </a:solidFill>
        </p:grpSpPr>
        <p:grpSp>
          <p:nvGrpSpPr>
            <p:cNvPr id="577652" name="Group 116"/>
            <p:cNvGrpSpPr/>
            <p:nvPr/>
          </p:nvGrpSpPr>
          <p:grpSpPr bwMode="auto">
            <a:xfrm flipH="1">
              <a:off x="3515" y="1991"/>
              <a:ext cx="927" cy="197"/>
              <a:chOff x="1491" y="212"/>
              <a:chExt cx="853" cy="240"/>
            </a:xfrm>
            <a:grpFill/>
          </p:grpSpPr>
          <p:sp>
            <p:nvSpPr>
              <p:cNvPr id="577653"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54" name="Rectangle 118"/>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55" name="Text Box 119"/>
            <p:cNvSpPr txBox="1">
              <a:spLocks noChangeArrowheads="1"/>
            </p:cNvSpPr>
            <p:nvPr/>
          </p:nvSpPr>
          <p:spPr bwMode="auto">
            <a:xfrm>
              <a:off x="3761" y="2051"/>
              <a:ext cx="600" cy="15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sp>
        <p:nvSpPr>
          <p:cNvPr id="577656" name="Text Box 120"/>
          <p:cNvSpPr txBox="1">
            <a:spLocks noChangeArrowheads="1"/>
          </p:cNvSpPr>
          <p:nvPr/>
        </p:nvSpPr>
        <p:spPr bwMode="auto">
          <a:xfrm>
            <a:off x="758345" y="4149080"/>
            <a:ext cx="6186174" cy="1569660"/>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收到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 </a:t>
            </a:r>
            <a:r>
              <a:rPr kumimoji="1" lang="zh-CN" altLang="en-US" sz="2400" b="1" dirty="0">
                <a:solidFill>
                  <a:srgbClr val="0000CC"/>
                </a:solidFill>
                <a:latin typeface="+mn-lt"/>
                <a:ea typeface="黑体" panose="02010609060101010101" pitchFamily="2" charset="-122"/>
              </a:rPr>
              <a:t>的更新报文后，误认为可经过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到达网</a:t>
            </a:r>
            <a:r>
              <a:rPr kumimoji="1" lang="en-US" altLang="zh-CN" sz="2400" b="1" dirty="0">
                <a:solidFill>
                  <a:srgbClr val="0000CC"/>
                </a:solidFill>
                <a:latin typeface="+mn-lt"/>
                <a:ea typeface="黑体" panose="02010609060101010101" pitchFamily="2" charset="-122"/>
              </a:rPr>
              <a:t>1</a:t>
            </a:r>
            <a:r>
              <a:rPr kumimoji="1" lang="zh-CN" altLang="en-US" sz="2400" b="1" dirty="0">
                <a:solidFill>
                  <a:srgbClr val="0000CC"/>
                </a:solidFill>
                <a:latin typeface="+mn-lt"/>
                <a:ea typeface="黑体" panose="02010609060101010101" pitchFamily="2" charset="-122"/>
              </a:rPr>
              <a:t>，于是更新自己的路由表，说：“我到网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的距离是 </a:t>
            </a:r>
            <a:r>
              <a:rPr kumimoji="1" lang="en-US" altLang="zh-CN" sz="2400" b="1" dirty="0">
                <a:solidFill>
                  <a:srgbClr val="0000CC"/>
                </a:solidFill>
                <a:latin typeface="+mn-lt"/>
                <a:ea typeface="黑体" panose="02010609060101010101" pitchFamily="2" charset="-122"/>
              </a:rPr>
              <a:t>3</a:t>
            </a:r>
            <a:r>
              <a:rPr kumimoji="1" lang="zh-CN" altLang="en-US" sz="2400" b="1" dirty="0">
                <a:solidFill>
                  <a:srgbClr val="0000CC"/>
                </a:solidFill>
                <a:latin typeface="+mn-lt"/>
                <a:ea typeface="黑体" panose="02010609060101010101" pitchFamily="2" charset="-122"/>
              </a:rPr>
              <a:t>，下一跳经过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。然后将此更新信息发送给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zh-CN" altLang="en-US" sz="2400" b="1" dirty="0">
                <a:solidFill>
                  <a:srgbClr val="0000CC"/>
                </a:solidFill>
                <a:latin typeface="+mn-lt"/>
                <a:ea typeface="黑体" panose="02010609060101010101" pitchFamily="2" charset="-122"/>
              </a:rPr>
              <a:t>。</a:t>
            </a:r>
          </a:p>
        </p:txBody>
      </p:sp>
      <p:grpSp>
        <p:nvGrpSpPr>
          <p:cNvPr id="577657" name="Group 121"/>
          <p:cNvGrpSpPr/>
          <p:nvPr/>
        </p:nvGrpSpPr>
        <p:grpSpPr bwMode="auto">
          <a:xfrm>
            <a:off x="2691476" y="3644033"/>
            <a:ext cx="1635521" cy="312737"/>
            <a:chOff x="1565" y="2478"/>
            <a:chExt cx="951" cy="197"/>
          </a:xfrm>
        </p:grpSpPr>
        <p:grpSp>
          <p:nvGrpSpPr>
            <p:cNvPr id="577658" name="Group 122"/>
            <p:cNvGrpSpPr/>
            <p:nvPr/>
          </p:nvGrpSpPr>
          <p:grpSpPr bwMode="auto">
            <a:xfrm>
              <a:off x="1589" y="2478"/>
              <a:ext cx="927" cy="197"/>
              <a:chOff x="1491" y="212"/>
              <a:chExt cx="853" cy="240"/>
            </a:xfrm>
          </p:grpSpPr>
          <p:sp>
            <p:nvSpPr>
              <p:cNvPr id="577659"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7660"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7661" name="Text Box 125"/>
            <p:cNvSpPr txBox="1">
              <a:spLocks noChangeArrowheads="1"/>
            </p:cNvSpPr>
            <p:nvPr/>
          </p:nvSpPr>
          <p:spPr bwMode="auto">
            <a:xfrm>
              <a:off x="1565" y="2518"/>
              <a:ext cx="600"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6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77657"/>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5776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6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FF"/>
                  </a:solidFill>
                  <a:latin typeface="+mn-lt"/>
                  <a:ea typeface="黑体" panose="02010609060101010101" pitchFamily="2" charset="-122"/>
                </a:rPr>
                <a:t>A </a:t>
              </a:r>
              <a:r>
                <a:rPr kumimoji="1" lang="zh-CN" altLang="en-US" sz="2000" b="1" dirty="0">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Line 2"/>
          <p:cNvSpPr>
            <a:spLocks noChangeShapeType="1"/>
          </p:cNvSpPr>
          <p:nvPr/>
        </p:nvSpPr>
        <p:spPr bwMode="auto">
          <a:xfrm>
            <a:off x="1785145" y="1064185"/>
            <a:ext cx="70115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8563"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8564"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8565"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8566"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8567" name="Group 7"/>
          <p:cNvGrpSpPr/>
          <p:nvPr/>
        </p:nvGrpSpPr>
        <p:grpSpPr bwMode="auto">
          <a:xfrm>
            <a:off x="768747" y="632388"/>
            <a:ext cx="1277805" cy="858837"/>
            <a:chOff x="4830" y="1752"/>
            <a:chExt cx="667" cy="477"/>
          </a:xfrm>
        </p:grpSpPr>
        <p:grpSp>
          <p:nvGrpSpPr>
            <p:cNvPr id="578568" name="Group 8"/>
            <p:cNvGrpSpPr/>
            <p:nvPr/>
          </p:nvGrpSpPr>
          <p:grpSpPr bwMode="auto">
            <a:xfrm>
              <a:off x="4830" y="1752"/>
              <a:ext cx="667" cy="477"/>
              <a:chOff x="2949" y="196"/>
              <a:chExt cx="941" cy="598"/>
            </a:xfrm>
          </p:grpSpPr>
          <p:sp>
            <p:nvSpPr>
              <p:cNvPr id="578569"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0"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1"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2"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3"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4"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5"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6"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77"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78"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79"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580"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8581" name="Group 21"/>
          <p:cNvGrpSpPr/>
          <p:nvPr/>
        </p:nvGrpSpPr>
        <p:grpSpPr bwMode="auto">
          <a:xfrm>
            <a:off x="8356468" y="632388"/>
            <a:ext cx="1277805" cy="858837"/>
            <a:chOff x="4830" y="1752"/>
            <a:chExt cx="667" cy="477"/>
          </a:xfrm>
        </p:grpSpPr>
        <p:grpSp>
          <p:nvGrpSpPr>
            <p:cNvPr id="578582" name="Group 22"/>
            <p:cNvGrpSpPr/>
            <p:nvPr/>
          </p:nvGrpSpPr>
          <p:grpSpPr bwMode="auto">
            <a:xfrm>
              <a:off x="4830" y="1752"/>
              <a:ext cx="667" cy="477"/>
              <a:chOff x="2949" y="196"/>
              <a:chExt cx="941" cy="598"/>
            </a:xfrm>
          </p:grpSpPr>
          <p:sp>
            <p:nvSpPr>
              <p:cNvPr id="578583"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4"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5"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6"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7"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8"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89"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0"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1"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92"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593"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594"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8595" name="Group 35"/>
          <p:cNvGrpSpPr/>
          <p:nvPr/>
        </p:nvGrpSpPr>
        <p:grpSpPr bwMode="auto">
          <a:xfrm>
            <a:off x="4531651" y="632388"/>
            <a:ext cx="1277805" cy="858837"/>
            <a:chOff x="4830" y="1752"/>
            <a:chExt cx="667" cy="477"/>
          </a:xfrm>
        </p:grpSpPr>
        <p:grpSp>
          <p:nvGrpSpPr>
            <p:cNvPr id="578596" name="Group 36"/>
            <p:cNvGrpSpPr/>
            <p:nvPr/>
          </p:nvGrpSpPr>
          <p:grpSpPr bwMode="auto">
            <a:xfrm>
              <a:off x="4830" y="1752"/>
              <a:ext cx="667" cy="477"/>
              <a:chOff x="2949" y="196"/>
              <a:chExt cx="941" cy="598"/>
            </a:xfrm>
          </p:grpSpPr>
          <p:sp>
            <p:nvSpPr>
              <p:cNvPr id="578597"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8"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599"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0"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1"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2"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3"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4"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05"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06"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07"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08"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8609" name="Group 49"/>
          <p:cNvGrpSpPr/>
          <p:nvPr/>
        </p:nvGrpSpPr>
        <p:grpSpPr bwMode="auto">
          <a:xfrm>
            <a:off x="612248" y="1916832"/>
            <a:ext cx="9022027" cy="1522412"/>
            <a:chOff x="356" y="1253"/>
            <a:chExt cx="5246" cy="959"/>
          </a:xfrm>
        </p:grpSpPr>
        <p:sp>
          <p:nvSpPr>
            <p:cNvPr id="578610" name="Line 50"/>
            <p:cNvSpPr>
              <a:spLocks noChangeShapeType="1"/>
            </p:cNvSpPr>
            <p:nvPr/>
          </p:nvSpPr>
          <p:spPr bwMode="auto">
            <a:xfrm>
              <a:off x="1038" y="1581"/>
              <a:ext cx="4077"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8611"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36" y="1484"/>
              <a:ext cx="459"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8612" name="Text Box 52"/>
            <p:cNvSpPr txBox="1">
              <a:spLocks noChangeArrowheads="1"/>
            </p:cNvSpPr>
            <p:nvPr/>
          </p:nvSpPr>
          <p:spPr bwMode="auto">
            <a:xfrm>
              <a:off x="4038"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8613" name="Text Box 53"/>
            <p:cNvSpPr txBox="1">
              <a:spLocks noChangeArrowheads="1"/>
            </p:cNvSpPr>
            <p:nvPr/>
          </p:nvSpPr>
          <p:spPr bwMode="auto">
            <a:xfrm>
              <a:off x="1772" y="1640"/>
              <a:ext cx="27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8614" name="Picture 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01" y="1484"/>
              <a:ext cx="460"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8615" name="Group 55"/>
            <p:cNvGrpSpPr/>
            <p:nvPr/>
          </p:nvGrpSpPr>
          <p:grpSpPr bwMode="auto">
            <a:xfrm>
              <a:off x="447" y="1309"/>
              <a:ext cx="743" cy="541"/>
              <a:chOff x="4830" y="1752"/>
              <a:chExt cx="667" cy="477"/>
            </a:xfrm>
          </p:grpSpPr>
          <p:grpSp>
            <p:nvGrpSpPr>
              <p:cNvPr id="578616" name="Group 56"/>
              <p:cNvGrpSpPr/>
              <p:nvPr/>
            </p:nvGrpSpPr>
            <p:grpSpPr bwMode="auto">
              <a:xfrm>
                <a:off x="4830" y="1752"/>
                <a:ext cx="667" cy="477"/>
                <a:chOff x="2949" y="196"/>
                <a:chExt cx="941" cy="598"/>
              </a:xfrm>
            </p:grpSpPr>
            <p:sp>
              <p:nvSpPr>
                <p:cNvPr id="578617" name="Oval 5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18"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19"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0"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1" name="Oval 6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2"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3" name="Oval 6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4"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25"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26"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27"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28" name="Text Box 6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8629" name="Group 69"/>
            <p:cNvGrpSpPr/>
            <p:nvPr/>
          </p:nvGrpSpPr>
          <p:grpSpPr bwMode="auto">
            <a:xfrm>
              <a:off x="4859" y="1309"/>
              <a:ext cx="743" cy="541"/>
              <a:chOff x="4830" y="1752"/>
              <a:chExt cx="667" cy="477"/>
            </a:xfrm>
          </p:grpSpPr>
          <p:grpSp>
            <p:nvGrpSpPr>
              <p:cNvPr id="578630" name="Group 70"/>
              <p:cNvGrpSpPr/>
              <p:nvPr/>
            </p:nvGrpSpPr>
            <p:grpSpPr bwMode="auto">
              <a:xfrm>
                <a:off x="4830" y="1752"/>
                <a:ext cx="667" cy="477"/>
                <a:chOff x="2949" y="196"/>
                <a:chExt cx="941" cy="598"/>
              </a:xfrm>
            </p:grpSpPr>
            <p:sp>
              <p:nvSpPr>
                <p:cNvPr id="578631" name="Oval 7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4"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5" name="Oval 7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7" name="Oval 7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8"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39"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40"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41"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42" name="Text Box 82"/>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8643" name="Group 83"/>
            <p:cNvGrpSpPr/>
            <p:nvPr/>
          </p:nvGrpSpPr>
          <p:grpSpPr bwMode="auto">
            <a:xfrm>
              <a:off x="2635" y="1309"/>
              <a:ext cx="743" cy="541"/>
              <a:chOff x="4830" y="1752"/>
              <a:chExt cx="667" cy="477"/>
            </a:xfrm>
          </p:grpSpPr>
          <p:grpSp>
            <p:nvGrpSpPr>
              <p:cNvPr id="578644" name="Group 84"/>
              <p:cNvGrpSpPr/>
              <p:nvPr/>
            </p:nvGrpSpPr>
            <p:grpSpPr bwMode="auto">
              <a:xfrm>
                <a:off x="4830" y="1752"/>
                <a:ext cx="667" cy="477"/>
                <a:chOff x="2949" y="196"/>
                <a:chExt cx="941" cy="598"/>
              </a:xfrm>
            </p:grpSpPr>
            <p:sp>
              <p:nvSpPr>
                <p:cNvPr id="578645"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6"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7"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8"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49"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0"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1"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2"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53"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4"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5"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56" name="Text Box 96"/>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8657" name="Group 97"/>
            <p:cNvGrpSpPr/>
            <p:nvPr/>
          </p:nvGrpSpPr>
          <p:grpSpPr bwMode="auto">
            <a:xfrm>
              <a:off x="434" y="1253"/>
              <a:ext cx="755" cy="612"/>
              <a:chOff x="434" y="1298"/>
              <a:chExt cx="755" cy="612"/>
            </a:xfrm>
          </p:grpSpPr>
          <p:sp>
            <p:nvSpPr>
              <p:cNvPr id="578658" name="Line 98"/>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8659" name="Line 99"/>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8660" name="Text Box 100"/>
            <p:cNvSpPr txBox="1">
              <a:spLocks noChangeArrowheads="1"/>
            </p:cNvSpPr>
            <p:nvPr/>
          </p:nvSpPr>
          <p:spPr bwMode="auto">
            <a:xfrm>
              <a:off x="356" y="1979"/>
              <a:ext cx="96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p>
          </p:txBody>
        </p:sp>
      </p:grpSp>
      <p:sp>
        <p:nvSpPr>
          <p:cNvPr id="578661" name="Text Box 101"/>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8662" name="Group 102"/>
          <p:cNvGrpSpPr/>
          <p:nvPr/>
        </p:nvGrpSpPr>
        <p:grpSpPr bwMode="auto">
          <a:xfrm>
            <a:off x="2436946" y="499038"/>
            <a:ext cx="1594246" cy="312737"/>
            <a:chOff x="1491" y="212"/>
            <a:chExt cx="853" cy="240"/>
          </a:xfrm>
        </p:grpSpPr>
        <p:sp>
          <p:nvSpPr>
            <p:cNvPr id="578663"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64"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65" name="Text Box 105"/>
          <p:cNvSpPr txBox="1">
            <a:spLocks noChangeArrowheads="1"/>
          </p:cNvSpPr>
          <p:nvPr/>
        </p:nvSpPr>
        <p:spPr bwMode="auto">
          <a:xfrm>
            <a:off x="2457584" y="573649"/>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8666" name="Group 106"/>
          <p:cNvGrpSpPr/>
          <p:nvPr/>
        </p:nvGrpSpPr>
        <p:grpSpPr bwMode="auto">
          <a:xfrm>
            <a:off x="2693194" y="3140793"/>
            <a:ext cx="1633802" cy="312738"/>
            <a:chOff x="1566" y="2024"/>
            <a:chExt cx="950" cy="197"/>
          </a:xfrm>
        </p:grpSpPr>
        <p:grpSp>
          <p:nvGrpSpPr>
            <p:cNvPr id="578667" name="Group 107"/>
            <p:cNvGrpSpPr/>
            <p:nvPr/>
          </p:nvGrpSpPr>
          <p:grpSpPr bwMode="auto">
            <a:xfrm>
              <a:off x="1589" y="2024"/>
              <a:ext cx="927" cy="197"/>
              <a:chOff x="1491" y="212"/>
              <a:chExt cx="853" cy="240"/>
            </a:xfrm>
          </p:grpSpPr>
          <p:sp>
            <p:nvSpPr>
              <p:cNvPr id="578668"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69"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0" name="Text Box 110"/>
            <p:cNvSpPr txBox="1">
              <a:spLocks noChangeArrowheads="1"/>
            </p:cNvSpPr>
            <p:nvPr/>
          </p:nvSpPr>
          <p:spPr bwMode="auto">
            <a:xfrm>
              <a:off x="1566" y="2066"/>
              <a:ext cx="602"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grpSp>
        <p:nvGrpSpPr>
          <p:cNvPr id="578671" name="Group 111"/>
          <p:cNvGrpSpPr/>
          <p:nvPr/>
        </p:nvGrpSpPr>
        <p:grpSpPr bwMode="auto">
          <a:xfrm flipH="1">
            <a:off x="6045068" y="521263"/>
            <a:ext cx="1594246" cy="312737"/>
            <a:chOff x="1491" y="212"/>
            <a:chExt cx="853" cy="240"/>
          </a:xfrm>
          <a:solidFill>
            <a:srgbClr val="66FF66"/>
          </a:solidFill>
        </p:grpSpPr>
        <p:sp>
          <p:nvSpPr>
            <p:cNvPr id="57867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73" name="Rectangle 113"/>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4" name="Text Box 114"/>
          <p:cNvSpPr txBox="1">
            <a:spLocks noChangeArrowheads="1"/>
          </p:cNvSpPr>
          <p:nvPr/>
        </p:nvSpPr>
        <p:spPr bwMode="auto">
          <a:xfrm>
            <a:off x="6468137" y="616513"/>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grpSp>
        <p:nvGrpSpPr>
          <p:cNvPr id="578675" name="Group 115"/>
          <p:cNvGrpSpPr/>
          <p:nvPr/>
        </p:nvGrpSpPr>
        <p:grpSpPr bwMode="auto">
          <a:xfrm>
            <a:off x="6045068" y="3088414"/>
            <a:ext cx="1594246" cy="341313"/>
            <a:chOff x="3515" y="1991"/>
            <a:chExt cx="927" cy="215"/>
          </a:xfrm>
          <a:solidFill>
            <a:srgbClr val="66FF66"/>
          </a:solidFill>
        </p:grpSpPr>
        <p:grpSp>
          <p:nvGrpSpPr>
            <p:cNvPr id="578676" name="Group 116"/>
            <p:cNvGrpSpPr/>
            <p:nvPr/>
          </p:nvGrpSpPr>
          <p:grpSpPr bwMode="auto">
            <a:xfrm flipH="1">
              <a:off x="3515" y="1991"/>
              <a:ext cx="927" cy="197"/>
              <a:chOff x="1491" y="212"/>
              <a:chExt cx="853" cy="240"/>
            </a:xfrm>
            <a:grpFill/>
          </p:grpSpPr>
          <p:sp>
            <p:nvSpPr>
              <p:cNvPr id="578677"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78" name="Rectangle 118"/>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79" name="Text Box 119"/>
            <p:cNvSpPr txBox="1">
              <a:spLocks noChangeArrowheads="1"/>
            </p:cNvSpPr>
            <p:nvPr/>
          </p:nvSpPr>
          <p:spPr bwMode="auto">
            <a:xfrm>
              <a:off x="3761" y="2051"/>
              <a:ext cx="600" cy="15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1  2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sp>
        <p:nvSpPr>
          <p:cNvPr id="578680" name="Text Box 120"/>
          <p:cNvSpPr txBox="1">
            <a:spLocks noChangeArrowheads="1"/>
          </p:cNvSpPr>
          <p:nvPr/>
        </p:nvSpPr>
        <p:spPr bwMode="auto">
          <a:xfrm>
            <a:off x="3027547" y="4437114"/>
            <a:ext cx="6373844" cy="830997"/>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 </a:t>
            </a:r>
            <a:r>
              <a:rPr kumimoji="1" lang="zh-CN" altLang="en-US" sz="2400" b="1" dirty="0">
                <a:solidFill>
                  <a:srgbClr val="0000CC"/>
                </a:solidFill>
                <a:latin typeface="+mn-lt"/>
                <a:ea typeface="黑体" panose="02010609060101010101" pitchFamily="2" charset="-122"/>
              </a:rPr>
              <a:t>以后又更新自己的路由表为“</a:t>
            </a:r>
            <a:r>
              <a:rPr kumimoji="1" lang="en-US" altLang="zh-CN" sz="2400" b="1" dirty="0">
                <a:solidFill>
                  <a:srgbClr val="0000CC"/>
                </a:solidFill>
                <a:latin typeface="+mn-lt"/>
                <a:ea typeface="黑体" panose="02010609060101010101" pitchFamily="2" charset="-122"/>
              </a:rPr>
              <a:t>1, 4, 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，表明 “我到网 </a:t>
            </a:r>
            <a:r>
              <a:rPr kumimoji="1" lang="en-US" altLang="zh-CN" sz="2400" b="1" dirty="0">
                <a:solidFill>
                  <a:srgbClr val="0000CC"/>
                </a:solidFill>
                <a:latin typeface="+mn-lt"/>
                <a:ea typeface="黑体" panose="02010609060101010101" pitchFamily="2" charset="-122"/>
              </a:rPr>
              <a:t>1 </a:t>
            </a:r>
            <a:r>
              <a:rPr kumimoji="1" lang="zh-CN" altLang="en-US" sz="2400" b="1" dirty="0">
                <a:solidFill>
                  <a:srgbClr val="0000CC"/>
                </a:solidFill>
                <a:latin typeface="+mn-lt"/>
                <a:ea typeface="黑体" panose="02010609060101010101" pitchFamily="2" charset="-122"/>
              </a:rPr>
              <a:t>距离是 </a:t>
            </a:r>
            <a:r>
              <a:rPr kumimoji="1" lang="en-US" altLang="zh-CN" sz="2400" b="1" dirty="0">
                <a:solidFill>
                  <a:srgbClr val="0000CC"/>
                </a:solidFill>
                <a:latin typeface="+mn-lt"/>
                <a:ea typeface="黑体" panose="02010609060101010101" pitchFamily="2" charset="-122"/>
              </a:rPr>
              <a:t>4</a:t>
            </a:r>
            <a:r>
              <a:rPr kumimoji="1" lang="zh-CN" altLang="en-US" sz="2400" b="1" dirty="0">
                <a:solidFill>
                  <a:srgbClr val="0000CC"/>
                </a:solidFill>
                <a:latin typeface="+mn-lt"/>
                <a:ea typeface="黑体" panose="02010609060101010101" pitchFamily="2" charset="-122"/>
              </a:rPr>
              <a:t>，下一跳经过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1</a:t>
            </a:r>
            <a:r>
              <a:rPr kumimoji="1" lang="en-US" altLang="zh-CN" sz="2400" b="1" dirty="0">
                <a:solidFill>
                  <a:srgbClr val="0000CC"/>
                </a:solidFill>
                <a:latin typeface="+mn-lt"/>
                <a:ea typeface="黑体" panose="02010609060101010101" pitchFamily="2" charset="-122"/>
              </a:rPr>
              <a:t>”</a:t>
            </a:r>
            <a:r>
              <a:rPr kumimoji="1" lang="zh-CN" altLang="en-US" sz="2400" b="1" dirty="0">
                <a:solidFill>
                  <a:srgbClr val="0000CC"/>
                </a:solidFill>
                <a:latin typeface="+mn-lt"/>
                <a:ea typeface="黑体" panose="02010609060101010101" pitchFamily="2" charset="-122"/>
              </a:rPr>
              <a:t>。 </a:t>
            </a:r>
          </a:p>
        </p:txBody>
      </p:sp>
      <p:grpSp>
        <p:nvGrpSpPr>
          <p:cNvPr id="578681" name="Group 121"/>
          <p:cNvGrpSpPr/>
          <p:nvPr/>
        </p:nvGrpSpPr>
        <p:grpSpPr bwMode="auto">
          <a:xfrm>
            <a:off x="2691476" y="3644033"/>
            <a:ext cx="1635521" cy="312737"/>
            <a:chOff x="1565" y="2478"/>
            <a:chExt cx="951" cy="197"/>
          </a:xfrm>
        </p:grpSpPr>
        <p:grpSp>
          <p:nvGrpSpPr>
            <p:cNvPr id="578682" name="Group 122"/>
            <p:cNvGrpSpPr/>
            <p:nvPr/>
          </p:nvGrpSpPr>
          <p:grpSpPr bwMode="auto">
            <a:xfrm>
              <a:off x="1589" y="2478"/>
              <a:ext cx="927" cy="197"/>
              <a:chOff x="1491" y="212"/>
              <a:chExt cx="853" cy="240"/>
            </a:xfrm>
          </p:grpSpPr>
          <p:sp>
            <p:nvSpPr>
              <p:cNvPr id="578683"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84"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85" name="Text Box 125"/>
            <p:cNvSpPr txBox="1">
              <a:spLocks noChangeArrowheads="1"/>
            </p:cNvSpPr>
            <p:nvPr/>
          </p:nvSpPr>
          <p:spPr bwMode="auto">
            <a:xfrm>
              <a:off x="1565" y="2518"/>
              <a:ext cx="600"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p>
          </p:txBody>
        </p:sp>
      </p:grpSp>
      <p:grpSp>
        <p:nvGrpSpPr>
          <p:cNvPr id="578686" name="Group 126"/>
          <p:cNvGrpSpPr/>
          <p:nvPr/>
        </p:nvGrpSpPr>
        <p:grpSpPr bwMode="auto">
          <a:xfrm>
            <a:off x="6045068" y="3932966"/>
            <a:ext cx="1594246" cy="328613"/>
            <a:chOff x="3515" y="2704"/>
            <a:chExt cx="927" cy="207"/>
          </a:xfrm>
          <a:solidFill>
            <a:srgbClr val="66FF66"/>
          </a:solidFill>
        </p:grpSpPr>
        <p:grpSp>
          <p:nvGrpSpPr>
            <p:cNvPr id="578687" name="Group 127"/>
            <p:cNvGrpSpPr/>
            <p:nvPr/>
          </p:nvGrpSpPr>
          <p:grpSpPr bwMode="auto">
            <a:xfrm flipH="1">
              <a:off x="3515" y="2704"/>
              <a:ext cx="927" cy="197"/>
              <a:chOff x="1491" y="212"/>
              <a:chExt cx="853" cy="240"/>
            </a:xfrm>
            <a:grpFill/>
          </p:grpSpPr>
          <p:sp>
            <p:nvSpPr>
              <p:cNvPr id="578688" name="AutoShape 12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8689" name="Rectangle 129"/>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8690" name="Text Box 130"/>
            <p:cNvSpPr txBox="1">
              <a:spLocks noChangeArrowheads="1"/>
            </p:cNvSpPr>
            <p:nvPr/>
          </p:nvSpPr>
          <p:spPr bwMode="auto">
            <a:xfrm>
              <a:off x="3771" y="2756"/>
              <a:ext cx="600" cy="15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1  4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78686"/>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5786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Line 2"/>
          <p:cNvSpPr>
            <a:spLocks noChangeShapeType="1"/>
          </p:cNvSpPr>
          <p:nvPr/>
        </p:nvSpPr>
        <p:spPr bwMode="auto">
          <a:xfrm>
            <a:off x="1785145" y="1064185"/>
            <a:ext cx="70115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9587" name="Picture 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908613"/>
            <a:ext cx="78938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9588" name="Text Box 4"/>
          <p:cNvSpPr txBox="1">
            <a:spLocks noChangeArrowheads="1"/>
          </p:cNvSpPr>
          <p:nvPr/>
        </p:nvSpPr>
        <p:spPr bwMode="auto">
          <a:xfrm>
            <a:off x="6944519"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9589" name="Text Box 5"/>
          <p:cNvSpPr txBox="1">
            <a:spLocks noChangeArrowheads="1"/>
          </p:cNvSpPr>
          <p:nvPr/>
        </p:nvSpPr>
        <p:spPr bwMode="auto">
          <a:xfrm>
            <a:off x="3047471" y="11578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9590"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908613"/>
            <a:ext cx="791104"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9591" name="Group 7"/>
          <p:cNvGrpSpPr/>
          <p:nvPr/>
        </p:nvGrpSpPr>
        <p:grpSpPr bwMode="auto">
          <a:xfrm>
            <a:off x="768747" y="632388"/>
            <a:ext cx="1277805" cy="858837"/>
            <a:chOff x="4830" y="1752"/>
            <a:chExt cx="667" cy="477"/>
          </a:xfrm>
        </p:grpSpPr>
        <p:grpSp>
          <p:nvGrpSpPr>
            <p:cNvPr id="579592" name="Group 8"/>
            <p:cNvGrpSpPr/>
            <p:nvPr/>
          </p:nvGrpSpPr>
          <p:grpSpPr bwMode="auto">
            <a:xfrm>
              <a:off x="4830" y="1752"/>
              <a:ext cx="667" cy="477"/>
              <a:chOff x="2949" y="196"/>
              <a:chExt cx="941" cy="598"/>
            </a:xfrm>
          </p:grpSpPr>
          <p:sp>
            <p:nvSpPr>
              <p:cNvPr id="579593" name="Oval 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7" name="Oval 1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599" name="Oval 1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0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0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04" name="Text Box 20"/>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9605" name="Group 21"/>
          <p:cNvGrpSpPr/>
          <p:nvPr/>
        </p:nvGrpSpPr>
        <p:grpSpPr bwMode="auto">
          <a:xfrm>
            <a:off x="8356468" y="632388"/>
            <a:ext cx="1277805" cy="858837"/>
            <a:chOff x="4830" y="1752"/>
            <a:chExt cx="667" cy="477"/>
          </a:xfrm>
        </p:grpSpPr>
        <p:grpSp>
          <p:nvGrpSpPr>
            <p:cNvPr id="579606" name="Group 22"/>
            <p:cNvGrpSpPr/>
            <p:nvPr/>
          </p:nvGrpSpPr>
          <p:grpSpPr bwMode="auto">
            <a:xfrm>
              <a:off x="4830" y="1752"/>
              <a:ext cx="667" cy="477"/>
              <a:chOff x="2949" y="196"/>
              <a:chExt cx="941" cy="598"/>
            </a:xfrm>
          </p:grpSpPr>
          <p:sp>
            <p:nvSpPr>
              <p:cNvPr id="579607" name="Oval 2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0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0"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1" name="Oval 2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3" name="Oval 2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4"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15"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16"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17"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18" name="Text Box 34"/>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9619" name="Group 35"/>
          <p:cNvGrpSpPr/>
          <p:nvPr/>
        </p:nvGrpSpPr>
        <p:grpSpPr bwMode="auto">
          <a:xfrm>
            <a:off x="4531651" y="632388"/>
            <a:ext cx="1277805" cy="858837"/>
            <a:chOff x="4830" y="1752"/>
            <a:chExt cx="667" cy="477"/>
          </a:xfrm>
        </p:grpSpPr>
        <p:grpSp>
          <p:nvGrpSpPr>
            <p:cNvPr id="579620" name="Group 36"/>
            <p:cNvGrpSpPr/>
            <p:nvPr/>
          </p:nvGrpSpPr>
          <p:grpSpPr bwMode="auto">
            <a:xfrm>
              <a:off x="4830" y="1752"/>
              <a:ext cx="667" cy="477"/>
              <a:chOff x="2949" y="196"/>
              <a:chExt cx="941" cy="598"/>
            </a:xfrm>
          </p:grpSpPr>
          <p:sp>
            <p:nvSpPr>
              <p:cNvPr id="579621"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4"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5"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7"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8"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29"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30"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31"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32" name="Text Box 48"/>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sp>
        <p:nvSpPr>
          <p:cNvPr id="579633" name="Line 49"/>
          <p:cNvSpPr>
            <a:spLocks noChangeShapeType="1"/>
          </p:cNvSpPr>
          <p:nvPr/>
        </p:nvSpPr>
        <p:spPr bwMode="auto">
          <a:xfrm>
            <a:off x="1785145" y="2437532"/>
            <a:ext cx="7011591"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579634" name="Picture 5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13581" y="2283544"/>
            <a:ext cx="78938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79635" name="Text Box 51"/>
          <p:cNvSpPr txBox="1">
            <a:spLocks noChangeArrowheads="1"/>
          </p:cNvSpPr>
          <p:nvPr/>
        </p:nvSpPr>
        <p:spPr bwMode="auto">
          <a:xfrm>
            <a:off x="6944519" y="2531195"/>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579636" name="Text Box 52"/>
          <p:cNvSpPr txBox="1">
            <a:spLocks noChangeArrowheads="1"/>
          </p:cNvSpPr>
          <p:nvPr/>
        </p:nvSpPr>
        <p:spPr bwMode="auto">
          <a:xfrm>
            <a:off x="3047471" y="2531195"/>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pic>
        <p:nvPicPr>
          <p:cNvPr id="579637" name="Picture 5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8908" y="2283544"/>
            <a:ext cx="791104"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79638" name="Group 54"/>
          <p:cNvGrpSpPr/>
          <p:nvPr/>
        </p:nvGrpSpPr>
        <p:grpSpPr bwMode="auto">
          <a:xfrm>
            <a:off x="768747" y="2005735"/>
            <a:ext cx="1277805" cy="858837"/>
            <a:chOff x="4830" y="1752"/>
            <a:chExt cx="667" cy="477"/>
          </a:xfrm>
        </p:grpSpPr>
        <p:grpSp>
          <p:nvGrpSpPr>
            <p:cNvPr id="579639" name="Group 55"/>
            <p:cNvGrpSpPr/>
            <p:nvPr/>
          </p:nvGrpSpPr>
          <p:grpSpPr bwMode="auto">
            <a:xfrm>
              <a:off x="4830" y="1752"/>
              <a:ext cx="667" cy="477"/>
              <a:chOff x="2949" y="196"/>
              <a:chExt cx="941" cy="598"/>
            </a:xfrm>
          </p:grpSpPr>
          <p:sp>
            <p:nvSpPr>
              <p:cNvPr id="579640" name="Oval 5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1"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2"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3" name="Oval 5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4" name="Oval 6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5"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6" name="Oval 6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7" name="Oval 6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51" name="Text Box 67"/>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1</a:t>
              </a:r>
            </a:p>
          </p:txBody>
        </p:sp>
      </p:grpSp>
      <p:grpSp>
        <p:nvGrpSpPr>
          <p:cNvPr id="579652" name="Group 68"/>
          <p:cNvGrpSpPr/>
          <p:nvPr/>
        </p:nvGrpSpPr>
        <p:grpSpPr bwMode="auto">
          <a:xfrm>
            <a:off x="8356468" y="2005735"/>
            <a:ext cx="1277805" cy="858837"/>
            <a:chOff x="4830" y="1752"/>
            <a:chExt cx="667" cy="477"/>
          </a:xfrm>
        </p:grpSpPr>
        <p:grpSp>
          <p:nvGrpSpPr>
            <p:cNvPr id="579653" name="Group 69"/>
            <p:cNvGrpSpPr/>
            <p:nvPr/>
          </p:nvGrpSpPr>
          <p:grpSpPr bwMode="auto">
            <a:xfrm>
              <a:off x="4830" y="1752"/>
              <a:ext cx="667" cy="477"/>
              <a:chOff x="2949" y="196"/>
              <a:chExt cx="941" cy="598"/>
            </a:xfrm>
          </p:grpSpPr>
          <p:sp>
            <p:nvSpPr>
              <p:cNvPr id="579654" name="Oval 7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5"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6"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7" name="Oval 7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8" name="Oval 7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59"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0" name="Oval 7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1" name="Oval 7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2" name="Freeform 7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63" name="Freeform 7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64" name="Freeform 8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65" name="Text Box 81"/>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3</a:t>
              </a:r>
            </a:p>
          </p:txBody>
        </p:sp>
      </p:grpSp>
      <p:grpSp>
        <p:nvGrpSpPr>
          <p:cNvPr id="579666" name="Group 82"/>
          <p:cNvGrpSpPr/>
          <p:nvPr/>
        </p:nvGrpSpPr>
        <p:grpSpPr bwMode="auto">
          <a:xfrm>
            <a:off x="4531651" y="2005735"/>
            <a:ext cx="1277805" cy="858837"/>
            <a:chOff x="4830" y="1752"/>
            <a:chExt cx="667" cy="477"/>
          </a:xfrm>
        </p:grpSpPr>
        <p:grpSp>
          <p:nvGrpSpPr>
            <p:cNvPr id="579667" name="Group 83"/>
            <p:cNvGrpSpPr/>
            <p:nvPr/>
          </p:nvGrpSpPr>
          <p:grpSpPr bwMode="auto">
            <a:xfrm>
              <a:off x="4830" y="1752"/>
              <a:ext cx="667" cy="477"/>
              <a:chOff x="2949" y="196"/>
              <a:chExt cx="941" cy="598"/>
            </a:xfrm>
          </p:grpSpPr>
          <p:sp>
            <p:nvSpPr>
              <p:cNvPr id="579668"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6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1"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2"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4"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5"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7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7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7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79" name="Text Box 95"/>
            <p:cNvSpPr txBox="1">
              <a:spLocks noChangeArrowheads="1"/>
            </p:cNvSpPr>
            <p:nvPr/>
          </p:nvSpPr>
          <p:spPr bwMode="auto">
            <a:xfrm>
              <a:off x="4967" y="1856"/>
              <a:ext cx="342" cy="222"/>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2</a:t>
              </a:r>
            </a:p>
          </p:txBody>
        </p:sp>
      </p:grpSp>
      <p:grpSp>
        <p:nvGrpSpPr>
          <p:cNvPr id="579680" name="Group 96"/>
          <p:cNvGrpSpPr/>
          <p:nvPr/>
        </p:nvGrpSpPr>
        <p:grpSpPr bwMode="auto">
          <a:xfrm>
            <a:off x="746391" y="1916832"/>
            <a:ext cx="1298443" cy="971550"/>
            <a:chOff x="434" y="1298"/>
            <a:chExt cx="755" cy="612"/>
          </a:xfrm>
        </p:grpSpPr>
        <p:sp>
          <p:nvSpPr>
            <p:cNvPr id="579681" name="Line 97"/>
            <p:cNvSpPr>
              <a:spLocks noChangeShapeType="1"/>
            </p:cNvSpPr>
            <p:nvPr/>
          </p:nvSpPr>
          <p:spPr bwMode="auto">
            <a:xfrm>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79682" name="Line 98"/>
            <p:cNvSpPr>
              <a:spLocks noChangeShapeType="1"/>
            </p:cNvSpPr>
            <p:nvPr/>
          </p:nvSpPr>
          <p:spPr bwMode="auto">
            <a:xfrm flipH="1">
              <a:off x="434" y="1298"/>
              <a:ext cx="755" cy="612"/>
            </a:xfrm>
            <a:prstGeom prst="line">
              <a:avLst/>
            </a:prstGeom>
            <a:noFill/>
            <a:ln w="7620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79683" name="Text Box 99"/>
          <p:cNvSpPr txBox="1">
            <a:spLocks noChangeArrowheads="1"/>
          </p:cNvSpPr>
          <p:nvPr/>
        </p:nvSpPr>
        <p:spPr bwMode="auto">
          <a:xfrm>
            <a:off x="612248" y="3069357"/>
            <a:ext cx="165301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出了故障</a:t>
            </a:r>
          </a:p>
        </p:txBody>
      </p:sp>
      <p:sp>
        <p:nvSpPr>
          <p:cNvPr id="579684" name="Text Box 100"/>
          <p:cNvSpPr txBox="1">
            <a:spLocks noChangeArrowheads="1"/>
          </p:cNvSpPr>
          <p:nvPr/>
        </p:nvSpPr>
        <p:spPr bwMode="auto">
          <a:xfrm>
            <a:off x="266568" y="30536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正</a:t>
            </a:r>
          </a:p>
          <a:p>
            <a:r>
              <a:rPr kumimoji="1" lang="zh-CN" altLang="en-US" sz="2000" b="1">
                <a:solidFill>
                  <a:srgbClr val="0000CC"/>
                </a:solidFill>
                <a:latin typeface="+mn-lt"/>
                <a:ea typeface="黑体" panose="02010609060101010101" pitchFamily="2" charset="-122"/>
              </a:rPr>
              <a:t>常</a:t>
            </a:r>
          </a:p>
          <a:p>
            <a:r>
              <a:rPr kumimoji="1" lang="zh-CN" altLang="en-US" sz="2000" b="1">
                <a:solidFill>
                  <a:srgbClr val="0000CC"/>
                </a:solidFill>
                <a:latin typeface="+mn-lt"/>
                <a:ea typeface="黑体" panose="02010609060101010101" pitchFamily="2" charset="-122"/>
              </a:rPr>
              <a:t>情</a:t>
            </a:r>
          </a:p>
          <a:p>
            <a:r>
              <a:rPr kumimoji="1" lang="zh-CN" altLang="en-US" sz="2000" b="1">
                <a:solidFill>
                  <a:srgbClr val="0000CC"/>
                </a:solidFill>
                <a:latin typeface="+mn-lt"/>
                <a:ea typeface="黑体" panose="02010609060101010101" pitchFamily="2" charset="-122"/>
              </a:rPr>
              <a:t>况</a:t>
            </a:r>
          </a:p>
        </p:txBody>
      </p:sp>
      <p:grpSp>
        <p:nvGrpSpPr>
          <p:cNvPr id="579685" name="Group 101"/>
          <p:cNvGrpSpPr/>
          <p:nvPr/>
        </p:nvGrpSpPr>
        <p:grpSpPr bwMode="auto">
          <a:xfrm>
            <a:off x="2436946" y="499038"/>
            <a:ext cx="1594246" cy="312737"/>
            <a:chOff x="1491" y="212"/>
            <a:chExt cx="853" cy="240"/>
          </a:xfrm>
        </p:grpSpPr>
        <p:sp>
          <p:nvSpPr>
            <p:cNvPr id="579686" name="AutoShape 102"/>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87" name="Rectangle 103"/>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688" name="Text Box 104"/>
          <p:cNvSpPr txBox="1">
            <a:spLocks noChangeArrowheads="1"/>
          </p:cNvSpPr>
          <p:nvPr/>
        </p:nvSpPr>
        <p:spPr bwMode="auto">
          <a:xfrm>
            <a:off x="2457584" y="573650"/>
            <a:ext cx="893193"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sp>
        <p:nvSpPr>
          <p:cNvPr id="579689" name="Text Box 105"/>
          <p:cNvSpPr txBox="1">
            <a:spLocks noChangeArrowheads="1"/>
          </p:cNvSpPr>
          <p:nvPr/>
        </p:nvSpPr>
        <p:spPr bwMode="auto">
          <a:xfrm rot="5400000">
            <a:off x="6899290" y="4594428"/>
            <a:ext cx="4154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a:t>
            </a:r>
          </a:p>
        </p:txBody>
      </p:sp>
      <p:grpSp>
        <p:nvGrpSpPr>
          <p:cNvPr id="579690" name="Group 106"/>
          <p:cNvGrpSpPr/>
          <p:nvPr/>
        </p:nvGrpSpPr>
        <p:grpSpPr bwMode="auto">
          <a:xfrm>
            <a:off x="2732750" y="4220294"/>
            <a:ext cx="1594246" cy="312738"/>
            <a:chOff x="1491" y="212"/>
            <a:chExt cx="853" cy="240"/>
          </a:xfrm>
        </p:grpSpPr>
        <p:sp>
          <p:nvSpPr>
            <p:cNvPr id="579691" name="AutoShape 107"/>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92" name="Rectangle 108"/>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579693" name="Group 109"/>
          <p:cNvGrpSpPr/>
          <p:nvPr/>
        </p:nvGrpSpPr>
        <p:grpSpPr bwMode="auto">
          <a:xfrm>
            <a:off x="2732750" y="3140794"/>
            <a:ext cx="1594246" cy="312738"/>
            <a:chOff x="1491" y="212"/>
            <a:chExt cx="853" cy="240"/>
          </a:xfrm>
        </p:grpSpPr>
        <p:sp>
          <p:nvSpPr>
            <p:cNvPr id="579694" name="AutoShape 110"/>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695" name="Rectangle 111"/>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696" name="Text Box 112"/>
          <p:cNvSpPr txBox="1">
            <a:spLocks noChangeArrowheads="1"/>
          </p:cNvSpPr>
          <p:nvPr/>
        </p:nvSpPr>
        <p:spPr bwMode="auto">
          <a:xfrm>
            <a:off x="2693195" y="3207472"/>
            <a:ext cx="1035861"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a:t>
            </a:r>
            <a:endParaRPr kumimoji="1" lang="en-US" altLang="zh-CN" sz="2000" b="1" baseline="-25000">
              <a:solidFill>
                <a:srgbClr val="0000CC"/>
              </a:solidFill>
              <a:latin typeface="+mn-lt"/>
              <a:ea typeface="黑体" panose="02010609060101010101" pitchFamily="2" charset="-122"/>
              <a:sym typeface="Symbol" panose="05050102010706020507" pitchFamily="18" charset="2"/>
            </a:endParaRPr>
          </a:p>
        </p:txBody>
      </p:sp>
      <p:grpSp>
        <p:nvGrpSpPr>
          <p:cNvPr id="579697" name="Group 113"/>
          <p:cNvGrpSpPr/>
          <p:nvPr/>
        </p:nvGrpSpPr>
        <p:grpSpPr bwMode="auto">
          <a:xfrm>
            <a:off x="2691476" y="3644033"/>
            <a:ext cx="1635521" cy="312737"/>
            <a:chOff x="1565" y="2478"/>
            <a:chExt cx="951" cy="197"/>
          </a:xfrm>
        </p:grpSpPr>
        <p:grpSp>
          <p:nvGrpSpPr>
            <p:cNvPr id="579698" name="Group 114"/>
            <p:cNvGrpSpPr/>
            <p:nvPr/>
          </p:nvGrpSpPr>
          <p:grpSpPr bwMode="auto">
            <a:xfrm>
              <a:off x="1589" y="2478"/>
              <a:ext cx="927" cy="197"/>
              <a:chOff x="1491" y="212"/>
              <a:chExt cx="853" cy="240"/>
            </a:xfrm>
          </p:grpSpPr>
          <p:sp>
            <p:nvSpPr>
              <p:cNvPr id="579699" name="AutoShape 115"/>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00" name="Rectangle 116"/>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01" name="Text Box 117"/>
            <p:cNvSpPr txBox="1">
              <a:spLocks noChangeArrowheads="1"/>
            </p:cNvSpPr>
            <p:nvPr/>
          </p:nvSpPr>
          <p:spPr bwMode="auto">
            <a:xfrm>
              <a:off x="1565" y="2518"/>
              <a:ext cx="600"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1  3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p>
          </p:txBody>
        </p:sp>
      </p:grpSp>
      <p:sp>
        <p:nvSpPr>
          <p:cNvPr id="579702" name="Text Box 118"/>
          <p:cNvSpPr txBox="1">
            <a:spLocks noChangeArrowheads="1"/>
          </p:cNvSpPr>
          <p:nvPr/>
        </p:nvSpPr>
        <p:spPr bwMode="auto">
          <a:xfrm>
            <a:off x="2725871" y="4298085"/>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1  5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p>
        </p:txBody>
      </p:sp>
      <p:grpSp>
        <p:nvGrpSpPr>
          <p:cNvPr id="579703" name="Group 119"/>
          <p:cNvGrpSpPr/>
          <p:nvPr/>
        </p:nvGrpSpPr>
        <p:grpSpPr bwMode="auto">
          <a:xfrm>
            <a:off x="2701795" y="5085490"/>
            <a:ext cx="1625203" cy="331788"/>
            <a:chOff x="1571" y="3313"/>
            <a:chExt cx="945" cy="209"/>
          </a:xfrm>
        </p:grpSpPr>
        <p:grpSp>
          <p:nvGrpSpPr>
            <p:cNvPr id="579704" name="Group 120"/>
            <p:cNvGrpSpPr/>
            <p:nvPr/>
          </p:nvGrpSpPr>
          <p:grpSpPr bwMode="auto">
            <a:xfrm>
              <a:off x="1589" y="3313"/>
              <a:ext cx="927" cy="197"/>
              <a:chOff x="1491" y="212"/>
              <a:chExt cx="853" cy="240"/>
            </a:xfrm>
          </p:grpSpPr>
          <p:sp>
            <p:nvSpPr>
              <p:cNvPr id="579705" name="AutoShape 12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06" name="Rectangle 122"/>
              <p:cNvSpPr>
                <a:spLocks noChangeArrowheads="1"/>
              </p:cNvSpPr>
              <p:nvPr/>
            </p:nvSpPr>
            <p:spPr bwMode="auto">
              <a:xfrm>
                <a:off x="1491" y="212"/>
                <a:ext cx="632" cy="24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07" name="Text Box 123"/>
            <p:cNvSpPr txBox="1">
              <a:spLocks noChangeArrowheads="1"/>
            </p:cNvSpPr>
            <p:nvPr/>
          </p:nvSpPr>
          <p:spPr bwMode="auto">
            <a:xfrm>
              <a:off x="1571" y="3367"/>
              <a:ext cx="683"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1  16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2</a:t>
              </a:r>
            </a:p>
          </p:txBody>
        </p:sp>
      </p:grpSp>
      <p:grpSp>
        <p:nvGrpSpPr>
          <p:cNvPr id="579708" name="Group 124"/>
          <p:cNvGrpSpPr/>
          <p:nvPr/>
        </p:nvGrpSpPr>
        <p:grpSpPr bwMode="auto">
          <a:xfrm flipH="1">
            <a:off x="6045068" y="521263"/>
            <a:ext cx="1594246" cy="312737"/>
            <a:chOff x="1491" y="212"/>
            <a:chExt cx="853" cy="240"/>
          </a:xfrm>
          <a:solidFill>
            <a:srgbClr val="66FF66"/>
          </a:solidFill>
        </p:grpSpPr>
        <p:sp>
          <p:nvSpPr>
            <p:cNvPr id="579709" name="AutoShape 125"/>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0" name="Rectangle 126"/>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11" name="Text Box 127"/>
          <p:cNvSpPr txBox="1">
            <a:spLocks noChangeArrowheads="1"/>
          </p:cNvSpPr>
          <p:nvPr/>
        </p:nvSpPr>
        <p:spPr bwMode="auto">
          <a:xfrm>
            <a:off x="6468137" y="616513"/>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grpSp>
        <p:nvGrpSpPr>
          <p:cNvPr id="579712" name="Group 128"/>
          <p:cNvGrpSpPr/>
          <p:nvPr/>
        </p:nvGrpSpPr>
        <p:grpSpPr bwMode="auto">
          <a:xfrm flipH="1">
            <a:off x="6045068" y="3088410"/>
            <a:ext cx="1594246" cy="312737"/>
            <a:chOff x="1491" y="212"/>
            <a:chExt cx="853" cy="240"/>
          </a:xfrm>
          <a:solidFill>
            <a:srgbClr val="66FF66"/>
          </a:solidFill>
        </p:grpSpPr>
        <p:sp>
          <p:nvSpPr>
            <p:cNvPr id="579713" name="AutoShape 129"/>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4" name="Rectangle 130"/>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15" name="Text Box 131"/>
          <p:cNvSpPr txBox="1">
            <a:spLocks noChangeArrowheads="1"/>
          </p:cNvSpPr>
          <p:nvPr/>
        </p:nvSpPr>
        <p:spPr bwMode="auto">
          <a:xfrm>
            <a:off x="6468137" y="3183660"/>
            <a:ext cx="103265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a:solidFill>
                  <a:srgbClr val="0000CC"/>
                </a:solidFill>
                <a:latin typeface="+mn-lt"/>
                <a:ea typeface="黑体" panose="02010609060101010101" pitchFamily="2" charset="-122"/>
              </a:rPr>
              <a:t>1  2  </a:t>
            </a:r>
            <a:r>
              <a:rPr kumimoji="1" lang="en-US" altLang="zh-CN" sz="2000" b="1">
                <a:solidFill>
                  <a:srgbClr val="0000CC"/>
                </a:solidFill>
                <a:latin typeface="+mn-lt"/>
                <a:ea typeface="黑体" panose="02010609060101010101" pitchFamily="2" charset="-122"/>
                <a:sym typeface="Symbol" panose="05050102010706020507" pitchFamily="18" charset="2"/>
              </a:rPr>
              <a:t>R</a:t>
            </a:r>
            <a:r>
              <a:rPr kumimoji="1" lang="en-US" altLang="zh-CN" sz="2000" b="1" baseline="-25000">
                <a:solidFill>
                  <a:srgbClr val="0000CC"/>
                </a:solidFill>
                <a:latin typeface="+mn-lt"/>
                <a:ea typeface="黑体" panose="02010609060101010101" pitchFamily="2" charset="-122"/>
                <a:sym typeface="Symbol" panose="05050102010706020507" pitchFamily="18" charset="2"/>
              </a:rPr>
              <a:t>1</a:t>
            </a:r>
          </a:p>
        </p:txBody>
      </p:sp>
      <p:grpSp>
        <p:nvGrpSpPr>
          <p:cNvPr id="579716" name="Group 132"/>
          <p:cNvGrpSpPr/>
          <p:nvPr/>
        </p:nvGrpSpPr>
        <p:grpSpPr bwMode="auto">
          <a:xfrm>
            <a:off x="6045068" y="3932967"/>
            <a:ext cx="1594246" cy="328613"/>
            <a:chOff x="3515" y="2704"/>
            <a:chExt cx="927" cy="207"/>
          </a:xfrm>
          <a:solidFill>
            <a:srgbClr val="66FF66"/>
          </a:solidFill>
        </p:grpSpPr>
        <p:grpSp>
          <p:nvGrpSpPr>
            <p:cNvPr id="579717" name="Group 133"/>
            <p:cNvGrpSpPr/>
            <p:nvPr/>
          </p:nvGrpSpPr>
          <p:grpSpPr bwMode="auto">
            <a:xfrm flipH="1">
              <a:off x="3515" y="2704"/>
              <a:ext cx="927" cy="197"/>
              <a:chOff x="1491" y="212"/>
              <a:chExt cx="853" cy="240"/>
            </a:xfrm>
            <a:grpFill/>
          </p:grpSpPr>
          <p:sp>
            <p:nvSpPr>
              <p:cNvPr id="579718" name="AutoShape 134"/>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19" name="Rectangle 135"/>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20" name="Text Box 136"/>
            <p:cNvSpPr txBox="1">
              <a:spLocks noChangeArrowheads="1"/>
            </p:cNvSpPr>
            <p:nvPr/>
          </p:nvSpPr>
          <p:spPr bwMode="auto">
            <a:xfrm>
              <a:off x="3771" y="2756"/>
              <a:ext cx="600" cy="15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1  4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grpSp>
        <p:nvGrpSpPr>
          <p:cNvPr id="579721" name="Group 137"/>
          <p:cNvGrpSpPr/>
          <p:nvPr/>
        </p:nvGrpSpPr>
        <p:grpSpPr bwMode="auto">
          <a:xfrm>
            <a:off x="6045071" y="5085491"/>
            <a:ext cx="1594248" cy="319088"/>
            <a:chOff x="3515" y="3540"/>
            <a:chExt cx="927" cy="201"/>
          </a:xfrm>
          <a:solidFill>
            <a:srgbClr val="66FF66"/>
          </a:solidFill>
        </p:grpSpPr>
        <p:grpSp>
          <p:nvGrpSpPr>
            <p:cNvPr id="579722" name="Group 138"/>
            <p:cNvGrpSpPr/>
            <p:nvPr/>
          </p:nvGrpSpPr>
          <p:grpSpPr bwMode="auto">
            <a:xfrm flipH="1">
              <a:off x="3515" y="3540"/>
              <a:ext cx="927" cy="197"/>
              <a:chOff x="1491" y="212"/>
              <a:chExt cx="853" cy="240"/>
            </a:xfrm>
            <a:grpFill/>
          </p:grpSpPr>
          <p:sp>
            <p:nvSpPr>
              <p:cNvPr id="579723" name="AutoShape 139"/>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79724" name="Rectangle 140"/>
              <p:cNvSpPr>
                <a:spLocks noChangeArrowheads="1"/>
              </p:cNvSpPr>
              <p:nvPr/>
            </p:nvSpPr>
            <p:spPr bwMode="auto">
              <a:xfrm>
                <a:off x="1491" y="212"/>
                <a:ext cx="632" cy="240"/>
              </a:xfrm>
              <a:prstGeom prst="rect">
                <a:avLst/>
              </a:prstGeom>
              <a:grpFill/>
              <a:ln w="9525">
                <a:solidFill>
                  <a:schemeClr val="tx1"/>
                </a:solidFill>
                <a:miter lim="800000"/>
              </a:ln>
              <a:effectLst/>
              <a:extLst>
                <a:ext uri="{AF507438-7753-43E0-B8FC-AC1667EBCBE1}">
                  <a14:hiddenEffects xmlns="" xmlns:a14="http://schemas.microsoft.com/office/drawing/2010/main">
                    <a:effectLst>
                      <a:outerShdw dist="45791" dir="2021404"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79725" name="Text Box 141"/>
            <p:cNvSpPr txBox="1">
              <a:spLocks noChangeArrowheads="1"/>
            </p:cNvSpPr>
            <p:nvPr/>
          </p:nvSpPr>
          <p:spPr bwMode="auto">
            <a:xfrm>
              <a:off x="3748" y="3586"/>
              <a:ext cx="683" cy="15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2000" b="1" dirty="0">
                  <a:solidFill>
                    <a:srgbClr val="0000CC"/>
                  </a:solidFill>
                  <a:latin typeface="+mn-lt"/>
                  <a:ea typeface="黑体" panose="02010609060101010101" pitchFamily="2" charset="-122"/>
                </a:rPr>
                <a:t>1  16  </a:t>
              </a:r>
              <a:r>
                <a:rPr kumimoji="1" lang="en-US" altLang="zh-CN" sz="2000" b="1" dirty="0">
                  <a:solidFill>
                    <a:srgbClr val="0000CC"/>
                  </a:solidFill>
                  <a:latin typeface="+mn-lt"/>
                  <a:ea typeface="黑体" panose="02010609060101010101" pitchFamily="2" charset="-122"/>
                  <a:sym typeface="Symbol" panose="05050102010706020507" pitchFamily="18" charset="2"/>
                </a:rPr>
                <a:t>R</a:t>
              </a:r>
              <a:r>
                <a:rPr kumimoji="1" lang="en-US" altLang="zh-CN" sz="2000" b="1" baseline="-25000" dirty="0">
                  <a:solidFill>
                    <a:srgbClr val="0000CC"/>
                  </a:solidFill>
                  <a:latin typeface="+mn-lt"/>
                  <a:ea typeface="黑体" panose="02010609060101010101" pitchFamily="2" charset="-122"/>
                  <a:sym typeface="Symbol" panose="05050102010706020507" pitchFamily="18" charset="2"/>
                </a:rPr>
                <a:t>1</a:t>
              </a:r>
            </a:p>
          </p:txBody>
        </p:sp>
      </p:grpSp>
      <p:sp>
        <p:nvSpPr>
          <p:cNvPr id="579726" name="Text Box 142"/>
          <p:cNvSpPr txBox="1">
            <a:spLocks noChangeArrowheads="1"/>
          </p:cNvSpPr>
          <p:nvPr/>
        </p:nvSpPr>
        <p:spPr bwMode="auto">
          <a:xfrm rot="5400000">
            <a:off x="3153584" y="4594428"/>
            <a:ext cx="4154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a:t>
            </a:r>
          </a:p>
        </p:txBody>
      </p:sp>
      <p:sp>
        <p:nvSpPr>
          <p:cNvPr id="579727" name="Text Box 143"/>
          <p:cNvSpPr txBox="1">
            <a:spLocks noChangeArrowheads="1"/>
          </p:cNvSpPr>
          <p:nvPr/>
        </p:nvSpPr>
        <p:spPr bwMode="auto">
          <a:xfrm>
            <a:off x="338790" y="5589242"/>
            <a:ext cx="9510755" cy="954107"/>
          </a:xfrm>
          <a:prstGeom prst="rect">
            <a:avLst/>
          </a:prstGeom>
          <a:solidFill>
            <a:srgbClr val="FFFF66"/>
          </a:solidFill>
          <a:ln w="9525">
            <a:solidFill>
              <a:schemeClr val="tx2"/>
            </a:solidFill>
            <a:miter lim="800000"/>
          </a:ln>
          <a:effectLst/>
        </p:spPr>
        <p:txBody>
          <a:bodyPr wrap="square">
            <a:spAutoFit/>
          </a:bodyPr>
          <a:lstStyle/>
          <a:p>
            <a:pPr algn="just"/>
            <a:r>
              <a:rPr kumimoji="1" lang="zh-CN" altLang="en-US" sz="2800" b="1" dirty="0">
                <a:solidFill>
                  <a:srgbClr val="0000CC"/>
                </a:solidFill>
                <a:latin typeface="+mn-lt"/>
                <a:ea typeface="黑体" panose="02010609060101010101" pitchFamily="2" charset="-122"/>
              </a:rPr>
              <a:t>这样不断更新下去，直到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和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2 </a:t>
            </a:r>
            <a:r>
              <a:rPr kumimoji="1" lang="zh-CN" altLang="en-US" sz="2800" b="1" dirty="0">
                <a:solidFill>
                  <a:srgbClr val="0000CC"/>
                </a:solidFill>
                <a:latin typeface="+mn-lt"/>
                <a:ea typeface="黑体" panose="02010609060101010101" pitchFamily="2" charset="-122"/>
              </a:rPr>
              <a:t>到网 </a:t>
            </a:r>
            <a:r>
              <a:rPr kumimoji="1" lang="en-US" altLang="zh-CN" sz="2800" b="1"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的距离都增大到 </a:t>
            </a:r>
            <a:r>
              <a:rPr kumimoji="1" lang="en-US" altLang="zh-CN" sz="2800" b="1" dirty="0">
                <a:solidFill>
                  <a:srgbClr val="0000CC"/>
                </a:solidFill>
                <a:latin typeface="+mn-lt"/>
                <a:ea typeface="黑体" panose="02010609060101010101" pitchFamily="2" charset="-122"/>
              </a:rPr>
              <a:t>16 </a:t>
            </a:r>
            <a:r>
              <a:rPr kumimoji="1" lang="zh-CN" altLang="en-US" sz="2800" b="1" dirty="0">
                <a:solidFill>
                  <a:srgbClr val="0000CC"/>
                </a:solidFill>
                <a:latin typeface="+mn-lt"/>
                <a:ea typeface="黑体" panose="02010609060101010101" pitchFamily="2" charset="-122"/>
              </a:rPr>
              <a:t>时，</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和 </a:t>
            </a:r>
            <a:r>
              <a:rPr kumimoji="1" lang="en-US" altLang="zh-CN" sz="2800" b="1" dirty="0">
                <a:solidFill>
                  <a:srgbClr val="0000CC"/>
                </a:solidFill>
                <a:latin typeface="+mn-lt"/>
                <a:ea typeface="黑体" panose="02010609060101010101" pitchFamily="2" charset="-122"/>
              </a:rPr>
              <a:t>R</a:t>
            </a:r>
            <a:r>
              <a:rPr kumimoji="1" lang="en-US" altLang="zh-CN" sz="2800" b="1" baseline="-25000" dirty="0">
                <a:solidFill>
                  <a:srgbClr val="0000CC"/>
                </a:solidFill>
                <a:latin typeface="+mn-lt"/>
                <a:ea typeface="黑体" panose="02010609060101010101" pitchFamily="2" charset="-122"/>
              </a:rPr>
              <a:t>2 </a:t>
            </a:r>
            <a:r>
              <a:rPr kumimoji="1" lang="zh-CN" altLang="en-US" sz="2800" b="1" dirty="0">
                <a:solidFill>
                  <a:srgbClr val="0000CC"/>
                </a:solidFill>
                <a:latin typeface="+mn-lt"/>
                <a:ea typeface="黑体" panose="02010609060101010101" pitchFamily="2" charset="-122"/>
              </a:rPr>
              <a:t>才知道网 </a:t>
            </a:r>
            <a:r>
              <a:rPr kumimoji="1" lang="en-US" altLang="zh-CN" sz="2800" b="1" dirty="0">
                <a:solidFill>
                  <a:srgbClr val="0000CC"/>
                </a:solidFill>
                <a:latin typeface="+mn-lt"/>
                <a:ea typeface="黑体" panose="02010609060101010101" pitchFamily="2" charset="-122"/>
              </a:rPr>
              <a:t>1 </a:t>
            </a:r>
            <a:r>
              <a:rPr kumimoji="1" lang="zh-CN" altLang="en-US" sz="2800" b="1" dirty="0">
                <a:solidFill>
                  <a:srgbClr val="0000CC"/>
                </a:solidFill>
                <a:latin typeface="+mn-lt"/>
                <a:ea typeface="黑体" panose="02010609060101010101" pitchFamily="2" charset="-122"/>
              </a:rPr>
              <a:t>是不可达的。 </a:t>
            </a:r>
          </a:p>
        </p:txBody>
      </p:sp>
      <p:sp>
        <p:nvSpPr>
          <p:cNvPr id="579728" name="Text Box 144"/>
          <p:cNvSpPr txBox="1">
            <a:spLocks noChangeArrowheads="1"/>
          </p:cNvSpPr>
          <p:nvPr/>
        </p:nvSpPr>
        <p:spPr bwMode="auto">
          <a:xfrm>
            <a:off x="338790" y="134955"/>
            <a:ext cx="9510755" cy="1384995"/>
          </a:xfrm>
          <a:prstGeom prst="rect">
            <a:avLst/>
          </a:prstGeom>
          <a:solidFill>
            <a:srgbClr val="CCECFF"/>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b="1" dirty="0">
                <a:solidFill>
                  <a:srgbClr val="0000CC"/>
                </a:solidFill>
                <a:latin typeface="+mn-lt"/>
                <a:ea typeface="黑体" panose="02010609060101010101" pitchFamily="2" charset="-122"/>
              </a:rPr>
              <a:t>这就是</a:t>
            </a:r>
            <a:r>
              <a:rPr kumimoji="1" lang="zh-CN" altLang="en-US" sz="2800" b="1" dirty="0">
                <a:solidFill>
                  <a:srgbClr val="C00000"/>
                </a:solidFill>
                <a:latin typeface="+mn-lt"/>
                <a:ea typeface="黑体" panose="02010609060101010101" pitchFamily="2" charset="-122"/>
              </a:rPr>
              <a:t>好消息传播得快，而坏消息传播得慢</a:t>
            </a:r>
            <a:r>
              <a:rPr kumimoji="1" lang="zh-CN" altLang="en-US" sz="2800" b="1" dirty="0">
                <a:solidFill>
                  <a:srgbClr val="0000CC"/>
                </a:solidFill>
                <a:latin typeface="+mn-lt"/>
                <a:ea typeface="黑体" panose="02010609060101010101" pitchFamily="2" charset="-122"/>
              </a:rPr>
              <a:t>。网络出故障的传播时间往往需要较长的时间</a:t>
            </a:r>
            <a:r>
              <a:rPr kumimoji="1" lang="en-US" altLang="zh-CN" sz="2800" b="1" dirty="0">
                <a:solidFill>
                  <a:srgbClr val="0000CC"/>
                </a:solidFill>
                <a:latin typeface="+mn-lt"/>
                <a:ea typeface="黑体" panose="02010609060101010101" pitchFamily="2" charset="-122"/>
              </a:rPr>
              <a:t>(</a:t>
            </a:r>
            <a:r>
              <a:rPr kumimoji="1" lang="zh-CN" altLang="en-US" sz="2800" b="1" dirty="0">
                <a:solidFill>
                  <a:srgbClr val="0000CC"/>
                </a:solidFill>
                <a:latin typeface="+mn-lt"/>
                <a:ea typeface="黑体" panose="02010609060101010101" pitchFamily="2" charset="-122"/>
              </a:rPr>
              <a:t>例如数分钟</a:t>
            </a:r>
            <a:r>
              <a:rPr kumimoji="1" lang="en-US" altLang="zh-CN" sz="2800" b="1" dirty="0">
                <a:solidFill>
                  <a:srgbClr val="0000CC"/>
                </a:solidFill>
                <a:latin typeface="+mn-lt"/>
                <a:ea typeface="黑体" panose="02010609060101010101" pitchFamily="2" charset="-122"/>
              </a:rPr>
              <a:t>)</a:t>
            </a:r>
            <a:r>
              <a:rPr kumimoji="1" lang="zh-CN" altLang="en-US" sz="2800" b="1" dirty="0">
                <a:solidFill>
                  <a:srgbClr val="0000CC"/>
                </a:solidFill>
                <a:latin typeface="+mn-lt"/>
                <a:ea typeface="黑体" panose="02010609060101010101" pitchFamily="2" charset="-122"/>
              </a:rPr>
              <a:t>。这是 </a:t>
            </a:r>
            <a:r>
              <a:rPr kumimoji="1" lang="en-US" altLang="zh-CN" sz="2800" b="1" dirty="0">
                <a:solidFill>
                  <a:srgbClr val="0000CC"/>
                </a:solidFill>
                <a:latin typeface="+mn-lt"/>
                <a:ea typeface="黑体" panose="02010609060101010101" pitchFamily="2" charset="-122"/>
              </a:rPr>
              <a:t>RIP </a:t>
            </a:r>
            <a:r>
              <a:rPr kumimoji="1" lang="zh-CN" altLang="en-US" sz="2800" b="1" dirty="0">
                <a:solidFill>
                  <a:srgbClr val="0000CC"/>
                </a:solidFill>
                <a:latin typeface="+mn-lt"/>
                <a:ea typeface="黑体" panose="02010609060101010101" pitchFamily="2" charset="-122"/>
              </a:rPr>
              <a:t>的一个主要缺点。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9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728" grpId="0" animBg="1"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4"/>
            <a:ext cx="8229600" cy="928694"/>
          </a:xfrm>
        </p:spPr>
        <p:txBody>
          <a:bodyPr wrap="square" lIns="91440" tIns="45720" rIns="91440" bIns="45720" numCol="1" anchorCtr="0" compatLnSpc="1"/>
          <a:lstStyle/>
          <a:p>
            <a:pPr eaLnBrk="1" hangingPunct="1">
              <a:defRPr/>
            </a:pPr>
            <a:r>
              <a:rPr lang="en-US" dirty="0" smtClean="0"/>
              <a:t>RIPv1</a:t>
            </a:r>
            <a:r>
              <a:rPr lang="zh-CN" altLang="en-US" dirty="0" smtClean="0"/>
              <a:t>和</a:t>
            </a:r>
            <a:r>
              <a:rPr lang="en-US" dirty="0" smtClean="0"/>
              <a:t>RIPv2</a:t>
            </a:r>
            <a:endParaRPr lang="zh-CN" altLang="en-US" dirty="0" smtClean="0">
              <a:latin typeface="黑体" panose="02010609060101010101" pitchFamily="2" charset="-122"/>
            </a:endParaRPr>
          </a:p>
        </p:txBody>
      </p:sp>
      <p:sp>
        <p:nvSpPr>
          <p:cNvPr id="18435" name="Rectangle 3"/>
          <p:cNvSpPr>
            <a:spLocks noGrp="1"/>
          </p:cNvSpPr>
          <p:nvPr>
            <p:ph type="body" idx="1"/>
          </p:nvPr>
        </p:nvSpPr>
        <p:spPr>
          <a:xfrm>
            <a:off x="809625" y="1000125"/>
            <a:ext cx="8895903" cy="4949155"/>
          </a:xfrm>
        </p:spPr>
        <p:txBody>
          <a:bodyPr/>
          <a:lstStyle/>
          <a:p>
            <a:r>
              <a:rPr lang="en-US" altLang="zh-CN" dirty="0" smtClean="0"/>
              <a:t>RIPv1</a:t>
            </a:r>
            <a:r>
              <a:rPr lang="zh-CN" dirty="0" smtClean="0"/>
              <a:t>被提出较早，其中有许多缺陷。</a:t>
            </a:r>
            <a:endParaRPr lang="en-US" altLang="zh-CN" dirty="0" smtClean="0"/>
          </a:p>
          <a:p>
            <a:r>
              <a:rPr lang="zh-CN" dirty="0" smtClean="0"/>
              <a:t>新的</a:t>
            </a:r>
            <a:r>
              <a:rPr lang="en-US" altLang="zh-CN" dirty="0" smtClean="0"/>
              <a:t>RIPv2</a:t>
            </a:r>
            <a:r>
              <a:rPr lang="zh-CN" dirty="0" smtClean="0"/>
              <a:t>路由信息通告中包括子网掩码信息，所以支持变长子网</a:t>
            </a:r>
            <a:endParaRPr lang="en-US" altLang="zh-CN" dirty="0" smtClean="0"/>
          </a:p>
          <a:p>
            <a:r>
              <a:rPr lang="zh-CN" dirty="0" smtClean="0"/>
              <a:t>组播方式发送路由更新报文，组播地址为</a:t>
            </a:r>
            <a:r>
              <a:rPr lang="en-US" altLang="zh-CN" dirty="0" smtClean="0"/>
              <a:t>224.0.0.9</a:t>
            </a:r>
            <a:r>
              <a:rPr lang="zh-CN" dirty="0" smtClean="0"/>
              <a:t>，减少网络与系统资源消耗，并提供了验证机制，增强安全性。</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4"/>
            <a:ext cx="8229600" cy="928694"/>
          </a:xfrm>
        </p:spPr>
        <p:txBody>
          <a:bodyPr wrap="square" lIns="91440" tIns="45720" rIns="91440" bIns="45720" numCol="1" anchorCtr="0" compatLnSpc="1"/>
          <a:lstStyle/>
          <a:p>
            <a:pPr eaLnBrk="1" hangingPunct="1">
              <a:defRPr/>
            </a:pPr>
            <a:r>
              <a:rPr lang="zh-CN" altLang="en-US" dirty="0" smtClean="0"/>
              <a:t>等长子网</a:t>
            </a:r>
            <a:endParaRPr lang="zh-CN" altLang="en-US" dirty="0" smtClean="0">
              <a:latin typeface="黑体" panose="02010609060101010101" pitchFamily="2" charset="-122"/>
            </a:endParaRPr>
          </a:p>
        </p:txBody>
      </p:sp>
      <p:sp>
        <p:nvSpPr>
          <p:cNvPr id="19459" name="Rectangle 3"/>
          <p:cNvSpPr>
            <a:spLocks noGrp="1"/>
          </p:cNvSpPr>
          <p:nvPr>
            <p:ph type="body" idx="1"/>
          </p:nvPr>
        </p:nvSpPr>
        <p:spPr>
          <a:xfrm>
            <a:off x="595313" y="928688"/>
            <a:ext cx="8715375" cy="3652440"/>
          </a:xfrm>
        </p:spPr>
        <p:txBody>
          <a:bodyPr/>
          <a:lstStyle/>
          <a:p>
            <a:r>
              <a:rPr lang="zh-CN" sz="2800" dirty="0" smtClean="0"/>
              <a:t>等长子网就是将一个网络等分成几个网段，每个网段的子网掩码都一样。</a:t>
            </a:r>
            <a:endParaRPr lang="en-US" altLang="zh-CN" sz="2800" dirty="0" smtClean="0"/>
          </a:p>
          <a:p>
            <a:r>
              <a:rPr lang="en-US" altLang="zh-CN" sz="2800" dirty="0" smtClean="0"/>
              <a:t>C</a:t>
            </a:r>
            <a:r>
              <a:rPr lang="zh-CN" sz="2800" dirty="0" smtClean="0"/>
              <a:t>类网络</a:t>
            </a:r>
            <a:r>
              <a:rPr lang="en-US" altLang="zh-CN" sz="2800" dirty="0" smtClean="0"/>
              <a:t>192.168.0.0/24</a:t>
            </a:r>
            <a:r>
              <a:rPr lang="zh-CN" altLang="en-US" sz="2800" dirty="0" smtClean="0"/>
              <a:t>中</a:t>
            </a:r>
            <a:r>
              <a:rPr lang="zh-CN" sz="2800" dirty="0" smtClean="0"/>
              <a:t>有</a:t>
            </a:r>
            <a:r>
              <a:rPr lang="en-US" altLang="zh-CN" sz="2800" dirty="0" smtClean="0"/>
              <a:t>5</a:t>
            </a:r>
            <a:r>
              <a:rPr lang="zh-CN" sz="2800" dirty="0" smtClean="0"/>
              <a:t>个网段，每个网段中计算机的数量最多</a:t>
            </a:r>
            <a:r>
              <a:rPr lang="en-US" altLang="zh-CN" sz="2800" dirty="0" smtClean="0"/>
              <a:t>30</a:t>
            </a:r>
            <a:r>
              <a:rPr lang="zh-CN" sz="2800" dirty="0" smtClean="0"/>
              <a:t>个，如果不考虑地址浪费，可以将该</a:t>
            </a:r>
            <a:r>
              <a:rPr lang="en-US" altLang="zh-CN" sz="2800" dirty="0" smtClean="0"/>
              <a:t>C</a:t>
            </a:r>
            <a:r>
              <a:rPr lang="zh-CN" sz="2800" dirty="0" smtClean="0"/>
              <a:t>类网络等分为</a:t>
            </a:r>
            <a:r>
              <a:rPr lang="en-US" altLang="zh-CN" sz="2800" dirty="0" smtClean="0"/>
              <a:t>8</a:t>
            </a:r>
            <a:r>
              <a:rPr lang="zh-CN" sz="2800" dirty="0" smtClean="0"/>
              <a:t>个子网，拿出其中的任意五个子网分配给</a:t>
            </a:r>
            <a:r>
              <a:rPr lang="zh-CN" altLang="en-US" sz="2800" dirty="0" smtClean="0"/>
              <a:t>其中网段即可</a:t>
            </a:r>
            <a:r>
              <a:rPr lang="zh-CN" sz="2800" dirty="0" smtClean="0"/>
              <a:t>。</a:t>
            </a:r>
          </a:p>
          <a:p>
            <a:r>
              <a:rPr lang="zh-CN" sz="2800" dirty="0" smtClean="0"/>
              <a:t>网络中的各个子网的子网掩码都一样</a:t>
            </a:r>
            <a:r>
              <a:rPr lang="en-US" altLang="zh-CN" sz="2800" dirty="0" smtClean="0"/>
              <a:t>255.255.255.224</a:t>
            </a:r>
            <a:r>
              <a:rPr lang="zh-CN" sz="2800" dirty="0" smtClean="0"/>
              <a:t>，这就是等长子网划分。</a:t>
            </a:r>
            <a:endParaRPr lang="zh-CN" altLang="en-US" sz="2800" dirty="0" smtClean="0"/>
          </a:p>
        </p:txBody>
      </p:sp>
      <p:pic>
        <p:nvPicPr>
          <p:cNvPr id="19460" name="图片 2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906000" cy="6963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4"/>
            <a:ext cx="8229600" cy="928694"/>
          </a:xfrm>
        </p:spPr>
        <p:txBody>
          <a:bodyPr wrap="square" lIns="91440" tIns="45720" rIns="91440" bIns="45720" numCol="1" anchorCtr="0" compatLnSpc="1"/>
          <a:lstStyle/>
          <a:p>
            <a:pPr eaLnBrk="1" hangingPunct="1">
              <a:defRPr/>
            </a:pPr>
            <a:r>
              <a:rPr lang="zh-CN" altLang="en-US" dirty="0" smtClean="0"/>
              <a:t>变长子网</a:t>
            </a:r>
            <a:endParaRPr lang="zh-CN" altLang="en-US" dirty="0" smtClean="0">
              <a:latin typeface="黑体" panose="02010609060101010101" pitchFamily="2" charset="-122"/>
            </a:endParaRPr>
          </a:p>
        </p:txBody>
      </p:sp>
      <p:sp>
        <p:nvSpPr>
          <p:cNvPr id="20483" name="Rectangle 3"/>
          <p:cNvSpPr>
            <a:spLocks noGrp="1"/>
          </p:cNvSpPr>
          <p:nvPr>
            <p:ph type="body" idx="1"/>
          </p:nvPr>
        </p:nvSpPr>
        <p:spPr>
          <a:xfrm>
            <a:off x="595313" y="928688"/>
            <a:ext cx="8966199" cy="3076376"/>
          </a:xfrm>
        </p:spPr>
        <p:txBody>
          <a:bodyPr/>
          <a:lstStyle/>
          <a:p>
            <a:r>
              <a:rPr lang="zh-CN" sz="2800" dirty="0" smtClean="0"/>
              <a:t>五个网络，其中一个网段需要部署</a:t>
            </a:r>
            <a:r>
              <a:rPr lang="en-US" altLang="zh-CN" sz="2800" dirty="0" smtClean="0"/>
              <a:t>100</a:t>
            </a:r>
            <a:r>
              <a:rPr lang="zh-CN" sz="2800" dirty="0" smtClean="0"/>
              <a:t>台计算机，一个网段需要部署</a:t>
            </a:r>
            <a:r>
              <a:rPr lang="en-US" altLang="zh-CN" sz="2800" dirty="0" smtClean="0"/>
              <a:t>50</a:t>
            </a:r>
            <a:r>
              <a:rPr lang="zh-CN" sz="2800" dirty="0" smtClean="0"/>
              <a:t>台计算机，一个网段需要部署</a:t>
            </a:r>
            <a:r>
              <a:rPr lang="en-US" altLang="zh-CN" sz="2800" dirty="0" smtClean="0"/>
              <a:t>30</a:t>
            </a:r>
            <a:r>
              <a:rPr lang="zh-CN" sz="2800" dirty="0" smtClean="0"/>
              <a:t>台计算机，路由器之间连接只需要两个</a:t>
            </a:r>
            <a:r>
              <a:rPr lang="en-US" altLang="zh-CN" sz="2800" dirty="0" smtClean="0"/>
              <a:t>IP</a:t>
            </a:r>
            <a:r>
              <a:rPr lang="zh-CN" sz="2800" dirty="0" smtClean="0"/>
              <a:t>地址。</a:t>
            </a:r>
            <a:endParaRPr lang="en-US" altLang="zh-CN" sz="2800" dirty="0" smtClean="0"/>
          </a:p>
          <a:p>
            <a:r>
              <a:rPr lang="zh-CN" sz="2800" dirty="0" smtClean="0"/>
              <a:t>将一个</a:t>
            </a:r>
            <a:r>
              <a:rPr lang="en-US" altLang="zh-CN" sz="2800" dirty="0" smtClean="0"/>
              <a:t>C</a:t>
            </a:r>
            <a:r>
              <a:rPr lang="zh-CN" sz="2800" dirty="0" smtClean="0"/>
              <a:t>类网络</a:t>
            </a:r>
            <a:r>
              <a:rPr lang="en-US" altLang="zh-CN" sz="2800" dirty="0" smtClean="0"/>
              <a:t>192.168.0.0/24</a:t>
            </a:r>
            <a:r>
              <a:rPr lang="zh-CN" sz="2800" dirty="0" smtClean="0"/>
              <a:t>进行</a:t>
            </a:r>
            <a:r>
              <a:rPr lang="zh-CN" altLang="en-US" sz="2800" dirty="0" smtClean="0"/>
              <a:t>如上</a:t>
            </a:r>
            <a:r>
              <a:rPr lang="zh-CN" sz="2800" dirty="0" smtClean="0"/>
              <a:t>子网划分。</a:t>
            </a:r>
            <a:endParaRPr lang="en-US" altLang="zh-CN" sz="2800" dirty="0" smtClean="0"/>
          </a:p>
          <a:p>
            <a:r>
              <a:rPr lang="zh-CN" sz="2800" dirty="0" smtClean="0"/>
              <a:t>子网地址范围和子网掩码如图所示，每个网段的子网掩码不一样</a:t>
            </a:r>
            <a:r>
              <a:rPr lang="zh-CN" dirty="0" smtClean="0"/>
              <a:t>。</a:t>
            </a:r>
            <a:endParaRPr lang="zh-CN" altLang="en-US" dirty="0" smtClean="0"/>
          </a:p>
        </p:txBody>
      </p:sp>
      <p:pic>
        <p:nvPicPr>
          <p:cNvPr id="20484" name="图片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4"/>
            <a:ext cx="8229600" cy="928694"/>
          </a:xfrm>
        </p:spPr>
        <p:txBody>
          <a:bodyPr wrap="square" lIns="91440" tIns="45720" rIns="91440" bIns="45720" numCol="1" anchorCtr="0" compatLnSpc="1"/>
          <a:lstStyle/>
          <a:p>
            <a:pPr eaLnBrk="1" hangingPunct="1">
              <a:defRPr/>
            </a:pPr>
            <a:r>
              <a:rPr lang="en-US" dirty="0" smtClean="0"/>
              <a:t>RIP</a:t>
            </a:r>
            <a:r>
              <a:rPr lang="zh-CN" altLang="en-US" dirty="0" smtClean="0"/>
              <a:t>协议  </a:t>
            </a:r>
            <a:endParaRPr lang="zh-CN" altLang="en-US" dirty="0" smtClean="0">
              <a:latin typeface="黑体" panose="02010609060101010101" pitchFamily="2" charset="-122"/>
            </a:endParaRPr>
          </a:p>
        </p:txBody>
      </p:sp>
      <p:sp>
        <p:nvSpPr>
          <p:cNvPr id="14339" name="Rectangle 3"/>
          <p:cNvSpPr>
            <a:spLocks noGrp="1"/>
          </p:cNvSpPr>
          <p:nvPr>
            <p:ph type="body" idx="1"/>
          </p:nvPr>
        </p:nvSpPr>
        <p:spPr>
          <a:xfrm>
            <a:off x="809625" y="1000125"/>
            <a:ext cx="8258810" cy="4619625"/>
          </a:xfrm>
        </p:spPr>
        <p:txBody>
          <a:bodyPr/>
          <a:lstStyle/>
          <a:p>
            <a:r>
              <a:rPr lang="zh-CN" sz="2800" dirty="0" smtClean="0"/>
              <a:t>路由信息协议</a:t>
            </a:r>
            <a:r>
              <a:rPr lang="en-US" altLang="zh-CN" sz="2800" dirty="0" smtClean="0"/>
              <a:t>(RIP)</a:t>
            </a:r>
            <a:r>
              <a:rPr lang="zh-CN" sz="2800" dirty="0" smtClean="0"/>
              <a:t>是一个真正的距离矢量路由选择协议。它每隔</a:t>
            </a:r>
            <a:r>
              <a:rPr lang="en-US" altLang="zh-CN" sz="2800" dirty="0" smtClean="0"/>
              <a:t>30</a:t>
            </a:r>
            <a:r>
              <a:rPr lang="zh-CN" sz="2800" dirty="0" smtClean="0"/>
              <a:t>秒钟就送出自己完整的路由表到所有激活的接口。</a:t>
            </a:r>
            <a:endParaRPr lang="en-US" altLang="zh-CN" sz="2800" dirty="0" smtClean="0"/>
          </a:p>
          <a:p>
            <a:endParaRPr lang="en-US" altLang="zh-CN" sz="2800" dirty="0" smtClean="0"/>
          </a:p>
          <a:p>
            <a:r>
              <a:rPr lang="zh-CN" sz="2800" dirty="0" smtClean="0"/>
              <a:t>在小型网络中，</a:t>
            </a:r>
            <a:r>
              <a:rPr lang="en-US" altLang="zh-CN" sz="2800" dirty="0" smtClean="0"/>
              <a:t>RIP</a:t>
            </a:r>
            <a:r>
              <a:rPr lang="zh-CN" sz="2800" dirty="0" smtClean="0"/>
              <a:t>会运转良好，但是对于使用慢速</a:t>
            </a:r>
            <a:r>
              <a:rPr lang="en-US" altLang="zh-CN" sz="2800" dirty="0" smtClean="0"/>
              <a:t>WAN</a:t>
            </a:r>
            <a:r>
              <a:rPr lang="zh-CN" sz="2800" dirty="0" smtClean="0"/>
              <a:t>链接的大型网络或者对于安装有大量路由器的网络来说，它的效率就很低了。</a:t>
            </a:r>
            <a:endParaRPr lang="en-US" altLang="zh-CN" sz="2800" dirty="0" smtClean="0"/>
          </a:p>
          <a:p>
            <a:endParaRPr lang="en-US" altLang="zh-CN" sz="2800" dirty="0" smtClean="0"/>
          </a:p>
          <a:p>
            <a:r>
              <a:rPr lang="zh-CN" sz="2800" dirty="0" smtClean="0"/>
              <a:t>即便是网络没有变化，也是每隔</a:t>
            </a:r>
            <a:r>
              <a:rPr lang="en-US" altLang="zh-CN" sz="2800" dirty="0" smtClean="0"/>
              <a:t>30</a:t>
            </a:r>
            <a:r>
              <a:rPr lang="zh-CN" sz="2800" dirty="0" smtClean="0"/>
              <a:t>秒发送路由表到所有激活接口，占用网络带宽。</a:t>
            </a:r>
            <a:endParaRPr lang="zh-CN" altLang="en-US" sz="2800" dirty="0"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algn="ctr"/>
            <a:r>
              <a:rPr lang="en-US" altLang="zh-CN" dirty="0">
                <a:sym typeface="+mn-ea"/>
              </a:rPr>
              <a:t>4.5.3  </a:t>
            </a:r>
            <a:r>
              <a:rPr lang="zh-CN" altLang="en-US" dirty="0">
                <a:sym typeface="+mn-ea"/>
              </a:rPr>
              <a:t>内部网关协议 </a:t>
            </a:r>
            <a:r>
              <a:rPr lang="en-US" altLang="zh-CN" dirty="0" smtClean="0">
                <a:sym typeface="+mn-ea"/>
              </a:rPr>
              <a:t>OSPF</a:t>
            </a:r>
            <a:endParaRPr lang="zh-CN" altLang="en-US"/>
          </a:p>
        </p:txBody>
      </p:sp>
      <p:sp>
        <p:nvSpPr>
          <p:cNvPr id="581635" name="Rectangle 3"/>
          <p:cNvSpPr>
            <a:spLocks noGrp="1" noChangeArrowheads="1"/>
          </p:cNvSpPr>
          <p:nvPr>
            <p:ph idx="1"/>
          </p:nvPr>
        </p:nvSpPr>
        <p:spPr>
          <a:xfrm>
            <a:off x="495300" y="1196754"/>
            <a:ext cx="9410699" cy="4934173"/>
          </a:xfrm>
          <a:noFill/>
        </p:spPr>
        <p:txBody>
          <a:bodyPr/>
          <a:lstStyle/>
          <a:p>
            <a:r>
              <a:rPr lang="en-US" altLang="zh-CN" dirty="0">
                <a:sym typeface="+mn-ea"/>
              </a:rPr>
              <a:t>Open Shortest Path First</a:t>
            </a:r>
            <a:endParaRPr lang="zh-CN" altLang="en-US" dirty="0">
              <a:solidFill>
                <a:srgbClr val="FF0000"/>
              </a:solidFill>
            </a:endParaRPr>
          </a:p>
          <a:p>
            <a:r>
              <a:rPr lang="zh-CN" altLang="en-US" dirty="0">
                <a:solidFill>
                  <a:srgbClr val="FF0000"/>
                </a:solidFill>
              </a:rPr>
              <a:t>向本自治系统中所有路由器发送信</a:t>
            </a:r>
            <a:r>
              <a:rPr lang="zh-CN" altLang="en-US" dirty="0" smtClean="0">
                <a:solidFill>
                  <a:srgbClr val="FF0000"/>
                </a:solidFill>
              </a:rPr>
              <a:t>息。</a:t>
            </a:r>
            <a:endParaRPr lang="zh-CN" altLang="en-US" dirty="0">
              <a:solidFill>
                <a:srgbClr val="FF0000"/>
              </a:solidFill>
            </a:endParaRPr>
          </a:p>
          <a:p>
            <a:r>
              <a:rPr lang="zh-CN" altLang="en-US" dirty="0"/>
              <a:t>发送的信</a:t>
            </a:r>
            <a:r>
              <a:rPr lang="zh-CN" altLang="en-US" dirty="0" smtClean="0"/>
              <a:t>息是</a:t>
            </a:r>
            <a:r>
              <a:rPr lang="zh-CN" altLang="en-US" dirty="0"/>
              <a:t>与本路由器</a:t>
            </a:r>
            <a:r>
              <a:rPr lang="zh-CN" altLang="en-US" dirty="0">
                <a:solidFill>
                  <a:srgbClr val="FF0000"/>
                </a:solidFill>
              </a:rPr>
              <a:t>相邻</a:t>
            </a:r>
            <a:r>
              <a:rPr lang="zh-CN" altLang="en-US" dirty="0"/>
              <a:t>的所有路由器的链路状</a:t>
            </a:r>
            <a:r>
              <a:rPr lang="zh-CN" altLang="en-US" dirty="0" smtClean="0"/>
              <a:t>态：路</a:t>
            </a:r>
            <a:r>
              <a:rPr lang="zh-CN" altLang="en-US" dirty="0"/>
              <a:t>由器所知道的</a:t>
            </a:r>
            <a:r>
              <a:rPr lang="zh-CN" altLang="en-US" dirty="0">
                <a:solidFill>
                  <a:srgbClr val="FF0000"/>
                </a:solidFill>
              </a:rPr>
              <a:t>部分信息。</a:t>
            </a:r>
            <a:endParaRPr lang="en-US" altLang="zh-CN" dirty="0">
              <a:solidFill>
                <a:srgbClr val="FF0000"/>
              </a:solidFill>
            </a:endParaRPr>
          </a:p>
          <a:p>
            <a:pPr lvl="1"/>
            <a:r>
              <a:rPr lang="zh-CN" altLang="en-US" sz="2800" dirty="0" smtClean="0">
                <a:solidFill>
                  <a:srgbClr val="0000FF"/>
                </a:solidFill>
                <a:latin typeface="Arial" panose="020B0604020202020204" pitchFamily="34" charset="0"/>
              </a:rPr>
              <a:t>“链路状态”</a:t>
            </a:r>
            <a:r>
              <a:rPr lang="zh-CN" altLang="en-US" sz="2800" dirty="0">
                <a:solidFill>
                  <a:srgbClr val="0000FF"/>
                </a:solidFill>
                <a:latin typeface="Arial" panose="020B0604020202020204" pitchFamily="34" charset="0"/>
              </a:rPr>
              <a:t>就是说明本路由器都和哪些路由器相邻，以及该链路的“</a:t>
            </a:r>
            <a:r>
              <a:rPr lang="zh-CN" altLang="en-US" sz="2800" dirty="0">
                <a:solidFill>
                  <a:srgbClr val="FF0000"/>
                </a:solidFill>
                <a:latin typeface="Arial" panose="020B0604020202020204" pitchFamily="34" charset="0"/>
              </a:rPr>
              <a:t>度量</a:t>
            </a:r>
            <a:r>
              <a:rPr lang="zh-CN" altLang="en-US" sz="2800" dirty="0">
                <a:solidFill>
                  <a:srgbClr val="0000FF"/>
                </a:solidFill>
                <a:latin typeface="Arial" panose="020B0604020202020204" pitchFamily="34" charset="0"/>
              </a:rPr>
              <a:t>”</a:t>
            </a:r>
            <a:r>
              <a:rPr lang="en-US" altLang="zh-CN" sz="2800" dirty="0">
                <a:solidFill>
                  <a:srgbClr val="0000FF"/>
                </a:solidFill>
                <a:latin typeface="Arial" panose="020B0604020202020204" pitchFamily="34" charset="0"/>
              </a:rPr>
              <a:t>(metric)</a:t>
            </a:r>
            <a:r>
              <a:rPr lang="zh-CN" altLang="en-US" sz="2800" dirty="0">
                <a:solidFill>
                  <a:srgbClr val="0000FF"/>
                </a:solidFill>
                <a:latin typeface="Arial" panose="020B0604020202020204" pitchFamily="34" charset="0"/>
              </a:rPr>
              <a:t>。</a:t>
            </a:r>
            <a:r>
              <a:rPr lang="zh-CN" altLang="en-US" sz="2800" dirty="0">
                <a:solidFill>
                  <a:srgbClr val="0000FF"/>
                </a:solidFill>
              </a:rPr>
              <a:t> </a:t>
            </a:r>
          </a:p>
          <a:p>
            <a:r>
              <a:rPr lang="zh-CN" altLang="en-US" dirty="0"/>
              <a:t>只有当链路状态</a:t>
            </a:r>
            <a:r>
              <a:rPr lang="zh-CN" altLang="en-US" dirty="0">
                <a:solidFill>
                  <a:srgbClr val="FF0000"/>
                </a:solidFill>
              </a:rPr>
              <a:t>发生变化</a:t>
            </a:r>
            <a:r>
              <a:rPr lang="zh-CN" altLang="en-US" dirty="0"/>
              <a:t>时，路由器才用洪泛法向所有路由器发送此信息。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163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1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p:cNvSpPr>
          <p:nvPr>
            <p:ph idx="1"/>
          </p:nvPr>
        </p:nvSpPr>
        <p:spPr>
          <a:xfrm>
            <a:off x="416496" y="1196752"/>
            <a:ext cx="8856984" cy="4608512"/>
          </a:xfrm>
        </p:spPr>
        <p:txBody>
          <a:bodyPr vert="horz" wrap="square" lIns="91440" tIns="45720" rIns="91440" bIns="45720" anchor="t"/>
          <a:lstStyle/>
          <a:p>
            <a:pPr>
              <a:lnSpc>
                <a:spcPct val="90000"/>
              </a:lnSpc>
            </a:pPr>
            <a:r>
              <a:rPr lang="zh-CN" altLang="zh-CN" sz="3600" dirty="0" smtClean="0"/>
              <a:t>运行</a:t>
            </a:r>
            <a:r>
              <a:rPr lang="en-US" altLang="zh-CN" sz="3600" dirty="0" smtClean="0"/>
              <a:t>OSPF</a:t>
            </a:r>
            <a:r>
              <a:rPr lang="zh-CN" altLang="zh-CN" sz="3600" dirty="0" smtClean="0"/>
              <a:t>协议的路由器有</a:t>
            </a:r>
            <a:r>
              <a:rPr lang="en-US" altLang="zh-CN" sz="3600" dirty="0" smtClean="0"/>
              <a:t>3</a:t>
            </a:r>
            <a:r>
              <a:rPr lang="zh-CN" altLang="zh-CN" sz="3600" dirty="0" smtClean="0"/>
              <a:t>张表，邻居表、链路状态表和路由表。</a:t>
            </a:r>
            <a:endParaRPr lang="en-US" altLang="zh-CN" sz="3600" dirty="0" smtClean="0"/>
          </a:p>
          <a:p>
            <a:pPr>
              <a:lnSpc>
                <a:spcPct val="90000"/>
              </a:lnSpc>
            </a:pPr>
            <a:endParaRPr lang="en-US" altLang="zh-CN" sz="3600" dirty="0" smtClean="0"/>
          </a:p>
          <a:p>
            <a:pPr>
              <a:lnSpc>
                <a:spcPct val="90000"/>
              </a:lnSpc>
            </a:pPr>
            <a:r>
              <a:rPr lang="zh-CN" altLang="en-US" sz="3600" dirty="0" smtClean="0"/>
              <a:t>邻</a:t>
            </a:r>
            <a:r>
              <a:rPr lang="zh-CN" altLang="en-US" sz="3600" dirty="0"/>
              <a:t>居状</a:t>
            </a:r>
            <a:r>
              <a:rPr lang="zh-CN" altLang="en-US" sz="3600" dirty="0" smtClean="0"/>
              <a:t>态</a:t>
            </a:r>
            <a:endParaRPr lang="en-US" altLang="zh-CN" sz="3600" dirty="0" smtClean="0"/>
          </a:p>
          <a:p>
            <a:pPr>
              <a:lnSpc>
                <a:spcPct val="90000"/>
              </a:lnSpc>
            </a:pPr>
            <a:endParaRPr lang="en-US" altLang="zh-CN" sz="3600" dirty="0"/>
          </a:p>
          <a:p>
            <a:pPr>
              <a:lnSpc>
                <a:spcPct val="90000"/>
              </a:lnSpc>
            </a:pPr>
            <a:r>
              <a:rPr lang="zh-CN" altLang="en-US" sz="3600" dirty="0" smtClean="0"/>
              <a:t>链</a:t>
            </a:r>
            <a:r>
              <a:rPr lang="zh-CN" altLang="en-US" sz="3600" dirty="0"/>
              <a:t>路状态数据</a:t>
            </a:r>
            <a:r>
              <a:rPr lang="zh-CN" altLang="en-US" sz="3600" dirty="0" smtClean="0"/>
              <a:t>库</a:t>
            </a:r>
            <a:r>
              <a:rPr lang="en-US" altLang="zh-CN" sz="3600" dirty="0" smtClean="0"/>
              <a:t>(</a:t>
            </a:r>
            <a:r>
              <a:rPr lang="en-US" altLang="zh-CN" sz="3600" dirty="0"/>
              <a:t>link-state database) </a:t>
            </a:r>
            <a:endParaRPr lang="en-US" altLang="zh-CN" sz="3600" dirty="0" smtClean="0"/>
          </a:p>
          <a:p>
            <a:pPr>
              <a:lnSpc>
                <a:spcPct val="90000"/>
              </a:lnSpc>
            </a:pPr>
            <a:endParaRPr lang="en-US" altLang="zh-CN" sz="3600" dirty="0"/>
          </a:p>
          <a:p>
            <a:pPr>
              <a:lnSpc>
                <a:spcPct val="90000"/>
              </a:lnSpc>
            </a:pPr>
            <a:r>
              <a:rPr lang="zh-CN" altLang="en-US" sz="3600" dirty="0" smtClean="0"/>
              <a:t>路</a:t>
            </a:r>
            <a:r>
              <a:rPr lang="zh-CN" altLang="en-US" sz="3600" dirty="0"/>
              <a:t>由表</a:t>
            </a:r>
          </a:p>
        </p:txBody>
      </p:sp>
      <p:sp>
        <p:nvSpPr>
          <p:cNvPr id="128003" name="Rectangle 2"/>
          <p:cNvSpPr>
            <a:spLocks noGrp="1"/>
          </p:cNvSpPr>
          <p:nvPr>
            <p:ph type="title"/>
          </p:nvPr>
        </p:nvSpPr>
        <p:spPr>
          <a:xfrm>
            <a:off x="291465" y="116205"/>
            <a:ext cx="9238615" cy="936625"/>
          </a:xfrm>
        </p:spPr>
        <p:txBody>
          <a:bodyPr vert="horz" wrap="square" lIns="91440" tIns="45720" rIns="91440" bIns="45720" anchor="ctr"/>
          <a:lstStyle/>
          <a:p>
            <a:r>
              <a:rPr lang="en-US" altLang="zh-CN" dirty="0"/>
              <a:t>OSPF</a:t>
            </a:r>
            <a:r>
              <a:rPr lang="zh-CN" altLang="en-US" dirty="0"/>
              <a:t>中每个路由器维护三部分内容</a:t>
            </a:r>
            <a:endParaRPr lang="en-US" altLang="zh-CN" dirty="0"/>
          </a:p>
        </p:txBody>
      </p:sp>
    </p:spTree>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pPr algn="ctr"/>
            <a:r>
              <a:rPr lang="en-US" altLang="zh-CN" dirty="0" smtClean="0"/>
              <a:t>OSPF </a:t>
            </a:r>
            <a:r>
              <a:rPr lang="zh-CN" altLang="en-US" dirty="0" smtClean="0"/>
              <a:t>的</a:t>
            </a:r>
            <a:r>
              <a:rPr lang="zh-CN" altLang="en-US" dirty="0"/>
              <a:t>基本操作 </a:t>
            </a:r>
          </a:p>
        </p:txBody>
      </p:sp>
      <p:sp>
        <p:nvSpPr>
          <p:cNvPr id="592898" name="Rectangle 2"/>
          <p:cNvSpPr>
            <a:spLocks noChangeArrowheads="1"/>
          </p:cNvSpPr>
          <p:nvPr/>
        </p:nvSpPr>
        <p:spPr bwMode="auto">
          <a:xfrm>
            <a:off x="272481" y="2564461"/>
            <a:ext cx="9633520" cy="1754187"/>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0" name="Line 4"/>
          <p:cNvSpPr>
            <a:spLocks noChangeShapeType="1"/>
          </p:cNvSpPr>
          <p:nvPr/>
        </p:nvSpPr>
        <p:spPr bwMode="auto">
          <a:xfrm>
            <a:off x="1856409" y="1554808"/>
            <a:ext cx="0" cy="1027112"/>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01" name="Rectangle 5"/>
          <p:cNvSpPr>
            <a:spLocks noChangeArrowheads="1"/>
          </p:cNvSpPr>
          <p:nvPr/>
        </p:nvSpPr>
        <p:spPr bwMode="auto">
          <a:xfrm>
            <a:off x="1104860" y="1859609"/>
            <a:ext cx="1547813" cy="3254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2" name="AutoShape 6"/>
          <p:cNvSpPr>
            <a:spLocks noChangeArrowheads="1"/>
          </p:cNvSpPr>
          <p:nvPr/>
        </p:nvSpPr>
        <p:spPr bwMode="auto">
          <a:xfrm rot="-5400000">
            <a:off x="5764372" y="-582032"/>
            <a:ext cx="96837" cy="4211769"/>
          </a:xfrm>
          <a:prstGeom prst="can">
            <a:avLst>
              <a:gd name="adj" fmla="val 105945"/>
            </a:avLst>
          </a:prstGeom>
          <a:solidFill>
            <a:srgbClr val="C00000"/>
          </a:solidFill>
          <a:ln w="9525">
            <a:solidFill>
              <a:schemeClr val="tx1"/>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pic>
        <p:nvPicPr>
          <p:cNvPr id="592903" name="Picture 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94154" y="1316686"/>
            <a:ext cx="823780" cy="39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2904" name="Picture 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12301" y="1316686"/>
            <a:ext cx="822060" cy="39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 name="Group 9"/>
          <p:cNvGrpSpPr/>
          <p:nvPr/>
        </p:nvGrpSpPr>
        <p:grpSpPr bwMode="auto">
          <a:xfrm>
            <a:off x="3808373" y="1632601"/>
            <a:ext cx="4213490" cy="400051"/>
            <a:chOff x="2056" y="1482"/>
            <a:chExt cx="2450" cy="252"/>
          </a:xfrm>
        </p:grpSpPr>
        <p:sp>
          <p:nvSpPr>
            <p:cNvPr id="592906" name="Text Box 10"/>
            <p:cNvSpPr txBox="1">
              <a:spLocks noChangeArrowheads="1"/>
            </p:cNvSpPr>
            <p:nvPr/>
          </p:nvSpPr>
          <p:spPr bwMode="auto">
            <a:xfrm>
              <a:off x="2991" y="1482"/>
              <a:ext cx="4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p>
          </p:txBody>
        </p:sp>
        <p:sp>
          <p:nvSpPr>
            <p:cNvPr id="592907" name="Line 11"/>
            <p:cNvSpPr>
              <a:spLocks noChangeShapeType="1"/>
            </p:cNvSpPr>
            <p:nvPr/>
          </p:nvSpPr>
          <p:spPr bwMode="auto">
            <a:xfrm>
              <a:off x="2056" y="1731"/>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3" name="Group 12"/>
          <p:cNvGrpSpPr/>
          <p:nvPr/>
        </p:nvGrpSpPr>
        <p:grpSpPr bwMode="auto">
          <a:xfrm>
            <a:off x="3808373" y="2015186"/>
            <a:ext cx="4213490" cy="407987"/>
            <a:chOff x="2056" y="1723"/>
            <a:chExt cx="2450" cy="257"/>
          </a:xfrm>
        </p:grpSpPr>
        <p:sp>
          <p:nvSpPr>
            <p:cNvPr id="592909" name="Line 13"/>
            <p:cNvSpPr>
              <a:spLocks noChangeShapeType="1"/>
            </p:cNvSpPr>
            <p:nvPr/>
          </p:nvSpPr>
          <p:spPr bwMode="auto">
            <a:xfrm flipH="1">
              <a:off x="2056" y="1980"/>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0" name="Text Box 14"/>
            <p:cNvSpPr txBox="1">
              <a:spLocks noChangeArrowheads="1"/>
            </p:cNvSpPr>
            <p:nvPr/>
          </p:nvSpPr>
          <p:spPr bwMode="auto">
            <a:xfrm>
              <a:off x="2987" y="1723"/>
              <a:ext cx="4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p>
          </p:txBody>
        </p:sp>
      </p:grpSp>
      <p:grpSp>
        <p:nvGrpSpPr>
          <p:cNvPr id="4" name="Group 15"/>
          <p:cNvGrpSpPr/>
          <p:nvPr/>
        </p:nvGrpSpPr>
        <p:grpSpPr bwMode="auto">
          <a:xfrm>
            <a:off x="3808373" y="2578746"/>
            <a:ext cx="4213490" cy="400050"/>
            <a:chOff x="2056" y="2078"/>
            <a:chExt cx="2450" cy="252"/>
          </a:xfrm>
        </p:grpSpPr>
        <p:sp>
          <p:nvSpPr>
            <p:cNvPr id="592912" name="Line 16"/>
            <p:cNvSpPr>
              <a:spLocks noChangeShapeType="1"/>
            </p:cNvSpPr>
            <p:nvPr/>
          </p:nvSpPr>
          <p:spPr bwMode="auto">
            <a:xfrm>
              <a:off x="2056" y="2328"/>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3" name="Text Box 17"/>
            <p:cNvSpPr txBox="1">
              <a:spLocks noChangeArrowheads="1"/>
            </p:cNvSpPr>
            <p:nvPr/>
          </p:nvSpPr>
          <p:spPr bwMode="auto">
            <a:xfrm>
              <a:off x="2713" y="2078"/>
              <a:ext cx="8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5" name="Group 18"/>
          <p:cNvGrpSpPr/>
          <p:nvPr/>
        </p:nvGrpSpPr>
        <p:grpSpPr bwMode="auto">
          <a:xfrm>
            <a:off x="3808373" y="2962920"/>
            <a:ext cx="4213490" cy="407988"/>
            <a:chOff x="2056" y="2320"/>
            <a:chExt cx="2450" cy="257"/>
          </a:xfrm>
        </p:grpSpPr>
        <p:sp>
          <p:nvSpPr>
            <p:cNvPr id="592915" name="Line 19"/>
            <p:cNvSpPr>
              <a:spLocks noChangeShapeType="1"/>
            </p:cNvSpPr>
            <p:nvPr/>
          </p:nvSpPr>
          <p:spPr bwMode="auto">
            <a:xfrm flipH="1">
              <a:off x="2056" y="2577"/>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6" name="Text Box 20"/>
            <p:cNvSpPr txBox="1">
              <a:spLocks noChangeArrowheads="1"/>
            </p:cNvSpPr>
            <p:nvPr/>
          </p:nvSpPr>
          <p:spPr bwMode="auto">
            <a:xfrm>
              <a:off x="2713" y="2320"/>
              <a:ext cx="8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6" name="Group 21"/>
          <p:cNvGrpSpPr/>
          <p:nvPr/>
        </p:nvGrpSpPr>
        <p:grpSpPr bwMode="auto">
          <a:xfrm>
            <a:off x="3808373" y="3358208"/>
            <a:ext cx="4213490" cy="406400"/>
            <a:chOff x="2056" y="2569"/>
            <a:chExt cx="2450" cy="256"/>
          </a:xfrm>
        </p:grpSpPr>
        <p:sp>
          <p:nvSpPr>
            <p:cNvPr id="592918" name="Line 22"/>
            <p:cNvSpPr>
              <a:spLocks noChangeShapeType="1"/>
            </p:cNvSpPr>
            <p:nvPr/>
          </p:nvSpPr>
          <p:spPr bwMode="auto">
            <a:xfrm>
              <a:off x="2056" y="2825"/>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9" name="Text Box 23"/>
            <p:cNvSpPr txBox="1">
              <a:spLocks noChangeArrowheads="1"/>
            </p:cNvSpPr>
            <p:nvPr/>
          </p:nvSpPr>
          <p:spPr bwMode="auto">
            <a:xfrm>
              <a:off x="2713" y="2569"/>
              <a:ext cx="8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7" name="Group 24"/>
          <p:cNvGrpSpPr/>
          <p:nvPr/>
        </p:nvGrpSpPr>
        <p:grpSpPr bwMode="auto">
          <a:xfrm>
            <a:off x="3808373" y="3743973"/>
            <a:ext cx="4213490" cy="417513"/>
            <a:chOff x="2056" y="2812"/>
            <a:chExt cx="2450" cy="263"/>
          </a:xfrm>
        </p:grpSpPr>
        <p:sp>
          <p:nvSpPr>
            <p:cNvPr id="592921" name="Line 25"/>
            <p:cNvSpPr>
              <a:spLocks noChangeShapeType="1"/>
            </p:cNvSpPr>
            <p:nvPr/>
          </p:nvSpPr>
          <p:spPr bwMode="auto">
            <a:xfrm flipH="1">
              <a:off x="2056" y="3075"/>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2" name="Text Box 26"/>
            <p:cNvSpPr txBox="1">
              <a:spLocks noChangeArrowheads="1"/>
            </p:cNvSpPr>
            <p:nvPr/>
          </p:nvSpPr>
          <p:spPr bwMode="auto">
            <a:xfrm>
              <a:off x="2713" y="2812"/>
              <a:ext cx="85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8" name="Group 27"/>
          <p:cNvGrpSpPr/>
          <p:nvPr/>
        </p:nvGrpSpPr>
        <p:grpSpPr bwMode="auto">
          <a:xfrm>
            <a:off x="3808373" y="4331346"/>
            <a:ext cx="4213490" cy="400050"/>
            <a:chOff x="2056" y="3182"/>
            <a:chExt cx="2450" cy="252"/>
          </a:xfrm>
        </p:grpSpPr>
        <p:sp>
          <p:nvSpPr>
            <p:cNvPr id="592924" name="Line 28"/>
            <p:cNvSpPr>
              <a:spLocks noChangeShapeType="1"/>
            </p:cNvSpPr>
            <p:nvPr/>
          </p:nvSpPr>
          <p:spPr bwMode="auto">
            <a:xfrm>
              <a:off x="2056" y="3423"/>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5" name="Text Box 29"/>
            <p:cNvSpPr txBox="1">
              <a:spLocks noChangeArrowheads="1"/>
            </p:cNvSpPr>
            <p:nvPr/>
          </p:nvSpPr>
          <p:spPr bwMode="auto">
            <a:xfrm>
              <a:off x="2624" y="3182"/>
              <a:ext cx="10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链路状态请求</a:t>
              </a:r>
            </a:p>
          </p:txBody>
        </p:sp>
      </p:grpSp>
      <p:grpSp>
        <p:nvGrpSpPr>
          <p:cNvPr id="9" name="Group 30"/>
          <p:cNvGrpSpPr/>
          <p:nvPr/>
        </p:nvGrpSpPr>
        <p:grpSpPr bwMode="auto">
          <a:xfrm>
            <a:off x="3808373" y="4728229"/>
            <a:ext cx="4213490" cy="400051"/>
            <a:chOff x="2056" y="3432"/>
            <a:chExt cx="2450" cy="252"/>
          </a:xfrm>
        </p:grpSpPr>
        <p:sp>
          <p:nvSpPr>
            <p:cNvPr id="592927" name="Line 31"/>
            <p:cNvSpPr>
              <a:spLocks noChangeShapeType="1"/>
            </p:cNvSpPr>
            <p:nvPr/>
          </p:nvSpPr>
          <p:spPr bwMode="auto">
            <a:xfrm flipH="1">
              <a:off x="2056" y="3672"/>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8" name="Text Box 32"/>
            <p:cNvSpPr txBox="1">
              <a:spLocks noChangeArrowheads="1"/>
            </p:cNvSpPr>
            <p:nvPr/>
          </p:nvSpPr>
          <p:spPr bwMode="auto">
            <a:xfrm>
              <a:off x="2629" y="3432"/>
              <a:ext cx="10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链路状态更新</a:t>
              </a:r>
            </a:p>
          </p:txBody>
        </p:sp>
      </p:grpSp>
      <p:sp>
        <p:nvSpPr>
          <p:cNvPr id="592929" name="Line 33"/>
          <p:cNvSpPr>
            <a:spLocks noChangeShapeType="1"/>
          </p:cNvSpPr>
          <p:nvPr/>
        </p:nvSpPr>
        <p:spPr bwMode="auto">
          <a:xfrm>
            <a:off x="690390" y="4331345"/>
            <a:ext cx="8358188" cy="0"/>
          </a:xfrm>
          <a:prstGeom prst="line">
            <a:avLst/>
          </a:prstGeom>
          <a:noFill/>
          <a:ln w="19050">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0" name="Line 34"/>
          <p:cNvSpPr>
            <a:spLocks noChangeShapeType="1"/>
          </p:cNvSpPr>
          <p:nvPr/>
        </p:nvSpPr>
        <p:spPr bwMode="auto">
          <a:xfrm>
            <a:off x="724786" y="2581920"/>
            <a:ext cx="8323792" cy="0"/>
          </a:xfrm>
          <a:prstGeom prst="line">
            <a:avLst/>
          </a:prstGeom>
          <a:noFill/>
          <a:ln w="19050">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10" name="Group 35"/>
          <p:cNvGrpSpPr/>
          <p:nvPr/>
        </p:nvGrpSpPr>
        <p:grpSpPr bwMode="auto">
          <a:xfrm>
            <a:off x="3808373" y="5121929"/>
            <a:ext cx="4213490" cy="400051"/>
            <a:chOff x="2056" y="3680"/>
            <a:chExt cx="2450" cy="252"/>
          </a:xfrm>
        </p:grpSpPr>
        <p:sp>
          <p:nvSpPr>
            <p:cNvPr id="592932" name="Line 36"/>
            <p:cNvSpPr>
              <a:spLocks noChangeShapeType="1"/>
            </p:cNvSpPr>
            <p:nvPr/>
          </p:nvSpPr>
          <p:spPr bwMode="auto">
            <a:xfrm>
              <a:off x="2056" y="3920"/>
              <a:ext cx="2450" cy="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3" name="Text Box 37"/>
            <p:cNvSpPr txBox="1">
              <a:spLocks noChangeArrowheads="1"/>
            </p:cNvSpPr>
            <p:nvPr/>
          </p:nvSpPr>
          <p:spPr bwMode="auto">
            <a:xfrm>
              <a:off x="2629" y="3680"/>
              <a:ext cx="100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链路状态确认</a:t>
              </a:r>
            </a:p>
          </p:txBody>
        </p:sp>
      </p:grpSp>
      <p:sp>
        <p:nvSpPr>
          <p:cNvPr id="592934" name="Text Box 38"/>
          <p:cNvSpPr txBox="1">
            <a:spLocks noChangeArrowheads="1"/>
          </p:cNvSpPr>
          <p:nvPr/>
        </p:nvSpPr>
        <p:spPr bwMode="auto">
          <a:xfrm>
            <a:off x="1075623" y="1805633"/>
            <a:ext cx="1475084"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确定可达性</a:t>
            </a:r>
          </a:p>
        </p:txBody>
      </p:sp>
      <p:grpSp>
        <p:nvGrpSpPr>
          <p:cNvPr id="11" name="Group 39"/>
          <p:cNvGrpSpPr/>
          <p:nvPr/>
        </p:nvGrpSpPr>
        <p:grpSpPr bwMode="auto">
          <a:xfrm>
            <a:off x="642237" y="2581923"/>
            <a:ext cx="2249488" cy="1738313"/>
            <a:chOff x="215" y="2080"/>
            <a:chExt cx="1308" cy="1095"/>
          </a:xfrm>
        </p:grpSpPr>
        <p:sp>
          <p:nvSpPr>
            <p:cNvPr id="592936"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7" name="Text Box 41"/>
            <p:cNvSpPr txBox="1">
              <a:spLocks noChangeArrowheads="1"/>
            </p:cNvSpPr>
            <p:nvPr/>
          </p:nvSpPr>
          <p:spPr bwMode="auto">
            <a:xfrm>
              <a:off x="215" y="2469"/>
              <a:ext cx="1308" cy="252"/>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达到数据库的同步</a:t>
              </a:r>
            </a:p>
          </p:txBody>
        </p:sp>
      </p:grpSp>
      <p:sp>
        <p:nvSpPr>
          <p:cNvPr id="592938" name="Line 42"/>
          <p:cNvSpPr>
            <a:spLocks noChangeShapeType="1"/>
          </p:cNvSpPr>
          <p:nvPr/>
        </p:nvSpPr>
        <p:spPr bwMode="auto">
          <a:xfrm>
            <a:off x="724786" y="5661670"/>
            <a:ext cx="8323792" cy="0"/>
          </a:xfrm>
          <a:prstGeom prst="line">
            <a:avLst/>
          </a:prstGeom>
          <a:noFill/>
          <a:ln w="19050">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9" name="Line 43"/>
          <p:cNvSpPr>
            <a:spLocks noChangeShapeType="1"/>
          </p:cNvSpPr>
          <p:nvPr/>
        </p:nvSpPr>
        <p:spPr bwMode="auto">
          <a:xfrm>
            <a:off x="724787" y="1554808"/>
            <a:ext cx="2467901" cy="0"/>
          </a:xfrm>
          <a:prstGeom prst="line">
            <a:avLst/>
          </a:prstGeom>
          <a:noFill/>
          <a:ln w="19050">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12" name="Group 44"/>
          <p:cNvGrpSpPr/>
          <p:nvPr/>
        </p:nvGrpSpPr>
        <p:grpSpPr bwMode="auto">
          <a:xfrm>
            <a:off x="840012" y="4320236"/>
            <a:ext cx="1991518" cy="1341437"/>
            <a:chOff x="330" y="3175"/>
            <a:chExt cx="1158" cy="845"/>
          </a:xfrm>
        </p:grpSpPr>
        <p:sp>
          <p:nvSpPr>
            <p:cNvPr id="592941"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42" name="Text Box 46"/>
            <p:cNvSpPr txBox="1">
              <a:spLocks noChangeArrowheads="1"/>
            </p:cNvSpPr>
            <p:nvPr/>
          </p:nvSpPr>
          <p:spPr bwMode="auto">
            <a:xfrm>
              <a:off x="330" y="3414"/>
              <a:ext cx="1158" cy="25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新情况下的同步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29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290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2000"/>
                                        <p:tgtEl>
                                          <p:spTgt spid="4"/>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2000"/>
                                        <p:tgtEl>
                                          <p:spTgt spid="5"/>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2000"/>
                                        <p:tgtEl>
                                          <p:spTgt spid="6"/>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2000"/>
                                        <p:tgtEl>
                                          <p:spTgt spid="8"/>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9"/>
                                        </p:tgtEl>
                                        <p:attrNameLst>
                                          <p:attrName>style.visibility</p:attrName>
                                        </p:attrNameLst>
                                      </p:cBhvr>
                                      <p:to>
                                        <p:strVal val="visible"/>
                                      </p:to>
                                    </p:set>
                                    <p:animEffect transition="in" filter="wipe(right)">
                                      <p:cBhvr>
                                        <p:cTn id="48" dur="2000"/>
                                        <p:tgtEl>
                                          <p:spTgt spid="9"/>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nimBg="1"/>
      <p:bldP spid="592934"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D6930FE2-0296-4D43-8262-B6DC10EADA4E}"/>
              </a:ext>
            </a:extLst>
          </p:cNvPr>
          <p:cNvSpPr/>
          <p:nvPr/>
        </p:nvSpPr>
        <p:spPr>
          <a:xfrm>
            <a:off x="0" y="-1690"/>
            <a:ext cx="2846766" cy="6858000"/>
          </a:xfrm>
          <a:prstGeom prst="rect">
            <a:avLst/>
          </a:prstGeom>
          <a:solidFill>
            <a:srgbClr val="00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lumMod val="95000"/>
                </a:schemeClr>
              </a:solidFill>
            </a:endParaRPr>
          </a:p>
        </p:txBody>
      </p:sp>
      <p:sp>
        <p:nvSpPr>
          <p:cNvPr id="3" name="标题 2">
            <a:extLst>
              <a:ext uri="{FF2B5EF4-FFF2-40B4-BE49-F238E27FC236}">
                <a16:creationId xmlns:a16="http://schemas.microsoft.com/office/drawing/2014/main" xmlns="" id="{7E5D2837-0ACA-4026-81F0-6B7EA78AF138}"/>
              </a:ext>
            </a:extLst>
          </p:cNvPr>
          <p:cNvSpPr>
            <a:spLocks noGrp="1"/>
          </p:cNvSpPr>
          <p:nvPr>
            <p:ph type="title"/>
          </p:nvPr>
        </p:nvSpPr>
        <p:spPr>
          <a:xfrm>
            <a:off x="243045" y="692697"/>
            <a:ext cx="1481099" cy="5166635"/>
          </a:xfrm>
        </p:spPr>
        <p:txBody>
          <a:bodyPr>
            <a:normAutofit/>
          </a:bodyPr>
          <a:lstStyle/>
          <a:p>
            <a:r>
              <a:rPr lang="en-US" altLang="zh-CN" dirty="0"/>
              <a:t>OSPF</a:t>
            </a:r>
            <a:r>
              <a:rPr lang="zh-CN" altLang="en-US" dirty="0"/>
              <a:t>协议工作过程</a:t>
            </a:r>
          </a:p>
        </p:txBody>
      </p:sp>
      <p:pic>
        <p:nvPicPr>
          <p:cNvPr id="4" name="内容占位符 3"/>
          <p:cNvPicPr>
            <a:picLocks noGrp="1"/>
          </p:cNvPicPr>
          <p:nvPr>
            <p:ph idx="4294967295"/>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50569" y="-3380"/>
            <a:ext cx="8155431" cy="6859690"/>
          </a:xfrm>
          <a:prstGeom prst="rect">
            <a:avLst/>
          </a:prstGeom>
          <a:noFill/>
          <a:ln>
            <a:noFill/>
          </a:ln>
        </p:spPr>
      </p:pic>
    </p:spTree>
    <p:extLst>
      <p:ext uri="{BB962C8B-B14F-4D97-AF65-F5344CB8AC3E}">
        <p14:creationId xmlns:p14="http://schemas.microsoft.com/office/powerpoint/2010/main" xmlns="" val="3282455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29950"/>
              <a:gd name="adj2" fmla="val -587616"/>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类地址的网络号字段 </a:t>
            </a:r>
            <a:r>
              <a:rPr lang="en-US" altLang="zh-CN" sz="2400" b="1" dirty="0">
                <a:solidFill>
                  <a:srgbClr val="000066"/>
                </a:solidFill>
                <a:latin typeface="+mn-lt"/>
                <a:ea typeface="黑体" panose="02010609060101010101" pitchFamily="2" charset="-122"/>
              </a:rPr>
              <a:t>net-id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pPr algn="ctr"/>
            <a:r>
              <a:rPr lang="en-US" altLang="zh-CN" dirty="0"/>
              <a:t>OSPF </a:t>
            </a:r>
            <a:r>
              <a:rPr lang="zh-CN" altLang="en-US" dirty="0"/>
              <a:t>的</a:t>
            </a:r>
            <a:r>
              <a:rPr lang="zh-CN" altLang="en-US" dirty="0" smtClean="0"/>
              <a:t>区域 </a:t>
            </a:r>
            <a:r>
              <a:rPr lang="en-US" altLang="zh-CN" dirty="0" smtClean="0"/>
              <a:t>(</a:t>
            </a:r>
            <a:r>
              <a:rPr lang="en-US" altLang="zh-CN" dirty="0"/>
              <a:t>area) </a:t>
            </a:r>
          </a:p>
        </p:txBody>
      </p:sp>
      <p:sp>
        <p:nvSpPr>
          <p:cNvPr id="583683" name="Rectangle 3"/>
          <p:cNvSpPr>
            <a:spLocks noGrp="1" noChangeArrowheads="1"/>
          </p:cNvSpPr>
          <p:nvPr>
            <p:ph idx="1"/>
          </p:nvPr>
        </p:nvSpPr>
        <p:spPr/>
        <p:txBody>
          <a:bodyPr/>
          <a:lstStyle/>
          <a:p>
            <a:r>
              <a:rPr lang="zh-CN" altLang="en-US" dirty="0"/>
              <a:t>为了使 </a:t>
            </a:r>
            <a:r>
              <a:rPr lang="en-US" altLang="zh-CN" dirty="0"/>
              <a:t>OSPF </a:t>
            </a:r>
            <a:r>
              <a:rPr lang="zh-CN" altLang="en-US" dirty="0"/>
              <a:t>能够用于规模很大的网络，</a:t>
            </a:r>
            <a:r>
              <a:rPr lang="en-US" altLang="zh-CN" dirty="0"/>
              <a:t>OSPF </a:t>
            </a:r>
            <a:r>
              <a:rPr lang="zh-CN" altLang="en-US" dirty="0"/>
              <a:t>将一个自治系统再划分为若干个更小的范围，叫作</a:t>
            </a:r>
            <a:r>
              <a:rPr lang="zh-CN" altLang="en-US" dirty="0">
                <a:solidFill>
                  <a:srgbClr val="FF0000"/>
                </a:solidFill>
              </a:rPr>
              <a:t>区域。</a:t>
            </a:r>
          </a:p>
          <a:p>
            <a:r>
              <a:rPr lang="zh-CN" altLang="en-US" dirty="0"/>
              <a:t>每一个区域都有一个 </a:t>
            </a:r>
            <a:r>
              <a:rPr lang="en-US" altLang="zh-CN" dirty="0"/>
              <a:t>32 </a:t>
            </a:r>
            <a:r>
              <a:rPr lang="zh-CN" altLang="en-US" dirty="0"/>
              <a:t>位的区域标识符（用点分十进制表示）。</a:t>
            </a:r>
          </a:p>
          <a:p>
            <a:r>
              <a:rPr lang="zh-CN" altLang="en-US" dirty="0"/>
              <a:t>区域也不能太大，在一个区域内的路由器最好不超过 </a:t>
            </a:r>
            <a:r>
              <a:rPr lang="en-US" altLang="zh-CN" dirty="0"/>
              <a:t>200 </a:t>
            </a:r>
            <a:r>
              <a:rPr lang="zh-CN" altLang="en-US" dirty="0"/>
              <a:t>个。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4706" name="Group 2"/>
          <p:cNvGrpSpPr/>
          <p:nvPr/>
        </p:nvGrpSpPr>
        <p:grpSpPr bwMode="auto">
          <a:xfrm>
            <a:off x="249668" y="1819622"/>
            <a:ext cx="9599877" cy="3760788"/>
            <a:chOff x="79" y="1560"/>
            <a:chExt cx="5582" cy="2369"/>
          </a:xfrm>
        </p:grpSpPr>
        <p:sp>
          <p:nvSpPr>
            <p:cNvPr id="584707"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08"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自治系统 </a:t>
              </a:r>
              <a:r>
                <a:rPr kumimoji="1" lang="en-US" altLang="zh-CN" sz="2400" b="1" dirty="0">
                  <a:solidFill>
                    <a:srgbClr val="0000CC"/>
                  </a:solidFill>
                  <a:latin typeface="+mn-lt"/>
                  <a:ea typeface="黑体" panose="02010609060101010101" pitchFamily="2" charset="-122"/>
                </a:rPr>
                <a:t>AS</a:t>
              </a:r>
            </a:p>
          </p:txBody>
        </p:sp>
      </p:grpSp>
      <p:sp>
        <p:nvSpPr>
          <p:cNvPr id="584709" name="Rectangle 5"/>
          <p:cNvSpPr>
            <a:spLocks noGrp="1" noChangeArrowheads="1"/>
          </p:cNvSpPr>
          <p:nvPr>
            <p:ph type="title"/>
          </p:nvPr>
        </p:nvSpPr>
        <p:spPr/>
        <p:txBody>
          <a:bodyPr/>
          <a:lstStyle/>
          <a:p>
            <a:pPr algn="ctr"/>
            <a:r>
              <a:rPr lang="en-US" altLang="zh-CN" sz="4000" dirty="0"/>
              <a:t>OSPF </a:t>
            </a:r>
            <a:r>
              <a:rPr lang="zh-CN" altLang="en-US" sz="4000" dirty="0"/>
              <a:t>划分为两种不同的区域 </a:t>
            </a:r>
          </a:p>
        </p:txBody>
      </p:sp>
      <p:sp>
        <p:nvSpPr>
          <p:cNvPr id="584710"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1" name="Oval 7"/>
          <p:cNvSpPr>
            <a:spLocks noChangeArrowheads="1"/>
          </p:cNvSpPr>
          <p:nvPr/>
        </p:nvSpPr>
        <p:spPr bwMode="auto">
          <a:xfrm>
            <a:off x="361454"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2" name="Oval 8"/>
          <p:cNvSpPr>
            <a:spLocks noChangeArrowheads="1"/>
          </p:cNvSpPr>
          <p:nvPr/>
        </p:nvSpPr>
        <p:spPr bwMode="auto">
          <a:xfrm>
            <a:off x="7127114"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3" name="Text Box 9"/>
          <p:cNvSpPr txBox="1">
            <a:spLocks noChangeArrowheads="1"/>
          </p:cNvSpPr>
          <p:nvPr/>
        </p:nvSpPr>
        <p:spPr bwMode="auto">
          <a:xfrm>
            <a:off x="1088925" y="4716812"/>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4714" name="Text Box 10"/>
          <p:cNvSpPr txBox="1">
            <a:spLocks noChangeArrowheads="1"/>
          </p:cNvSpPr>
          <p:nvPr/>
        </p:nvSpPr>
        <p:spPr bwMode="auto">
          <a:xfrm>
            <a:off x="7641331" y="47882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4715" name="Text Box 11"/>
          <p:cNvSpPr txBox="1">
            <a:spLocks noChangeArrowheads="1"/>
          </p:cNvSpPr>
          <p:nvPr/>
        </p:nvSpPr>
        <p:spPr bwMode="auto">
          <a:xfrm>
            <a:off x="3912822" y="1903762"/>
            <a:ext cx="244810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4716" name="Line 12"/>
          <p:cNvSpPr>
            <a:spLocks noChangeShapeType="1"/>
          </p:cNvSpPr>
          <p:nvPr/>
        </p:nvSpPr>
        <p:spPr bwMode="auto">
          <a:xfrm flipV="1">
            <a:off x="5477833" y="1719613"/>
            <a:ext cx="1153980" cy="962025"/>
          </a:xfrm>
          <a:prstGeom prst="line">
            <a:avLst/>
          </a:prstGeom>
          <a:noFill/>
          <a:ln w="3810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7" name="Text Box 13"/>
          <p:cNvSpPr txBox="1">
            <a:spLocks noChangeArrowheads="1"/>
          </p:cNvSpPr>
          <p:nvPr/>
        </p:nvSpPr>
        <p:spPr bwMode="auto">
          <a:xfrm>
            <a:off x="5763542" y="1268762"/>
            <a:ext cx="235032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p>
        </p:txBody>
      </p:sp>
      <p:sp>
        <p:nvSpPr>
          <p:cNvPr id="584718"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9" name="Line 15"/>
          <p:cNvSpPr>
            <a:spLocks noChangeShapeType="1"/>
          </p:cNvSpPr>
          <p:nvPr/>
        </p:nvSpPr>
        <p:spPr bwMode="auto">
          <a:xfrm flipV="1">
            <a:off x="8200264" y="3437288"/>
            <a:ext cx="823781" cy="136525"/>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0" name="Line 16"/>
          <p:cNvSpPr>
            <a:spLocks noChangeShapeType="1"/>
          </p:cNvSpPr>
          <p:nvPr/>
        </p:nvSpPr>
        <p:spPr bwMode="auto">
          <a:xfrm>
            <a:off x="8613014" y="2749897"/>
            <a:ext cx="411031" cy="687388"/>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1" name="Line 17"/>
          <p:cNvSpPr>
            <a:spLocks noChangeShapeType="1"/>
          </p:cNvSpPr>
          <p:nvPr/>
        </p:nvSpPr>
        <p:spPr bwMode="auto">
          <a:xfrm flipH="1">
            <a:off x="8528743" y="3503962"/>
            <a:ext cx="495300" cy="757237"/>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2" name="Line 18"/>
          <p:cNvSpPr>
            <a:spLocks noChangeShapeType="1"/>
          </p:cNvSpPr>
          <p:nvPr/>
        </p:nvSpPr>
        <p:spPr bwMode="auto">
          <a:xfrm flipV="1">
            <a:off x="5888864" y="3230910"/>
            <a:ext cx="1071431" cy="1381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3" name="Line 19"/>
          <p:cNvSpPr>
            <a:spLocks noChangeShapeType="1"/>
          </p:cNvSpPr>
          <p:nvPr/>
        </p:nvSpPr>
        <p:spPr bwMode="auto">
          <a:xfrm>
            <a:off x="5560383" y="2681637"/>
            <a:ext cx="163380" cy="6175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4"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5" name="Line 21"/>
          <p:cNvSpPr>
            <a:spLocks noChangeShapeType="1"/>
          </p:cNvSpPr>
          <p:nvPr/>
        </p:nvSpPr>
        <p:spPr bwMode="auto">
          <a:xfrm>
            <a:off x="3744283" y="3094388"/>
            <a:ext cx="1733550" cy="274637"/>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6"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7" name="Line 23"/>
          <p:cNvSpPr>
            <a:spLocks noChangeShapeType="1"/>
          </p:cNvSpPr>
          <p:nvPr/>
        </p:nvSpPr>
        <p:spPr bwMode="auto">
          <a:xfrm flipH="1">
            <a:off x="1186954" y="2749897"/>
            <a:ext cx="1236531" cy="34448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8" name="Line 24"/>
          <p:cNvSpPr>
            <a:spLocks noChangeShapeType="1"/>
          </p:cNvSpPr>
          <p:nvPr/>
        </p:nvSpPr>
        <p:spPr bwMode="auto">
          <a:xfrm>
            <a:off x="2423485" y="2816572"/>
            <a:ext cx="497019" cy="75723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9"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0" name="Line 26"/>
          <p:cNvSpPr>
            <a:spLocks noChangeShapeType="1"/>
          </p:cNvSpPr>
          <p:nvPr/>
        </p:nvSpPr>
        <p:spPr bwMode="auto">
          <a:xfrm flipH="1">
            <a:off x="1763085" y="3643660"/>
            <a:ext cx="1074869" cy="138112"/>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1" name="Line 27"/>
          <p:cNvSpPr>
            <a:spLocks noChangeShapeType="1"/>
          </p:cNvSpPr>
          <p:nvPr/>
        </p:nvSpPr>
        <p:spPr bwMode="auto">
          <a:xfrm>
            <a:off x="1763085" y="3848447"/>
            <a:ext cx="414469"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732" name="Group 28"/>
          <p:cNvGrpSpPr/>
          <p:nvPr/>
        </p:nvGrpSpPr>
        <p:grpSpPr bwMode="auto">
          <a:xfrm>
            <a:off x="2588583" y="3369025"/>
            <a:ext cx="742950" cy="479425"/>
            <a:chOff x="2949" y="196"/>
            <a:chExt cx="941" cy="598"/>
          </a:xfrm>
        </p:grpSpPr>
        <p:sp>
          <p:nvSpPr>
            <p:cNvPr id="584733"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4"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5"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6"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7"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8"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9"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0"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1"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2"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3"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4744" name="Picture 4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52052" y="3643663"/>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45" name="Picture 4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46" name="Picture 4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6634" y="2956274"/>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47"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2543525"/>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48"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77834" y="3230912"/>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49"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78113" y="3299175"/>
            <a:ext cx="562372" cy="315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4750"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96913" y="3094387"/>
            <a:ext cx="562372"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84751" name="Group 47"/>
          <p:cNvGrpSpPr/>
          <p:nvPr/>
        </p:nvGrpSpPr>
        <p:grpSpPr bwMode="auto">
          <a:xfrm>
            <a:off x="1845633" y="4056413"/>
            <a:ext cx="742950" cy="479425"/>
            <a:chOff x="2949" y="196"/>
            <a:chExt cx="941" cy="598"/>
          </a:xfrm>
        </p:grpSpPr>
        <p:sp>
          <p:nvSpPr>
            <p:cNvPr id="584752"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3"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4"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5"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6"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7"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8"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9"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0"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1"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2"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63" name="Group 59"/>
          <p:cNvGrpSpPr/>
          <p:nvPr/>
        </p:nvGrpSpPr>
        <p:grpSpPr bwMode="auto">
          <a:xfrm>
            <a:off x="856752" y="2886422"/>
            <a:ext cx="742950" cy="482600"/>
            <a:chOff x="2949" y="196"/>
            <a:chExt cx="941" cy="598"/>
          </a:xfrm>
        </p:grpSpPr>
        <p:sp>
          <p:nvSpPr>
            <p:cNvPr id="584764"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5"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6"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7"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8"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9"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0"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1"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2"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3"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4"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75" name="Group 71"/>
          <p:cNvGrpSpPr/>
          <p:nvPr/>
        </p:nvGrpSpPr>
        <p:grpSpPr bwMode="auto">
          <a:xfrm>
            <a:off x="8200264" y="2475260"/>
            <a:ext cx="741231" cy="481012"/>
            <a:chOff x="2949" y="196"/>
            <a:chExt cx="941" cy="598"/>
          </a:xfrm>
        </p:grpSpPr>
        <p:sp>
          <p:nvSpPr>
            <p:cNvPr id="584776"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7"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8"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9"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0"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1"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2"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3"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4"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5"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6"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87" name="Group 83"/>
          <p:cNvGrpSpPr/>
          <p:nvPr/>
        </p:nvGrpSpPr>
        <p:grpSpPr bwMode="auto">
          <a:xfrm>
            <a:off x="8117712" y="4056413"/>
            <a:ext cx="742950" cy="479425"/>
            <a:chOff x="2949" y="196"/>
            <a:chExt cx="941" cy="598"/>
          </a:xfrm>
        </p:grpSpPr>
        <p:sp>
          <p:nvSpPr>
            <p:cNvPr id="584788"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1"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2"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4"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5"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99" name="Group 95"/>
          <p:cNvGrpSpPr/>
          <p:nvPr/>
        </p:nvGrpSpPr>
        <p:grpSpPr bwMode="auto">
          <a:xfrm>
            <a:off x="7703243" y="3299172"/>
            <a:ext cx="742950" cy="482600"/>
            <a:chOff x="2949" y="196"/>
            <a:chExt cx="941" cy="598"/>
          </a:xfrm>
        </p:grpSpPr>
        <p:sp>
          <p:nvSpPr>
            <p:cNvPr id="584800"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1"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2"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3"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4"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5"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6"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7"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8"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09"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10"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11" name="Text Box 107"/>
          <p:cNvSpPr txBox="1">
            <a:spLocks noChangeArrowheads="1"/>
          </p:cNvSpPr>
          <p:nvPr/>
        </p:nvSpPr>
        <p:spPr bwMode="auto">
          <a:xfrm>
            <a:off x="9067039" y="293246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4812"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7</a:t>
            </a:r>
          </a:p>
        </p:txBody>
      </p:sp>
      <p:sp>
        <p:nvSpPr>
          <p:cNvPr id="584813"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p>
        </p:txBody>
      </p:sp>
      <p:sp>
        <p:nvSpPr>
          <p:cNvPr id="584814"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p>
        </p:txBody>
      </p:sp>
      <p:sp>
        <p:nvSpPr>
          <p:cNvPr id="584815"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4</a:t>
            </a:r>
          </a:p>
        </p:txBody>
      </p:sp>
      <p:sp>
        <p:nvSpPr>
          <p:cNvPr id="584816"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p>
        </p:txBody>
      </p:sp>
      <p:sp>
        <p:nvSpPr>
          <p:cNvPr id="584817" name="Text Box 113"/>
          <p:cNvSpPr txBox="1">
            <a:spLocks noChangeArrowheads="1"/>
          </p:cNvSpPr>
          <p:nvPr/>
        </p:nvSpPr>
        <p:spPr bwMode="auto">
          <a:xfrm>
            <a:off x="935864" y="352301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4818"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4819" name="Text Box 115"/>
          <p:cNvSpPr txBox="1">
            <a:spLocks noChangeArrowheads="1"/>
          </p:cNvSpPr>
          <p:nvPr/>
        </p:nvSpPr>
        <p:spPr bwMode="auto">
          <a:xfrm>
            <a:off x="8172747" y="4067523"/>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4820" name="Text Box 116"/>
          <p:cNvSpPr txBox="1">
            <a:spLocks noChangeArrowheads="1"/>
          </p:cNvSpPr>
          <p:nvPr/>
        </p:nvSpPr>
        <p:spPr bwMode="auto">
          <a:xfrm>
            <a:off x="8257018" y="2491136"/>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4821" name="Text Box 117"/>
          <p:cNvSpPr txBox="1">
            <a:spLocks noChangeArrowheads="1"/>
          </p:cNvSpPr>
          <p:nvPr/>
        </p:nvSpPr>
        <p:spPr bwMode="auto">
          <a:xfrm>
            <a:off x="1885189" y="4104036"/>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4822" name="Text Box 118"/>
          <p:cNvSpPr txBox="1">
            <a:spLocks noChangeArrowheads="1"/>
          </p:cNvSpPr>
          <p:nvPr/>
        </p:nvSpPr>
        <p:spPr bwMode="auto">
          <a:xfrm>
            <a:off x="2655656" y="3419823"/>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4823" name="Text Box 119"/>
          <p:cNvSpPr txBox="1">
            <a:spLocks noChangeArrowheads="1"/>
          </p:cNvSpPr>
          <p:nvPr/>
        </p:nvSpPr>
        <p:spPr bwMode="auto">
          <a:xfrm>
            <a:off x="928984" y="2916586"/>
            <a:ext cx="61747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4824" name="Text Box 120"/>
          <p:cNvSpPr txBox="1">
            <a:spLocks noChangeArrowheads="1"/>
          </p:cNvSpPr>
          <p:nvPr/>
        </p:nvSpPr>
        <p:spPr bwMode="auto">
          <a:xfrm>
            <a:off x="7703244" y="3327748"/>
            <a:ext cx="60625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4825" name="Oval 121"/>
          <p:cNvSpPr>
            <a:spLocks noChangeArrowheads="1"/>
          </p:cNvSpPr>
          <p:nvPr/>
        </p:nvSpPr>
        <p:spPr bwMode="auto">
          <a:xfrm>
            <a:off x="3744283" y="4004025"/>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826" name="Text Box 122"/>
          <p:cNvSpPr txBox="1">
            <a:spLocks noChangeArrowheads="1"/>
          </p:cNvSpPr>
          <p:nvPr/>
        </p:nvSpPr>
        <p:spPr bwMode="auto">
          <a:xfrm>
            <a:off x="4599019" y="50041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0.0.0.2</a:t>
            </a:r>
          </a:p>
        </p:txBody>
      </p:sp>
      <p:sp>
        <p:nvSpPr>
          <p:cNvPr id="584827"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28"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29" name="Group 125"/>
          <p:cNvGrpSpPr/>
          <p:nvPr/>
        </p:nvGrpSpPr>
        <p:grpSpPr bwMode="auto">
          <a:xfrm>
            <a:off x="6138233" y="4177060"/>
            <a:ext cx="741230" cy="608012"/>
            <a:chOff x="2949" y="196"/>
            <a:chExt cx="941" cy="598"/>
          </a:xfrm>
        </p:grpSpPr>
        <p:sp>
          <p:nvSpPr>
            <p:cNvPr id="584830"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1"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2"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3"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4"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5"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6"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7"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8"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39"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40"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41" name="Text Box 137"/>
          <p:cNvSpPr txBox="1">
            <a:spLocks noChangeArrowheads="1"/>
          </p:cNvSpPr>
          <p:nvPr/>
        </p:nvSpPr>
        <p:spPr bwMode="auto">
          <a:xfrm>
            <a:off x="6167471" y="4223098"/>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4842"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43" name="Group 139"/>
          <p:cNvGrpSpPr/>
          <p:nvPr/>
        </p:nvGrpSpPr>
        <p:grpSpPr bwMode="auto">
          <a:xfrm>
            <a:off x="4074483" y="4262785"/>
            <a:ext cx="742950" cy="608012"/>
            <a:chOff x="2949" y="196"/>
            <a:chExt cx="941" cy="598"/>
          </a:xfrm>
        </p:grpSpPr>
        <p:sp>
          <p:nvSpPr>
            <p:cNvPr id="584844"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5"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6"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7"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8"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9"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0"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1"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2"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3"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4"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55" name="Text Box 151"/>
          <p:cNvSpPr txBox="1">
            <a:spLocks noChangeArrowheads="1"/>
          </p:cNvSpPr>
          <p:nvPr/>
        </p:nvSpPr>
        <p:spPr bwMode="auto">
          <a:xfrm>
            <a:off x="4064165" y="4375497"/>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4856" name="Picture 15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84857"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4858" name="Picture 1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8470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2000" fill="hold" grpId="0" nodeType="afterEffect">
                                  <p:stCondLst>
                                    <p:cond delay="500"/>
                                  </p:stCondLst>
                                  <p:childTnLst>
                                    <p:anim calcmode="discrete" valueType="str">
                                      <p:cBhvr>
                                        <p:cTn id="9" dur="1000" fill="hold"/>
                                        <p:tgtEl>
                                          <p:spTgt spid="58471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grpId="0" nodeType="withEffect">
                                  <p:stCondLst>
                                    <p:cond delay="500"/>
                                  </p:stCondLst>
                                  <p:childTnLst>
                                    <p:anim calcmode="discrete" valueType="str">
                                      <p:cBhvr>
                                        <p:cTn id="11" dur="1000" fill="hold"/>
                                        <p:tgtEl>
                                          <p:spTgt spid="584710"/>
                                        </p:tgtEl>
                                        <p:attrNameLst>
                                          <p:attrName>style.visibility</p:attrName>
                                        </p:attrNameLst>
                                      </p:cBhvr>
                                      <p:tavLst>
                                        <p:tav tm="0">
                                          <p:val>
                                            <p:strVal val="hidden"/>
                                          </p:val>
                                        </p:tav>
                                        <p:tav tm="50000">
                                          <p:val>
                                            <p:strVal val="visible"/>
                                          </p:val>
                                        </p:tav>
                                      </p:tavLst>
                                    </p:anim>
                                  </p:childTnLst>
                                </p:cTn>
                              </p:par>
                            </p:childTnLst>
                          </p:cTn>
                        </p:par>
                        <p:par>
                          <p:cTn id="12" fill="hold">
                            <p:stCondLst>
                              <p:cond delay="3000"/>
                            </p:stCondLst>
                            <p:childTnLst>
                              <p:par>
                                <p:cTn id="13" presetID="35" presetClass="emph" presetSubtype="0" repeatCount="2000" fill="hold" grpId="0" nodeType="afterEffect">
                                  <p:stCondLst>
                                    <p:cond delay="500"/>
                                  </p:stCondLst>
                                  <p:childTnLst>
                                    <p:anim calcmode="discrete" valueType="str">
                                      <p:cBhvr>
                                        <p:cTn id="14" dur="1000" fill="hold"/>
                                        <p:tgtEl>
                                          <p:spTgt spid="584713"/>
                                        </p:tgtEl>
                                        <p:attrNameLst>
                                          <p:attrName>style.visibility</p:attrName>
                                        </p:attrNameLst>
                                      </p:cBhvr>
                                      <p:tavLst>
                                        <p:tav tm="0">
                                          <p:val>
                                            <p:strVal val="hidden"/>
                                          </p:val>
                                        </p:tav>
                                        <p:tav tm="50000">
                                          <p:val>
                                            <p:strVal val="visible"/>
                                          </p:val>
                                        </p:tav>
                                      </p:tavLst>
                                    </p:anim>
                                  </p:childTnLst>
                                </p:cTn>
                              </p:par>
                              <p:par>
                                <p:cTn id="15" presetID="35" presetClass="emph" presetSubtype="0" repeatCount="2000" fill="hold" grpId="0" nodeType="withEffect">
                                  <p:stCondLst>
                                    <p:cond delay="500"/>
                                  </p:stCondLst>
                                  <p:childTnLst>
                                    <p:anim calcmode="discrete" valueType="str">
                                      <p:cBhvr>
                                        <p:cTn id="16" dur="1000" fill="hold"/>
                                        <p:tgtEl>
                                          <p:spTgt spid="584711"/>
                                        </p:tgtEl>
                                        <p:attrNameLst>
                                          <p:attrName>style.visibility</p:attrName>
                                        </p:attrNameLst>
                                      </p:cBhvr>
                                      <p:tavLst>
                                        <p:tav tm="0">
                                          <p:val>
                                            <p:strVal val="hidden"/>
                                          </p:val>
                                        </p:tav>
                                        <p:tav tm="50000">
                                          <p:val>
                                            <p:strVal val="visible"/>
                                          </p:val>
                                        </p:tav>
                                      </p:tavLst>
                                    </p:anim>
                                  </p:childTnLst>
                                </p:cTn>
                              </p:par>
                            </p:childTnLst>
                          </p:cTn>
                        </p:par>
                        <p:par>
                          <p:cTn id="17" fill="hold">
                            <p:stCondLst>
                              <p:cond delay="4500"/>
                            </p:stCondLst>
                            <p:childTnLst>
                              <p:par>
                                <p:cTn id="18" presetID="35" presetClass="emph" presetSubtype="0" repeatCount="2000" fill="hold" grpId="0" nodeType="afterEffect">
                                  <p:stCondLst>
                                    <p:cond delay="500"/>
                                  </p:stCondLst>
                                  <p:childTnLst>
                                    <p:anim calcmode="discrete" valueType="str">
                                      <p:cBhvr>
                                        <p:cTn id="19" dur="1000" fill="hold"/>
                                        <p:tgtEl>
                                          <p:spTgt spid="584826"/>
                                        </p:tgtEl>
                                        <p:attrNameLst>
                                          <p:attrName>style.visibility</p:attrName>
                                        </p:attrNameLst>
                                      </p:cBhvr>
                                      <p:tavLst>
                                        <p:tav tm="0">
                                          <p:val>
                                            <p:strVal val="hidden"/>
                                          </p:val>
                                        </p:tav>
                                        <p:tav tm="50000">
                                          <p:val>
                                            <p:strVal val="visible"/>
                                          </p:val>
                                        </p:tav>
                                      </p:tavLst>
                                    </p:anim>
                                  </p:childTnLst>
                                </p:cTn>
                              </p:par>
                              <p:par>
                                <p:cTn id="20" presetID="35" presetClass="emph" presetSubtype="0" repeatCount="2000" fill="hold" grpId="0" nodeType="withEffect">
                                  <p:stCondLst>
                                    <p:cond delay="500"/>
                                  </p:stCondLst>
                                  <p:childTnLst>
                                    <p:anim calcmode="discrete" valueType="str">
                                      <p:cBhvr>
                                        <p:cTn id="21" dur="1000" fill="hold"/>
                                        <p:tgtEl>
                                          <p:spTgt spid="584825"/>
                                        </p:tgtEl>
                                        <p:attrNameLst>
                                          <p:attrName>style.visibility</p:attrName>
                                        </p:attrNameLst>
                                      </p:cBhvr>
                                      <p:tavLst>
                                        <p:tav tm="0">
                                          <p:val>
                                            <p:strVal val="hidden"/>
                                          </p:val>
                                        </p:tav>
                                        <p:tav tm="50000">
                                          <p:val>
                                            <p:strVal val="visible"/>
                                          </p:val>
                                        </p:tav>
                                      </p:tavLst>
                                    </p:anim>
                                  </p:childTnLst>
                                </p:cTn>
                              </p:par>
                            </p:childTnLst>
                          </p:cTn>
                        </p:par>
                        <p:par>
                          <p:cTn id="22" fill="hold">
                            <p:stCondLst>
                              <p:cond delay="6000"/>
                            </p:stCondLst>
                            <p:childTnLst>
                              <p:par>
                                <p:cTn id="23" presetID="35" presetClass="emph" presetSubtype="0" repeatCount="2000" fill="hold" grpId="0" nodeType="afterEffect">
                                  <p:stCondLst>
                                    <p:cond delay="500"/>
                                  </p:stCondLst>
                                  <p:childTnLst>
                                    <p:anim calcmode="discrete" valueType="str">
                                      <p:cBhvr>
                                        <p:cTn id="24" dur="1000" fill="hold"/>
                                        <p:tgtEl>
                                          <p:spTgt spid="584712"/>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500"/>
                                  </p:stCondLst>
                                  <p:childTnLst>
                                    <p:anim calcmode="discrete" valueType="str">
                                      <p:cBhvr>
                                        <p:cTn id="26" dur="1000" fill="hold"/>
                                        <p:tgtEl>
                                          <p:spTgt spid="5847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0" grpId="0" animBg="1"/>
      <p:bldP spid="584711" grpId="0" animBg="1"/>
      <p:bldP spid="584712" grpId="0" animBg="1"/>
      <p:bldP spid="584713" grpId="0"/>
      <p:bldP spid="584714" grpId="0"/>
      <p:bldP spid="584715" grpId="0"/>
      <p:bldP spid="584825" grpId="0" animBg="1"/>
      <p:bldP spid="58482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7" name="Rectangle 5"/>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主干路由器</a:t>
            </a:r>
          </a:p>
        </p:txBody>
      </p:sp>
      <p:grpSp>
        <p:nvGrpSpPr>
          <p:cNvPr id="586754" name="Group 2"/>
          <p:cNvGrpSpPr/>
          <p:nvPr/>
        </p:nvGrpSpPr>
        <p:grpSpPr bwMode="auto">
          <a:xfrm>
            <a:off x="249668" y="1819622"/>
            <a:ext cx="9599877" cy="3760788"/>
            <a:chOff x="79" y="1560"/>
            <a:chExt cx="5582" cy="2369"/>
          </a:xfrm>
        </p:grpSpPr>
        <p:sp>
          <p:nvSpPr>
            <p:cNvPr id="586755"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6"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p>
          </p:txBody>
        </p:sp>
      </p:grpSp>
      <p:sp>
        <p:nvSpPr>
          <p:cNvPr id="586758"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9" name="Oval 7"/>
          <p:cNvSpPr>
            <a:spLocks noChangeArrowheads="1"/>
          </p:cNvSpPr>
          <p:nvPr/>
        </p:nvSpPr>
        <p:spPr bwMode="auto">
          <a:xfrm>
            <a:off x="361454"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0" name="Oval 8"/>
          <p:cNvSpPr>
            <a:spLocks noChangeArrowheads="1"/>
          </p:cNvSpPr>
          <p:nvPr/>
        </p:nvSpPr>
        <p:spPr bwMode="auto">
          <a:xfrm>
            <a:off x="7127114"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1" name="Text Box 9"/>
          <p:cNvSpPr txBox="1">
            <a:spLocks noChangeArrowheads="1"/>
          </p:cNvSpPr>
          <p:nvPr/>
        </p:nvSpPr>
        <p:spPr bwMode="auto">
          <a:xfrm>
            <a:off x="1088925" y="4716812"/>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6762" name="Text Box 10"/>
          <p:cNvSpPr txBox="1">
            <a:spLocks noChangeArrowheads="1"/>
          </p:cNvSpPr>
          <p:nvPr/>
        </p:nvSpPr>
        <p:spPr bwMode="auto">
          <a:xfrm>
            <a:off x="7641331" y="47882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6763" name="Text Box 11"/>
          <p:cNvSpPr txBox="1">
            <a:spLocks noChangeArrowheads="1"/>
          </p:cNvSpPr>
          <p:nvPr/>
        </p:nvSpPr>
        <p:spPr bwMode="auto">
          <a:xfrm>
            <a:off x="3912822" y="1903762"/>
            <a:ext cx="244810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6764" name="Line 12"/>
          <p:cNvSpPr>
            <a:spLocks noChangeShapeType="1"/>
          </p:cNvSpPr>
          <p:nvPr/>
        </p:nvSpPr>
        <p:spPr bwMode="auto">
          <a:xfrm flipV="1">
            <a:off x="5477833" y="1719613"/>
            <a:ext cx="1153980" cy="962025"/>
          </a:xfrm>
          <a:prstGeom prst="line">
            <a:avLst/>
          </a:prstGeom>
          <a:noFill/>
          <a:ln w="3810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5" name="Text Box 13"/>
          <p:cNvSpPr txBox="1">
            <a:spLocks noChangeArrowheads="1"/>
          </p:cNvSpPr>
          <p:nvPr/>
        </p:nvSpPr>
        <p:spPr bwMode="auto">
          <a:xfrm>
            <a:off x="5835550" y="1268762"/>
            <a:ext cx="235032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p>
        </p:txBody>
      </p:sp>
      <p:sp>
        <p:nvSpPr>
          <p:cNvPr id="586766"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7" name="Line 15"/>
          <p:cNvSpPr>
            <a:spLocks noChangeShapeType="1"/>
          </p:cNvSpPr>
          <p:nvPr/>
        </p:nvSpPr>
        <p:spPr bwMode="auto">
          <a:xfrm flipV="1">
            <a:off x="8200264" y="3437288"/>
            <a:ext cx="823781" cy="136525"/>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8" name="Line 16"/>
          <p:cNvSpPr>
            <a:spLocks noChangeShapeType="1"/>
          </p:cNvSpPr>
          <p:nvPr/>
        </p:nvSpPr>
        <p:spPr bwMode="auto">
          <a:xfrm>
            <a:off x="8613014" y="2749897"/>
            <a:ext cx="411031" cy="687388"/>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9" name="Line 17"/>
          <p:cNvSpPr>
            <a:spLocks noChangeShapeType="1"/>
          </p:cNvSpPr>
          <p:nvPr/>
        </p:nvSpPr>
        <p:spPr bwMode="auto">
          <a:xfrm flipH="1">
            <a:off x="8528743" y="3503962"/>
            <a:ext cx="495300" cy="757237"/>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0" name="Line 18"/>
          <p:cNvSpPr>
            <a:spLocks noChangeShapeType="1"/>
          </p:cNvSpPr>
          <p:nvPr/>
        </p:nvSpPr>
        <p:spPr bwMode="auto">
          <a:xfrm flipV="1">
            <a:off x="5888864" y="3230910"/>
            <a:ext cx="1071431" cy="1381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1" name="Line 19"/>
          <p:cNvSpPr>
            <a:spLocks noChangeShapeType="1"/>
          </p:cNvSpPr>
          <p:nvPr/>
        </p:nvSpPr>
        <p:spPr bwMode="auto">
          <a:xfrm>
            <a:off x="5560383" y="2681637"/>
            <a:ext cx="163380" cy="6175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2"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3" name="Line 21"/>
          <p:cNvSpPr>
            <a:spLocks noChangeShapeType="1"/>
          </p:cNvSpPr>
          <p:nvPr/>
        </p:nvSpPr>
        <p:spPr bwMode="auto">
          <a:xfrm>
            <a:off x="3744283" y="3094388"/>
            <a:ext cx="1733550" cy="274637"/>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4"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5" name="Line 23"/>
          <p:cNvSpPr>
            <a:spLocks noChangeShapeType="1"/>
          </p:cNvSpPr>
          <p:nvPr/>
        </p:nvSpPr>
        <p:spPr bwMode="auto">
          <a:xfrm flipH="1">
            <a:off x="1186954" y="2749897"/>
            <a:ext cx="1236531" cy="34448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6" name="Line 24"/>
          <p:cNvSpPr>
            <a:spLocks noChangeShapeType="1"/>
          </p:cNvSpPr>
          <p:nvPr/>
        </p:nvSpPr>
        <p:spPr bwMode="auto">
          <a:xfrm>
            <a:off x="2423485" y="2816572"/>
            <a:ext cx="497019" cy="75723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7"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8" name="Line 26"/>
          <p:cNvSpPr>
            <a:spLocks noChangeShapeType="1"/>
          </p:cNvSpPr>
          <p:nvPr/>
        </p:nvSpPr>
        <p:spPr bwMode="auto">
          <a:xfrm flipH="1">
            <a:off x="1763085" y="3643660"/>
            <a:ext cx="1074869" cy="138112"/>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9" name="Line 27"/>
          <p:cNvSpPr>
            <a:spLocks noChangeShapeType="1"/>
          </p:cNvSpPr>
          <p:nvPr/>
        </p:nvSpPr>
        <p:spPr bwMode="auto">
          <a:xfrm>
            <a:off x="1763085" y="3848447"/>
            <a:ext cx="414469"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780" name="Group 28"/>
          <p:cNvGrpSpPr/>
          <p:nvPr/>
        </p:nvGrpSpPr>
        <p:grpSpPr bwMode="auto">
          <a:xfrm>
            <a:off x="2588583" y="3369025"/>
            <a:ext cx="742950" cy="479425"/>
            <a:chOff x="2949" y="196"/>
            <a:chExt cx="941" cy="598"/>
          </a:xfrm>
        </p:grpSpPr>
        <p:sp>
          <p:nvSpPr>
            <p:cNvPr id="586781"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2"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3"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4"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5"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6"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7"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8"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9"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0"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1"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6792" name="Picture 4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52052" y="3643663"/>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3" name="Picture 4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4" name="Picture 4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6634" y="2956274"/>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2543525"/>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6"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77834" y="3230912"/>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7"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78113" y="3299175"/>
            <a:ext cx="562372" cy="315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6798"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96913" y="3094387"/>
            <a:ext cx="562372"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86799" name="Group 47"/>
          <p:cNvGrpSpPr/>
          <p:nvPr/>
        </p:nvGrpSpPr>
        <p:grpSpPr bwMode="auto">
          <a:xfrm>
            <a:off x="1845633" y="4056413"/>
            <a:ext cx="742950" cy="479425"/>
            <a:chOff x="2949" y="196"/>
            <a:chExt cx="941" cy="598"/>
          </a:xfrm>
        </p:grpSpPr>
        <p:sp>
          <p:nvSpPr>
            <p:cNvPr id="586800"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1"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2"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3"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4"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5"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6"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7"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8"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09"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10"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11" name="Group 59"/>
          <p:cNvGrpSpPr/>
          <p:nvPr/>
        </p:nvGrpSpPr>
        <p:grpSpPr bwMode="auto">
          <a:xfrm>
            <a:off x="856752" y="2886422"/>
            <a:ext cx="742950" cy="482600"/>
            <a:chOff x="2949" y="196"/>
            <a:chExt cx="941" cy="598"/>
          </a:xfrm>
        </p:grpSpPr>
        <p:sp>
          <p:nvSpPr>
            <p:cNvPr id="586812"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3"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4"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5"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6"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7"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8"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9"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0"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1"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2"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23" name="Group 71"/>
          <p:cNvGrpSpPr/>
          <p:nvPr/>
        </p:nvGrpSpPr>
        <p:grpSpPr bwMode="auto">
          <a:xfrm>
            <a:off x="8200264" y="2475260"/>
            <a:ext cx="741231" cy="481012"/>
            <a:chOff x="2949" y="196"/>
            <a:chExt cx="941" cy="598"/>
          </a:xfrm>
        </p:grpSpPr>
        <p:sp>
          <p:nvSpPr>
            <p:cNvPr id="586824"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5"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6"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7"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8"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9"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0"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1"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2"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3"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4"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35" name="Group 83"/>
          <p:cNvGrpSpPr/>
          <p:nvPr/>
        </p:nvGrpSpPr>
        <p:grpSpPr bwMode="auto">
          <a:xfrm>
            <a:off x="8117712" y="4056413"/>
            <a:ext cx="742950" cy="479425"/>
            <a:chOff x="2949" y="196"/>
            <a:chExt cx="941" cy="598"/>
          </a:xfrm>
        </p:grpSpPr>
        <p:sp>
          <p:nvSpPr>
            <p:cNvPr id="586836"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7"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8"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9"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0"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1"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2"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3"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4"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5"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6"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47" name="Group 95"/>
          <p:cNvGrpSpPr/>
          <p:nvPr/>
        </p:nvGrpSpPr>
        <p:grpSpPr bwMode="auto">
          <a:xfrm>
            <a:off x="7703243" y="3299172"/>
            <a:ext cx="742950" cy="482600"/>
            <a:chOff x="2949" y="196"/>
            <a:chExt cx="941" cy="598"/>
          </a:xfrm>
        </p:grpSpPr>
        <p:sp>
          <p:nvSpPr>
            <p:cNvPr id="586848"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9"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0"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1"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2"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3"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4"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5"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6"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7"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8"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59" name="Text Box 107"/>
          <p:cNvSpPr txBox="1">
            <a:spLocks noChangeArrowheads="1"/>
          </p:cNvSpPr>
          <p:nvPr/>
        </p:nvSpPr>
        <p:spPr bwMode="auto">
          <a:xfrm>
            <a:off x="9067039" y="293246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6860"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p>
        </p:txBody>
      </p:sp>
      <p:sp>
        <p:nvSpPr>
          <p:cNvPr id="586861"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6</a:t>
            </a:r>
          </a:p>
        </p:txBody>
      </p:sp>
      <p:sp>
        <p:nvSpPr>
          <p:cNvPr id="586862"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5</a:t>
            </a:r>
          </a:p>
        </p:txBody>
      </p:sp>
      <p:sp>
        <p:nvSpPr>
          <p:cNvPr id="586863"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p>
        </p:txBody>
      </p:sp>
      <p:sp>
        <p:nvSpPr>
          <p:cNvPr id="586864"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p>
        </p:txBody>
      </p:sp>
      <p:sp>
        <p:nvSpPr>
          <p:cNvPr id="586865" name="Text Box 113"/>
          <p:cNvSpPr txBox="1">
            <a:spLocks noChangeArrowheads="1"/>
          </p:cNvSpPr>
          <p:nvPr/>
        </p:nvSpPr>
        <p:spPr bwMode="auto">
          <a:xfrm>
            <a:off x="935864" y="352301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6866"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6867" name="Text Box 115"/>
          <p:cNvSpPr txBox="1">
            <a:spLocks noChangeArrowheads="1"/>
          </p:cNvSpPr>
          <p:nvPr/>
        </p:nvSpPr>
        <p:spPr bwMode="auto">
          <a:xfrm>
            <a:off x="8172747" y="4067523"/>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6868" name="Text Box 116"/>
          <p:cNvSpPr txBox="1">
            <a:spLocks noChangeArrowheads="1"/>
          </p:cNvSpPr>
          <p:nvPr/>
        </p:nvSpPr>
        <p:spPr bwMode="auto">
          <a:xfrm>
            <a:off x="8257018" y="2491136"/>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6869" name="Text Box 117"/>
          <p:cNvSpPr txBox="1">
            <a:spLocks noChangeArrowheads="1"/>
          </p:cNvSpPr>
          <p:nvPr/>
        </p:nvSpPr>
        <p:spPr bwMode="auto">
          <a:xfrm>
            <a:off x="1885189" y="4104036"/>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6870" name="Text Box 118"/>
          <p:cNvSpPr txBox="1">
            <a:spLocks noChangeArrowheads="1"/>
          </p:cNvSpPr>
          <p:nvPr/>
        </p:nvSpPr>
        <p:spPr bwMode="auto">
          <a:xfrm>
            <a:off x="2655656" y="3419823"/>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6871" name="Text Box 119"/>
          <p:cNvSpPr txBox="1">
            <a:spLocks noChangeArrowheads="1"/>
          </p:cNvSpPr>
          <p:nvPr/>
        </p:nvSpPr>
        <p:spPr bwMode="auto">
          <a:xfrm>
            <a:off x="928984" y="2916586"/>
            <a:ext cx="61747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6872" name="Text Box 120"/>
          <p:cNvSpPr txBox="1">
            <a:spLocks noChangeArrowheads="1"/>
          </p:cNvSpPr>
          <p:nvPr/>
        </p:nvSpPr>
        <p:spPr bwMode="auto">
          <a:xfrm>
            <a:off x="7703244" y="3327748"/>
            <a:ext cx="60625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6873" name="Oval 121"/>
          <p:cNvSpPr>
            <a:spLocks noChangeArrowheads="1"/>
          </p:cNvSpPr>
          <p:nvPr/>
        </p:nvSpPr>
        <p:spPr bwMode="auto">
          <a:xfrm>
            <a:off x="3744283" y="4004025"/>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874" name="Text Box 122"/>
          <p:cNvSpPr txBox="1">
            <a:spLocks noChangeArrowheads="1"/>
          </p:cNvSpPr>
          <p:nvPr/>
        </p:nvSpPr>
        <p:spPr bwMode="auto">
          <a:xfrm>
            <a:off x="4599019" y="50041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p>
        </p:txBody>
      </p:sp>
      <p:sp>
        <p:nvSpPr>
          <p:cNvPr id="586875"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76"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77" name="Group 125"/>
          <p:cNvGrpSpPr/>
          <p:nvPr/>
        </p:nvGrpSpPr>
        <p:grpSpPr bwMode="auto">
          <a:xfrm>
            <a:off x="6138233" y="4177060"/>
            <a:ext cx="741230" cy="608012"/>
            <a:chOff x="2949" y="196"/>
            <a:chExt cx="941" cy="598"/>
          </a:xfrm>
        </p:grpSpPr>
        <p:sp>
          <p:nvSpPr>
            <p:cNvPr id="586878"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79"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0"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1"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2"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3"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4"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5"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6"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7"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8"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89" name="Text Box 137"/>
          <p:cNvSpPr txBox="1">
            <a:spLocks noChangeArrowheads="1"/>
          </p:cNvSpPr>
          <p:nvPr/>
        </p:nvSpPr>
        <p:spPr bwMode="auto">
          <a:xfrm>
            <a:off x="6167471" y="4223098"/>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6890"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91" name="Group 139"/>
          <p:cNvGrpSpPr/>
          <p:nvPr/>
        </p:nvGrpSpPr>
        <p:grpSpPr bwMode="auto">
          <a:xfrm>
            <a:off x="4074483" y="4262785"/>
            <a:ext cx="742950" cy="608012"/>
            <a:chOff x="2949" y="196"/>
            <a:chExt cx="941" cy="598"/>
          </a:xfrm>
        </p:grpSpPr>
        <p:sp>
          <p:nvSpPr>
            <p:cNvPr id="586892"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3"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4"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5"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6"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7"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8"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9"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900"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1"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2"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903" name="Text Box 151"/>
          <p:cNvSpPr txBox="1">
            <a:spLocks noChangeArrowheads="1"/>
          </p:cNvSpPr>
          <p:nvPr/>
        </p:nvSpPr>
        <p:spPr bwMode="auto">
          <a:xfrm>
            <a:off x="4064165" y="4375497"/>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6904" name="Picture 15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86905"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6906" name="Picture 1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6757"/>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686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686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686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586861"/>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5868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7" grpId="0"/>
      <p:bldP spid="586860" grpId="0"/>
      <p:bldP spid="586861" grpId="0"/>
      <p:bldP spid="586862" grpId="0"/>
      <p:bldP spid="586863" grpId="0"/>
      <p:bldP spid="586864"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Rectangle 5"/>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区域边界路由器 </a:t>
            </a:r>
          </a:p>
        </p:txBody>
      </p:sp>
      <p:grpSp>
        <p:nvGrpSpPr>
          <p:cNvPr id="587778" name="Group 2"/>
          <p:cNvGrpSpPr/>
          <p:nvPr/>
        </p:nvGrpSpPr>
        <p:grpSpPr bwMode="auto">
          <a:xfrm>
            <a:off x="249668" y="1819622"/>
            <a:ext cx="9599877" cy="3760788"/>
            <a:chOff x="79" y="1560"/>
            <a:chExt cx="5582" cy="2369"/>
          </a:xfrm>
        </p:grpSpPr>
        <p:sp>
          <p:nvSpPr>
            <p:cNvPr id="587779"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0"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p>
          </p:txBody>
        </p:sp>
      </p:grpSp>
      <p:sp>
        <p:nvSpPr>
          <p:cNvPr id="587782"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3" name="Oval 7"/>
          <p:cNvSpPr>
            <a:spLocks noChangeArrowheads="1"/>
          </p:cNvSpPr>
          <p:nvPr/>
        </p:nvSpPr>
        <p:spPr bwMode="auto">
          <a:xfrm>
            <a:off x="361454"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4" name="Oval 8"/>
          <p:cNvSpPr>
            <a:spLocks noChangeArrowheads="1"/>
          </p:cNvSpPr>
          <p:nvPr/>
        </p:nvSpPr>
        <p:spPr bwMode="auto">
          <a:xfrm>
            <a:off x="7127114"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5" name="Text Box 9"/>
          <p:cNvSpPr txBox="1">
            <a:spLocks noChangeArrowheads="1"/>
          </p:cNvSpPr>
          <p:nvPr/>
        </p:nvSpPr>
        <p:spPr bwMode="auto">
          <a:xfrm>
            <a:off x="1088925" y="4716812"/>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7786" name="Text Box 10"/>
          <p:cNvSpPr txBox="1">
            <a:spLocks noChangeArrowheads="1"/>
          </p:cNvSpPr>
          <p:nvPr/>
        </p:nvSpPr>
        <p:spPr bwMode="auto">
          <a:xfrm>
            <a:off x="7641331" y="47882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7787" name="Text Box 11"/>
          <p:cNvSpPr txBox="1">
            <a:spLocks noChangeArrowheads="1"/>
          </p:cNvSpPr>
          <p:nvPr/>
        </p:nvSpPr>
        <p:spPr bwMode="auto">
          <a:xfrm>
            <a:off x="3912822" y="1903762"/>
            <a:ext cx="244810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7788" name="Line 12"/>
          <p:cNvSpPr>
            <a:spLocks noChangeShapeType="1"/>
          </p:cNvSpPr>
          <p:nvPr/>
        </p:nvSpPr>
        <p:spPr bwMode="auto">
          <a:xfrm flipV="1">
            <a:off x="5477833" y="1719613"/>
            <a:ext cx="1153980" cy="962025"/>
          </a:xfrm>
          <a:prstGeom prst="line">
            <a:avLst/>
          </a:prstGeom>
          <a:noFill/>
          <a:ln w="3810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89" name="Text Box 13"/>
          <p:cNvSpPr txBox="1">
            <a:spLocks noChangeArrowheads="1"/>
          </p:cNvSpPr>
          <p:nvPr/>
        </p:nvSpPr>
        <p:spPr bwMode="auto">
          <a:xfrm>
            <a:off x="5835550" y="1268762"/>
            <a:ext cx="235032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至其他自治系统</a:t>
            </a:r>
          </a:p>
        </p:txBody>
      </p:sp>
      <p:sp>
        <p:nvSpPr>
          <p:cNvPr id="587790"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1" name="Line 15"/>
          <p:cNvSpPr>
            <a:spLocks noChangeShapeType="1"/>
          </p:cNvSpPr>
          <p:nvPr/>
        </p:nvSpPr>
        <p:spPr bwMode="auto">
          <a:xfrm flipV="1">
            <a:off x="8200264" y="3437288"/>
            <a:ext cx="823781" cy="136525"/>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2" name="Line 16"/>
          <p:cNvSpPr>
            <a:spLocks noChangeShapeType="1"/>
          </p:cNvSpPr>
          <p:nvPr/>
        </p:nvSpPr>
        <p:spPr bwMode="auto">
          <a:xfrm>
            <a:off x="8613014" y="2749897"/>
            <a:ext cx="411031" cy="687388"/>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3" name="Line 17"/>
          <p:cNvSpPr>
            <a:spLocks noChangeShapeType="1"/>
          </p:cNvSpPr>
          <p:nvPr/>
        </p:nvSpPr>
        <p:spPr bwMode="auto">
          <a:xfrm flipH="1">
            <a:off x="8528743" y="3503962"/>
            <a:ext cx="495300" cy="757237"/>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4" name="Line 18"/>
          <p:cNvSpPr>
            <a:spLocks noChangeShapeType="1"/>
          </p:cNvSpPr>
          <p:nvPr/>
        </p:nvSpPr>
        <p:spPr bwMode="auto">
          <a:xfrm flipV="1">
            <a:off x="5888864" y="3230910"/>
            <a:ext cx="1071431" cy="1381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5" name="Line 19"/>
          <p:cNvSpPr>
            <a:spLocks noChangeShapeType="1"/>
          </p:cNvSpPr>
          <p:nvPr/>
        </p:nvSpPr>
        <p:spPr bwMode="auto">
          <a:xfrm>
            <a:off x="5560383" y="2681637"/>
            <a:ext cx="163380" cy="6175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6"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7" name="Line 21"/>
          <p:cNvSpPr>
            <a:spLocks noChangeShapeType="1"/>
          </p:cNvSpPr>
          <p:nvPr/>
        </p:nvSpPr>
        <p:spPr bwMode="auto">
          <a:xfrm>
            <a:off x="3744283" y="3094388"/>
            <a:ext cx="1733550" cy="274637"/>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8"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9" name="Line 23"/>
          <p:cNvSpPr>
            <a:spLocks noChangeShapeType="1"/>
          </p:cNvSpPr>
          <p:nvPr/>
        </p:nvSpPr>
        <p:spPr bwMode="auto">
          <a:xfrm flipH="1">
            <a:off x="1186954" y="2749897"/>
            <a:ext cx="1236531" cy="34448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0" name="Line 24"/>
          <p:cNvSpPr>
            <a:spLocks noChangeShapeType="1"/>
          </p:cNvSpPr>
          <p:nvPr/>
        </p:nvSpPr>
        <p:spPr bwMode="auto">
          <a:xfrm>
            <a:off x="2423485" y="2816572"/>
            <a:ext cx="497019" cy="757238"/>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1"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2" name="Line 26"/>
          <p:cNvSpPr>
            <a:spLocks noChangeShapeType="1"/>
          </p:cNvSpPr>
          <p:nvPr/>
        </p:nvSpPr>
        <p:spPr bwMode="auto">
          <a:xfrm flipH="1">
            <a:off x="1763085" y="3643660"/>
            <a:ext cx="1074869" cy="138112"/>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3" name="Line 27"/>
          <p:cNvSpPr>
            <a:spLocks noChangeShapeType="1"/>
          </p:cNvSpPr>
          <p:nvPr/>
        </p:nvSpPr>
        <p:spPr bwMode="auto">
          <a:xfrm>
            <a:off x="1763085" y="3848447"/>
            <a:ext cx="414469" cy="412750"/>
          </a:xfrm>
          <a:prstGeom prst="line">
            <a:avLst/>
          </a:prstGeom>
          <a:noFill/>
          <a:ln w="19050">
            <a:solidFill>
              <a:schemeClr val="tx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804" name="Group 28"/>
          <p:cNvGrpSpPr/>
          <p:nvPr/>
        </p:nvGrpSpPr>
        <p:grpSpPr bwMode="auto">
          <a:xfrm>
            <a:off x="2588583" y="3369025"/>
            <a:ext cx="742950" cy="479425"/>
            <a:chOff x="2949" y="196"/>
            <a:chExt cx="941" cy="598"/>
          </a:xfrm>
        </p:grpSpPr>
        <p:sp>
          <p:nvSpPr>
            <p:cNvPr id="587805"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6"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7"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8"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9"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0"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1"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2"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3"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4"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5"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7816" name="Picture 4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52052" y="3643663"/>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17" name="Picture 4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18" name="Picture 4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6634" y="2956274"/>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19"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2543525"/>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20"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77834" y="3230912"/>
            <a:ext cx="562371"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21"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78113" y="3299175"/>
            <a:ext cx="562372" cy="315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87822"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96913" y="3094387"/>
            <a:ext cx="562372"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87823" name="Group 47"/>
          <p:cNvGrpSpPr/>
          <p:nvPr/>
        </p:nvGrpSpPr>
        <p:grpSpPr bwMode="auto">
          <a:xfrm>
            <a:off x="1845633" y="4056413"/>
            <a:ext cx="742950" cy="479425"/>
            <a:chOff x="2949" y="196"/>
            <a:chExt cx="941" cy="598"/>
          </a:xfrm>
        </p:grpSpPr>
        <p:sp>
          <p:nvSpPr>
            <p:cNvPr id="587824"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5"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6"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7"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8"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9"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0"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1"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2"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3"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4"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35" name="Group 59"/>
          <p:cNvGrpSpPr/>
          <p:nvPr/>
        </p:nvGrpSpPr>
        <p:grpSpPr bwMode="auto">
          <a:xfrm>
            <a:off x="856752" y="2886422"/>
            <a:ext cx="742950" cy="482600"/>
            <a:chOff x="2949" y="196"/>
            <a:chExt cx="941" cy="598"/>
          </a:xfrm>
        </p:grpSpPr>
        <p:sp>
          <p:nvSpPr>
            <p:cNvPr id="587836"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7"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8"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9"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0"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1"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2"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3"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4"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5"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6"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47" name="Group 71"/>
          <p:cNvGrpSpPr/>
          <p:nvPr/>
        </p:nvGrpSpPr>
        <p:grpSpPr bwMode="auto">
          <a:xfrm>
            <a:off x="8200264" y="2475260"/>
            <a:ext cx="741231" cy="481012"/>
            <a:chOff x="2949" y="196"/>
            <a:chExt cx="941" cy="598"/>
          </a:xfrm>
        </p:grpSpPr>
        <p:sp>
          <p:nvSpPr>
            <p:cNvPr id="587848"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9"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0"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1"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2"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3"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4"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5"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6"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7"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8"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59" name="Group 83"/>
          <p:cNvGrpSpPr/>
          <p:nvPr/>
        </p:nvGrpSpPr>
        <p:grpSpPr bwMode="auto">
          <a:xfrm>
            <a:off x="8117712" y="4056413"/>
            <a:ext cx="742950" cy="479425"/>
            <a:chOff x="2949" y="196"/>
            <a:chExt cx="941" cy="598"/>
          </a:xfrm>
        </p:grpSpPr>
        <p:sp>
          <p:nvSpPr>
            <p:cNvPr id="587860"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1"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2"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3"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4"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5"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6"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7"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8"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69"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70"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71" name="Group 95"/>
          <p:cNvGrpSpPr/>
          <p:nvPr/>
        </p:nvGrpSpPr>
        <p:grpSpPr bwMode="auto">
          <a:xfrm>
            <a:off x="7703243" y="3299172"/>
            <a:ext cx="742950" cy="482600"/>
            <a:chOff x="2949" y="196"/>
            <a:chExt cx="941" cy="598"/>
          </a:xfrm>
        </p:grpSpPr>
        <p:sp>
          <p:nvSpPr>
            <p:cNvPr id="587872"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3"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4"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5"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6"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7"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8"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9"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80"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1"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2"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883" name="Text Box 107"/>
          <p:cNvSpPr txBox="1">
            <a:spLocks noChangeArrowheads="1"/>
          </p:cNvSpPr>
          <p:nvPr/>
        </p:nvSpPr>
        <p:spPr bwMode="auto">
          <a:xfrm>
            <a:off x="9067039" y="293246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7884"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p>
        </p:txBody>
      </p:sp>
      <p:sp>
        <p:nvSpPr>
          <p:cNvPr id="587885"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p>
        </p:txBody>
      </p:sp>
      <p:sp>
        <p:nvSpPr>
          <p:cNvPr id="587886"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p>
        </p:txBody>
      </p:sp>
      <p:sp>
        <p:nvSpPr>
          <p:cNvPr id="587887"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p>
        </p:txBody>
      </p:sp>
      <p:sp>
        <p:nvSpPr>
          <p:cNvPr id="587888"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p>
        </p:txBody>
      </p:sp>
      <p:sp>
        <p:nvSpPr>
          <p:cNvPr id="587889" name="Text Box 113"/>
          <p:cNvSpPr txBox="1">
            <a:spLocks noChangeArrowheads="1"/>
          </p:cNvSpPr>
          <p:nvPr/>
        </p:nvSpPr>
        <p:spPr bwMode="auto">
          <a:xfrm>
            <a:off x="935864" y="3523011"/>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7890"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7891" name="Text Box 115"/>
          <p:cNvSpPr txBox="1">
            <a:spLocks noChangeArrowheads="1"/>
          </p:cNvSpPr>
          <p:nvPr/>
        </p:nvSpPr>
        <p:spPr bwMode="auto">
          <a:xfrm>
            <a:off x="8172747" y="4067523"/>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7892" name="Text Box 116"/>
          <p:cNvSpPr txBox="1">
            <a:spLocks noChangeArrowheads="1"/>
          </p:cNvSpPr>
          <p:nvPr/>
        </p:nvSpPr>
        <p:spPr bwMode="auto">
          <a:xfrm>
            <a:off x="8257018" y="2491136"/>
            <a:ext cx="6110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7893" name="Text Box 117"/>
          <p:cNvSpPr txBox="1">
            <a:spLocks noChangeArrowheads="1"/>
          </p:cNvSpPr>
          <p:nvPr/>
        </p:nvSpPr>
        <p:spPr bwMode="auto">
          <a:xfrm>
            <a:off x="1885189" y="4104036"/>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7894" name="Text Box 118"/>
          <p:cNvSpPr txBox="1">
            <a:spLocks noChangeArrowheads="1"/>
          </p:cNvSpPr>
          <p:nvPr/>
        </p:nvSpPr>
        <p:spPr bwMode="auto">
          <a:xfrm>
            <a:off x="2655656" y="3419823"/>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7895" name="Text Box 119"/>
          <p:cNvSpPr txBox="1">
            <a:spLocks noChangeArrowheads="1"/>
          </p:cNvSpPr>
          <p:nvPr/>
        </p:nvSpPr>
        <p:spPr bwMode="auto">
          <a:xfrm>
            <a:off x="928984" y="2916586"/>
            <a:ext cx="61747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7896" name="Text Box 120"/>
          <p:cNvSpPr txBox="1">
            <a:spLocks noChangeArrowheads="1"/>
          </p:cNvSpPr>
          <p:nvPr/>
        </p:nvSpPr>
        <p:spPr bwMode="auto">
          <a:xfrm>
            <a:off x="7703244" y="3327748"/>
            <a:ext cx="60625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7897" name="Oval 121"/>
          <p:cNvSpPr>
            <a:spLocks noChangeArrowheads="1"/>
          </p:cNvSpPr>
          <p:nvPr/>
        </p:nvSpPr>
        <p:spPr bwMode="auto">
          <a:xfrm>
            <a:off x="3744283" y="4004025"/>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898" name="Text Box 122"/>
          <p:cNvSpPr txBox="1">
            <a:spLocks noChangeArrowheads="1"/>
          </p:cNvSpPr>
          <p:nvPr/>
        </p:nvSpPr>
        <p:spPr bwMode="auto">
          <a:xfrm>
            <a:off x="4599019" y="5004149"/>
            <a:ext cx="18293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p>
        </p:txBody>
      </p:sp>
      <p:sp>
        <p:nvSpPr>
          <p:cNvPr id="587899"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00"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01" name="Group 125"/>
          <p:cNvGrpSpPr/>
          <p:nvPr/>
        </p:nvGrpSpPr>
        <p:grpSpPr bwMode="auto">
          <a:xfrm>
            <a:off x="6138233" y="4177060"/>
            <a:ext cx="741230" cy="608012"/>
            <a:chOff x="2949" y="196"/>
            <a:chExt cx="941" cy="598"/>
          </a:xfrm>
        </p:grpSpPr>
        <p:sp>
          <p:nvSpPr>
            <p:cNvPr id="587902"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3"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4"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5"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6"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7"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8"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9"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0"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1"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2"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13" name="Text Box 137"/>
          <p:cNvSpPr txBox="1">
            <a:spLocks noChangeArrowheads="1"/>
          </p:cNvSpPr>
          <p:nvPr/>
        </p:nvSpPr>
        <p:spPr bwMode="auto">
          <a:xfrm>
            <a:off x="6167471" y="4223098"/>
            <a:ext cx="6559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7914"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15" name="Group 139"/>
          <p:cNvGrpSpPr/>
          <p:nvPr/>
        </p:nvGrpSpPr>
        <p:grpSpPr bwMode="auto">
          <a:xfrm>
            <a:off x="4074483" y="4262785"/>
            <a:ext cx="742950" cy="608012"/>
            <a:chOff x="2949" y="196"/>
            <a:chExt cx="941" cy="598"/>
          </a:xfrm>
        </p:grpSpPr>
        <p:sp>
          <p:nvSpPr>
            <p:cNvPr id="587916"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7"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8"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9"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0"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1"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2"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3"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4"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5"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6"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27" name="Text Box 151"/>
          <p:cNvSpPr txBox="1">
            <a:spLocks noChangeArrowheads="1"/>
          </p:cNvSpPr>
          <p:nvPr/>
        </p:nvSpPr>
        <p:spPr bwMode="auto">
          <a:xfrm>
            <a:off x="4064165" y="4375497"/>
            <a:ext cx="6142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7928" name="Picture 15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87929"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7930" name="Picture 1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778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788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788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7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1" grpId="0"/>
      <p:bldP spid="587884" grpId="0"/>
      <p:bldP spid="587887" grpId="0"/>
      <p:bldP spid="58788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14290"/>
            <a:ext cx="8229600" cy="928694"/>
          </a:xfrm>
        </p:spPr>
        <p:txBody>
          <a:bodyPr wrap="square" lIns="91440" tIns="45720" rIns="91440" bIns="45720" numCol="1" anchorCtr="0" compatLnSpc="1"/>
          <a:lstStyle/>
          <a:p>
            <a:pPr eaLnBrk="1" hangingPunct="1">
              <a:defRPr/>
            </a:pPr>
            <a:r>
              <a:rPr lang="zh-CN" altLang="en-US" dirty="0" smtClean="0"/>
              <a:t>支持多区域</a:t>
            </a:r>
            <a:endParaRPr lang="zh-CN" altLang="en-US" dirty="0" smtClean="0">
              <a:latin typeface="黑体" panose="02010609060101010101" pitchFamily="2" charset="-122"/>
            </a:endParaRPr>
          </a:p>
        </p:txBody>
      </p:sp>
      <p:sp>
        <p:nvSpPr>
          <p:cNvPr id="35843" name="Rectangle 1"/>
          <p:cNvSpPr>
            <a:spLocks noChangeArrowheads="1"/>
          </p:cNvSpPr>
          <p:nvPr/>
        </p:nvSpPr>
        <p:spPr bwMode="auto">
          <a:xfrm>
            <a:off x="704528" y="1268760"/>
            <a:ext cx="8858250" cy="2236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marL="365125" eaLnBrk="0" hangingPunct="0">
              <a:lnSpc>
                <a:spcPct val="150000"/>
              </a:lnSpc>
              <a:spcBef>
                <a:spcPts val="400"/>
              </a:spcBef>
              <a:buClr>
                <a:schemeClr val="accent1"/>
              </a:buClr>
              <a:buSzPct val="68000"/>
              <a:tabLst>
                <a:tab pos="530225" algn="l"/>
              </a:tabLst>
            </a:pPr>
            <a:r>
              <a:rPr lang="en-US" altLang="zh-CN" sz="2400" b="1" dirty="0"/>
              <a:t>OSPF</a:t>
            </a:r>
            <a:r>
              <a:rPr lang="zh-CN" altLang="en-US" sz="2400" b="1" dirty="0"/>
              <a:t>是一个快速的、可缩放的和高效能的协议，进而可以被应用在有数以千计的路由设备的大规模网络</a:t>
            </a:r>
            <a:r>
              <a:rPr lang="en-US" altLang="zh-CN" sz="2400" b="1" dirty="0"/>
              <a:t>,</a:t>
            </a:r>
            <a:r>
              <a:rPr lang="zh-CN" altLang="en-US" sz="2400" b="1" dirty="0"/>
              <a:t>其设计用于分层的结构中，使用</a:t>
            </a:r>
            <a:r>
              <a:rPr lang="en-US" altLang="zh-CN" sz="2400" b="1" dirty="0"/>
              <a:t>OSPF</a:t>
            </a:r>
            <a:r>
              <a:rPr lang="zh-CN" altLang="en-US" sz="2400" b="1" dirty="0"/>
              <a:t>你可以将大型互联网络分割成一些小的被称为区域的小互联网络。</a:t>
            </a:r>
            <a:endParaRPr lang="en-US" altLang="zh-CN" sz="2400" b="1" dirty="0"/>
          </a:p>
        </p:txBody>
      </p:sp>
      <p:pic>
        <p:nvPicPr>
          <p:cNvPr id="35844" name="图片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48680"/>
            <a:ext cx="10150595" cy="656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lgn="ctr"/>
            <a:r>
              <a:rPr lang="en-US" altLang="zh-CN" dirty="0"/>
              <a:t>OSPF </a:t>
            </a:r>
            <a:r>
              <a:rPr lang="zh-CN" altLang="en-US" dirty="0"/>
              <a:t>的其他特点 </a:t>
            </a:r>
          </a:p>
        </p:txBody>
      </p:sp>
      <p:sp>
        <p:nvSpPr>
          <p:cNvPr id="589827" name="Rectangle 3"/>
          <p:cNvSpPr>
            <a:spLocks noGrp="1" noChangeArrowheads="1"/>
          </p:cNvSpPr>
          <p:nvPr>
            <p:ph idx="1"/>
          </p:nvPr>
        </p:nvSpPr>
        <p:spPr>
          <a:xfrm>
            <a:off x="0" y="1196754"/>
            <a:ext cx="9905999" cy="4934173"/>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600" dirty="0" smtClean="0"/>
              <a:t>OSPF </a:t>
            </a:r>
            <a:r>
              <a:rPr lang="zh-CN" altLang="en-US" sz="2600" dirty="0"/>
              <a:t>对不同的链路可根据 </a:t>
            </a:r>
            <a:r>
              <a:rPr lang="en-US" altLang="zh-CN" sz="2600" dirty="0"/>
              <a:t>IP </a:t>
            </a:r>
            <a:r>
              <a:rPr lang="zh-CN" altLang="en-US" sz="2600" dirty="0"/>
              <a:t>分组的不同服务类型 </a:t>
            </a:r>
            <a:r>
              <a:rPr lang="en-US" altLang="zh-CN" sz="2600" dirty="0"/>
              <a:t>TOS </a:t>
            </a:r>
            <a:r>
              <a:rPr lang="zh-CN" altLang="en-US" sz="2600" dirty="0"/>
              <a:t>而设置成不同的代价。因此，</a:t>
            </a:r>
            <a:r>
              <a:rPr lang="en-US" altLang="zh-CN" sz="2600" dirty="0">
                <a:solidFill>
                  <a:srgbClr val="FF0000"/>
                </a:solidFill>
              </a:rPr>
              <a:t>OSPF </a:t>
            </a:r>
            <a:r>
              <a:rPr lang="zh-CN" altLang="en-US" sz="2600" dirty="0">
                <a:solidFill>
                  <a:srgbClr val="FF0000"/>
                </a:solidFill>
              </a:rPr>
              <a:t>对于不同类型的业务可计算出不同的路由</a:t>
            </a:r>
            <a:r>
              <a:rPr lang="zh-CN" altLang="en-US" sz="2600" dirty="0" smtClean="0">
                <a:solidFill>
                  <a:srgbClr val="FF0000"/>
                </a:solidFill>
              </a:rPr>
              <a:t>。</a:t>
            </a:r>
            <a:endParaRPr lang="en-US" altLang="zh-CN" sz="2600" dirty="0" smtClean="0">
              <a:solidFill>
                <a:srgbClr val="FF0000"/>
              </a:solidFill>
            </a:endParaRPr>
          </a:p>
          <a:p>
            <a:endParaRPr lang="zh-CN" altLang="en-US" sz="2600" dirty="0">
              <a:solidFill>
                <a:srgbClr val="FF0000"/>
              </a:solidFill>
            </a:endParaRPr>
          </a:p>
          <a:p>
            <a:r>
              <a:rPr lang="zh-CN" altLang="en-US" sz="2600" dirty="0"/>
              <a:t>如果到同一个目的网络有多条相同代价的路径，那么可以将通信量分配给这几条路径。这叫作</a:t>
            </a:r>
            <a:r>
              <a:rPr lang="zh-CN" altLang="en-US" sz="2600" dirty="0">
                <a:solidFill>
                  <a:srgbClr val="FF0000"/>
                </a:solidFill>
              </a:rPr>
              <a:t>多路径间的负载平衡</a:t>
            </a:r>
            <a:r>
              <a:rPr lang="zh-CN" altLang="en-US" sz="2600" dirty="0" smtClean="0">
                <a:solidFill>
                  <a:srgbClr val="FF0000"/>
                </a:solidFill>
              </a:rPr>
              <a:t>。</a:t>
            </a:r>
            <a:endParaRPr lang="en-US" altLang="zh-CN" sz="2600" dirty="0" smtClean="0">
              <a:solidFill>
                <a:srgbClr val="FF0000"/>
              </a:solidFill>
            </a:endParaRPr>
          </a:p>
          <a:p>
            <a:endParaRPr lang="zh-CN" altLang="en-US" sz="2600" dirty="0">
              <a:solidFill>
                <a:srgbClr val="FF0000"/>
              </a:solidFill>
            </a:endParaRPr>
          </a:p>
          <a:p>
            <a:r>
              <a:rPr lang="zh-CN" altLang="en-US" sz="2600" dirty="0"/>
              <a:t>所有在 </a:t>
            </a:r>
            <a:r>
              <a:rPr lang="en-US" altLang="zh-CN" sz="2600" dirty="0"/>
              <a:t>OSPF </a:t>
            </a:r>
            <a:r>
              <a:rPr lang="zh-CN" altLang="en-US" sz="2600" dirty="0"/>
              <a:t>路由器之间交换的分组都具有</a:t>
            </a:r>
            <a:r>
              <a:rPr lang="zh-CN" altLang="en-US" sz="2600" dirty="0">
                <a:solidFill>
                  <a:srgbClr val="FF0000"/>
                </a:solidFill>
              </a:rPr>
              <a:t>鉴别</a:t>
            </a:r>
            <a:r>
              <a:rPr lang="zh-CN" altLang="en-US" sz="2600" dirty="0"/>
              <a:t>的功能。</a:t>
            </a:r>
          </a:p>
          <a:p>
            <a:r>
              <a:rPr lang="zh-CN" altLang="en-US" sz="2600" dirty="0">
                <a:solidFill>
                  <a:srgbClr val="FF0000"/>
                </a:solidFill>
              </a:rPr>
              <a:t>支持可变长度的子网划分和无分类编址 </a:t>
            </a:r>
            <a:r>
              <a:rPr lang="en-US" altLang="zh-CN" sz="2600" dirty="0">
                <a:solidFill>
                  <a:srgbClr val="FF0000"/>
                </a:solidFill>
              </a:rPr>
              <a:t>CIDR</a:t>
            </a:r>
            <a:r>
              <a:rPr lang="zh-CN" altLang="en-US" sz="2600" dirty="0" smtClean="0">
                <a:solidFill>
                  <a:srgbClr val="FF0000"/>
                </a:solidFill>
              </a:rPr>
              <a:t>。</a:t>
            </a:r>
            <a:endParaRPr lang="en-US" altLang="zh-CN" sz="2600" dirty="0" smtClean="0">
              <a:solidFill>
                <a:srgbClr val="FF0000"/>
              </a:solidFill>
            </a:endParaRPr>
          </a:p>
          <a:p>
            <a:r>
              <a:rPr lang="zh-CN" altLang="en-US" sz="2600" dirty="0" smtClean="0"/>
              <a:t>每</a:t>
            </a:r>
            <a:r>
              <a:rPr lang="zh-CN" altLang="en-US" sz="2600" dirty="0"/>
              <a:t>一个链路状态都带上一个 </a:t>
            </a:r>
            <a:r>
              <a:rPr lang="en-US" altLang="zh-CN" sz="2600" dirty="0"/>
              <a:t>32 </a:t>
            </a:r>
            <a:r>
              <a:rPr lang="zh-CN" altLang="en-US" sz="2600" dirty="0"/>
              <a:t>位的序号，序号越大状态就越新。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9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98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98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98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95" name="AutoShape 47"/>
          <p:cNvSpPr>
            <a:spLocks noChangeArrowheads="1"/>
          </p:cNvSpPr>
          <p:nvPr/>
        </p:nvSpPr>
        <p:spPr bwMode="auto">
          <a:xfrm>
            <a:off x="1670591" y="5322753"/>
            <a:ext cx="758429" cy="227013"/>
          </a:xfrm>
          <a:prstGeom prst="leftArrow">
            <a:avLst>
              <a:gd name="adj1" fmla="val 50000"/>
              <a:gd name="adj2" fmla="val 77098"/>
            </a:avLst>
          </a:prstGeom>
          <a:solidFill>
            <a:srgbClr val="C00000"/>
          </a:solidFill>
          <a:ln w="9525">
            <a:solidFill>
              <a:srgbClr val="C00000"/>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0" name="Line 2"/>
          <p:cNvSpPr>
            <a:spLocks noChangeShapeType="1"/>
          </p:cNvSpPr>
          <p:nvPr/>
        </p:nvSpPr>
        <p:spPr bwMode="auto">
          <a:xfrm>
            <a:off x="2348188" y="6043475"/>
            <a:ext cx="6213608"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1" name="Text Box 3"/>
          <p:cNvSpPr txBox="1">
            <a:spLocks noChangeArrowheads="1"/>
          </p:cNvSpPr>
          <p:nvPr/>
        </p:nvSpPr>
        <p:spPr bwMode="auto">
          <a:xfrm>
            <a:off x="4769656" y="5789476"/>
            <a:ext cx="126688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90852" name="Rectangle 4"/>
          <p:cNvSpPr>
            <a:spLocks noGrp="1" noChangeArrowheads="1"/>
          </p:cNvSpPr>
          <p:nvPr>
            <p:ph type="title" idx="4294967295"/>
          </p:nvPr>
        </p:nvSpPr>
        <p:spPr>
          <a:xfrm>
            <a:off x="560513" y="44624"/>
            <a:ext cx="9066212" cy="792162"/>
          </a:xfrm>
        </p:spPr>
        <p:txBody>
          <a:bodyPr/>
          <a:lstStyle/>
          <a:p>
            <a:pPr algn="ctr"/>
            <a:r>
              <a:rPr lang="en-US" altLang="zh-CN" dirty="0"/>
              <a:t>OSPF </a:t>
            </a:r>
            <a:r>
              <a:rPr lang="zh-CN" altLang="en-US" dirty="0"/>
              <a:t>分组 </a:t>
            </a:r>
          </a:p>
        </p:txBody>
      </p:sp>
      <p:sp>
        <p:nvSpPr>
          <p:cNvPr id="590853" name="Freeform 5"/>
          <p:cNvSpPr/>
          <p:nvPr/>
        </p:nvSpPr>
        <p:spPr bwMode="auto">
          <a:xfrm>
            <a:off x="796938" y="3556672"/>
            <a:ext cx="8769218" cy="591032"/>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Lst>
            <a:ahLst/>
            <a:cxnLst>
              <a:cxn ang="0">
                <a:pos x="T0" y="T1"/>
              </a:cxn>
              <a:cxn ang="0">
                <a:pos x="T2" y="T3"/>
              </a:cxn>
              <a:cxn ang="0">
                <a:pos x="T4" y="T5"/>
              </a:cxn>
              <a:cxn ang="0">
                <a:pos x="T6" y="T7"/>
              </a:cxn>
              <a:cxn ang="0">
                <a:pos x="T8" y="T9"/>
              </a:cxn>
            </a:cxnLst>
            <a:rect l="0" t="0" r="r" b="b"/>
            <a:pathLst>
              <a:path w="4608" h="576">
                <a:moveTo>
                  <a:pt x="48" y="0"/>
                </a:moveTo>
                <a:lnTo>
                  <a:pt x="4608" y="0"/>
                </a:lnTo>
                <a:lnTo>
                  <a:pt x="2208" y="576"/>
                </a:lnTo>
                <a:lnTo>
                  <a:pt x="1152" y="576"/>
                </a:lnTo>
                <a:lnTo>
                  <a:pt x="0" y="0"/>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4" name="Freeform 6"/>
          <p:cNvSpPr/>
          <p:nvPr/>
        </p:nvSpPr>
        <p:spPr bwMode="auto">
          <a:xfrm>
            <a:off x="3036105" y="4750955"/>
            <a:ext cx="6165454" cy="408284"/>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Lst>
            <a:ahLst/>
            <a:cxnLst>
              <a:cxn ang="0">
                <a:pos x="T0" y="T1"/>
              </a:cxn>
              <a:cxn ang="0">
                <a:pos x="T2" y="T3"/>
              </a:cxn>
              <a:cxn ang="0">
                <a:pos x="T4" y="T5"/>
              </a:cxn>
              <a:cxn ang="0">
                <a:pos x="T6" y="T7"/>
              </a:cxn>
              <a:cxn ang="0">
                <a:pos x="T8" y="T9"/>
              </a:cxn>
            </a:cxnLst>
            <a:rect l="0" t="0" r="r" b="b"/>
            <a:pathLst>
              <a:path w="3240" h="369">
                <a:moveTo>
                  <a:pt x="0" y="0"/>
                </a:moveTo>
                <a:lnTo>
                  <a:pt x="564" y="369"/>
                </a:lnTo>
                <a:lnTo>
                  <a:pt x="2922" y="363"/>
                </a:lnTo>
                <a:lnTo>
                  <a:pt x="3240" y="9"/>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5" name="Rectangle 7"/>
          <p:cNvSpPr>
            <a:spLocks noChangeArrowheads="1"/>
          </p:cNvSpPr>
          <p:nvPr/>
        </p:nvSpPr>
        <p:spPr bwMode="auto">
          <a:xfrm>
            <a:off x="2348188" y="5159238"/>
            <a:ext cx="6213608" cy="590550"/>
          </a:xfrm>
          <a:prstGeom prst="rect">
            <a:avLst/>
          </a:prstGeom>
          <a:solidFill>
            <a:schemeClr val="bg1"/>
          </a:solidFill>
          <a:ln w="19050">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6" name="Rectangle 8"/>
          <p:cNvSpPr>
            <a:spLocks noChangeArrowheads="1"/>
          </p:cNvSpPr>
          <p:nvPr/>
        </p:nvSpPr>
        <p:spPr bwMode="auto">
          <a:xfrm>
            <a:off x="4093779" y="5176700"/>
            <a:ext cx="4459419" cy="579438"/>
          </a:xfrm>
          <a:prstGeom prst="rect">
            <a:avLst/>
          </a:prstGeom>
          <a:solidFill>
            <a:srgbClr val="FF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7" name="Line 9"/>
          <p:cNvSpPr>
            <a:spLocks noChangeShapeType="1"/>
          </p:cNvSpPr>
          <p:nvPr/>
        </p:nvSpPr>
        <p:spPr bwMode="auto">
          <a:xfrm>
            <a:off x="4085179" y="5159238"/>
            <a:ext cx="0" cy="590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8" name="Text Box 10"/>
          <p:cNvSpPr txBox="1">
            <a:spLocks noChangeArrowheads="1"/>
          </p:cNvSpPr>
          <p:nvPr/>
        </p:nvSpPr>
        <p:spPr bwMode="auto">
          <a:xfrm>
            <a:off x="2301754" y="5263184"/>
            <a:ext cx="171713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a:t>
            </a:r>
            <a:r>
              <a:rPr kumimoji="1" lang="zh-CN" altLang="zh-CN" sz="2000" b="1">
                <a:solidFill>
                  <a:srgbClr val="0000CC"/>
                </a:solidFill>
                <a:latin typeface="+mn-lt"/>
                <a:ea typeface="黑体" panose="02010609060101010101" pitchFamily="2" charset="-122"/>
              </a:rPr>
              <a:t>数据报首部</a:t>
            </a:r>
            <a:endParaRPr kumimoji="1" lang="zh-CN" altLang="en-US" sz="2000" b="1">
              <a:solidFill>
                <a:srgbClr val="0000CC"/>
              </a:solidFill>
              <a:latin typeface="+mn-lt"/>
              <a:ea typeface="黑体" panose="02010609060101010101" pitchFamily="2" charset="-122"/>
            </a:endParaRPr>
          </a:p>
        </p:txBody>
      </p:sp>
      <p:sp>
        <p:nvSpPr>
          <p:cNvPr id="590859" name="Text Box 11"/>
          <p:cNvSpPr txBox="1">
            <a:spLocks noChangeArrowheads="1"/>
          </p:cNvSpPr>
          <p:nvPr/>
        </p:nvSpPr>
        <p:spPr bwMode="auto">
          <a:xfrm>
            <a:off x="5350944" y="5261598"/>
            <a:ext cx="147027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p>
        </p:txBody>
      </p:sp>
      <p:sp>
        <p:nvSpPr>
          <p:cNvPr id="590860" name="Rectangle 12"/>
          <p:cNvSpPr>
            <a:spLocks noChangeArrowheads="1"/>
          </p:cNvSpPr>
          <p:nvPr/>
        </p:nvSpPr>
        <p:spPr bwMode="auto">
          <a:xfrm>
            <a:off x="2989672" y="4147703"/>
            <a:ext cx="6211888" cy="59055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61" name="Line 13"/>
          <p:cNvSpPr>
            <a:spLocks noChangeShapeType="1"/>
          </p:cNvSpPr>
          <p:nvPr/>
        </p:nvSpPr>
        <p:spPr bwMode="auto">
          <a:xfrm>
            <a:off x="8561796" y="5749791"/>
            <a:ext cx="0" cy="369887"/>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2" name="Rectangle 14"/>
          <p:cNvSpPr>
            <a:spLocks noChangeArrowheads="1"/>
          </p:cNvSpPr>
          <p:nvPr/>
        </p:nvSpPr>
        <p:spPr bwMode="auto">
          <a:xfrm>
            <a:off x="5010427" y="4176278"/>
            <a:ext cx="4182533" cy="55880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3" name="Line 15"/>
          <p:cNvSpPr>
            <a:spLocks noChangeShapeType="1"/>
          </p:cNvSpPr>
          <p:nvPr/>
        </p:nvSpPr>
        <p:spPr bwMode="auto">
          <a:xfrm>
            <a:off x="5000107" y="4147703"/>
            <a:ext cx="0" cy="590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4" name="Text Box 16"/>
          <p:cNvSpPr txBox="1">
            <a:spLocks noChangeArrowheads="1"/>
          </p:cNvSpPr>
          <p:nvPr/>
        </p:nvSpPr>
        <p:spPr bwMode="auto">
          <a:xfrm>
            <a:off x="2917441" y="4233429"/>
            <a:ext cx="198644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分组首部</a:t>
            </a:r>
          </a:p>
        </p:txBody>
      </p:sp>
      <p:sp>
        <p:nvSpPr>
          <p:cNvPr id="590865" name="Text Box 17"/>
          <p:cNvSpPr txBox="1">
            <a:spLocks noChangeArrowheads="1"/>
          </p:cNvSpPr>
          <p:nvPr/>
        </p:nvSpPr>
        <p:spPr bwMode="auto">
          <a:xfrm>
            <a:off x="5180686" y="4233429"/>
            <a:ext cx="365677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 </a:t>
            </a:r>
            <a:r>
              <a:rPr kumimoji="1" lang="en-US" altLang="zh-CN" sz="2000" b="1">
                <a:solidFill>
                  <a:srgbClr val="0000CC"/>
                </a:solidFill>
                <a:latin typeface="+mn-lt"/>
                <a:ea typeface="黑体" panose="02010609060101010101" pitchFamily="2" charset="-122"/>
              </a:rPr>
              <a:t>1 </a:t>
            </a:r>
            <a:r>
              <a:rPr kumimoji="1" lang="zh-CN" altLang="en-US" sz="2000" b="1">
                <a:solidFill>
                  <a:srgbClr val="0000CC"/>
                </a:solidFill>
                <a:latin typeface="+mn-lt"/>
                <a:ea typeface="黑体" panose="02010609060101010101" pitchFamily="2" charset="-122"/>
              </a:rPr>
              <a:t>至类型 </a:t>
            </a:r>
            <a:r>
              <a:rPr kumimoji="1" lang="en-US" altLang="zh-CN" sz="2000" b="1">
                <a:solidFill>
                  <a:srgbClr val="0000CC"/>
                </a:solidFill>
                <a:latin typeface="+mn-lt"/>
                <a:ea typeface="黑体" panose="02010609060101010101" pitchFamily="2" charset="-122"/>
              </a:rPr>
              <a:t>5 </a:t>
            </a:r>
            <a:r>
              <a:rPr kumimoji="1" lang="zh-CN" altLang="en-US" sz="2000" b="1">
                <a:solidFill>
                  <a:srgbClr val="0000CC"/>
                </a:solidFill>
                <a:latin typeface="+mn-lt"/>
                <a:ea typeface="黑体" panose="02010609060101010101" pitchFamily="2" charset="-122"/>
              </a:rPr>
              <a:t>的 </a:t>
            </a:r>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p>
        </p:txBody>
      </p:sp>
      <p:sp>
        <p:nvSpPr>
          <p:cNvPr id="590866" name="Line 18"/>
          <p:cNvSpPr>
            <a:spLocks noChangeShapeType="1"/>
          </p:cNvSpPr>
          <p:nvPr/>
        </p:nvSpPr>
        <p:spPr bwMode="auto">
          <a:xfrm>
            <a:off x="2348188" y="5822813"/>
            <a:ext cx="0" cy="296862"/>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7" name="Line 19"/>
          <p:cNvSpPr>
            <a:spLocks noChangeShapeType="1"/>
          </p:cNvSpPr>
          <p:nvPr/>
        </p:nvSpPr>
        <p:spPr bwMode="auto">
          <a:xfrm>
            <a:off x="2989671" y="3817506"/>
            <a:ext cx="0" cy="2952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8" name="Line 20"/>
          <p:cNvSpPr>
            <a:spLocks noChangeShapeType="1"/>
          </p:cNvSpPr>
          <p:nvPr/>
        </p:nvSpPr>
        <p:spPr bwMode="auto">
          <a:xfrm>
            <a:off x="5000107" y="3817506"/>
            <a:ext cx="0" cy="2952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9" name="Line 21"/>
          <p:cNvSpPr>
            <a:spLocks noChangeShapeType="1"/>
          </p:cNvSpPr>
          <p:nvPr/>
        </p:nvSpPr>
        <p:spPr bwMode="auto">
          <a:xfrm flipV="1">
            <a:off x="4449774" y="3958791"/>
            <a:ext cx="543454" cy="0"/>
          </a:xfrm>
          <a:prstGeom prst="line">
            <a:avLst/>
          </a:prstGeom>
          <a:noFill/>
          <a:ln w="9525">
            <a:solidFill>
              <a:schemeClr val="tx1"/>
            </a:solidFill>
            <a:round/>
            <a:headEnd type="none" w="sm" len="lg"/>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0" name="Text Box 22"/>
          <p:cNvSpPr txBox="1">
            <a:spLocks noChangeArrowheads="1"/>
          </p:cNvSpPr>
          <p:nvPr/>
        </p:nvSpPr>
        <p:spPr bwMode="auto">
          <a:xfrm>
            <a:off x="3445416" y="3719078"/>
            <a:ext cx="1056700" cy="400110"/>
          </a:xfrm>
          <a:prstGeom prst="rect">
            <a:avLst/>
          </a:prstGeom>
          <a:noFill/>
          <a:ln>
            <a:noFill/>
          </a:ln>
          <a:effectLst/>
          <a:extLst>
            <a:ext uri="{909E8E84-426E-40DD-AFC4-6F175D3DCCD1}">
              <a14:hiddenFill xmlns=""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24 </a:t>
            </a:r>
            <a:r>
              <a:rPr kumimoji="1" lang="zh-CN" altLang="en-US" sz="2000" b="1">
                <a:solidFill>
                  <a:srgbClr val="0000CC"/>
                </a:solidFill>
                <a:latin typeface="+mn-lt"/>
                <a:ea typeface="黑体" panose="02010609060101010101" pitchFamily="2" charset="-122"/>
              </a:rPr>
              <a:t>字节</a:t>
            </a:r>
          </a:p>
        </p:txBody>
      </p:sp>
      <p:sp>
        <p:nvSpPr>
          <p:cNvPr id="590871" name="Rectangle 23"/>
          <p:cNvSpPr>
            <a:spLocks noChangeArrowheads="1"/>
          </p:cNvSpPr>
          <p:nvPr/>
        </p:nvSpPr>
        <p:spPr bwMode="auto">
          <a:xfrm>
            <a:off x="814134" y="1324648"/>
            <a:ext cx="8752020" cy="2232025"/>
          </a:xfrm>
          <a:prstGeom prst="rect">
            <a:avLst/>
          </a:prstGeom>
          <a:solidFill>
            <a:srgbClr val="CCEC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72" name="Line 24"/>
          <p:cNvSpPr>
            <a:spLocks noChangeShapeType="1"/>
          </p:cNvSpPr>
          <p:nvPr/>
        </p:nvSpPr>
        <p:spPr bwMode="auto">
          <a:xfrm>
            <a:off x="805537" y="1708820"/>
            <a:ext cx="876749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3" name="Line 25"/>
          <p:cNvSpPr>
            <a:spLocks noChangeShapeType="1"/>
          </p:cNvSpPr>
          <p:nvPr/>
        </p:nvSpPr>
        <p:spPr bwMode="auto">
          <a:xfrm>
            <a:off x="805537" y="2077120"/>
            <a:ext cx="876749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4" name="Line 26"/>
          <p:cNvSpPr>
            <a:spLocks noChangeShapeType="1"/>
          </p:cNvSpPr>
          <p:nvPr/>
        </p:nvSpPr>
        <p:spPr bwMode="auto">
          <a:xfrm>
            <a:off x="805537" y="2448595"/>
            <a:ext cx="876749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5" name="Line 27"/>
          <p:cNvSpPr>
            <a:spLocks noChangeShapeType="1"/>
          </p:cNvSpPr>
          <p:nvPr/>
        </p:nvSpPr>
        <p:spPr bwMode="auto">
          <a:xfrm>
            <a:off x="805537" y="2816895"/>
            <a:ext cx="876749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6" name="Line 28"/>
          <p:cNvSpPr>
            <a:spLocks noChangeShapeType="1"/>
          </p:cNvSpPr>
          <p:nvPr/>
        </p:nvSpPr>
        <p:spPr bwMode="auto">
          <a:xfrm>
            <a:off x="805537" y="3188370"/>
            <a:ext cx="876749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7" name="Line 29"/>
          <p:cNvSpPr>
            <a:spLocks noChangeShapeType="1"/>
          </p:cNvSpPr>
          <p:nvPr/>
        </p:nvSpPr>
        <p:spPr bwMode="auto">
          <a:xfrm>
            <a:off x="2989671" y="1330998"/>
            <a:ext cx="0" cy="3778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8" name="Line 30"/>
          <p:cNvSpPr>
            <a:spLocks noChangeShapeType="1"/>
          </p:cNvSpPr>
          <p:nvPr/>
        </p:nvSpPr>
        <p:spPr bwMode="auto">
          <a:xfrm>
            <a:off x="5175527" y="1330998"/>
            <a:ext cx="6879" cy="3778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9" name="Rectangle 31"/>
          <p:cNvSpPr>
            <a:spLocks noChangeArrowheads="1"/>
          </p:cNvSpPr>
          <p:nvPr/>
        </p:nvSpPr>
        <p:spPr bwMode="auto">
          <a:xfrm>
            <a:off x="752223" y="924597"/>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590880" name="Rectangle 32"/>
          <p:cNvSpPr>
            <a:spLocks noChangeArrowheads="1"/>
          </p:cNvSpPr>
          <p:nvPr/>
        </p:nvSpPr>
        <p:spPr bwMode="auto">
          <a:xfrm>
            <a:off x="2898523" y="924597"/>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590881" name="Rectangle 33"/>
          <p:cNvSpPr>
            <a:spLocks noChangeArrowheads="1"/>
          </p:cNvSpPr>
          <p:nvPr/>
        </p:nvSpPr>
        <p:spPr bwMode="auto">
          <a:xfrm>
            <a:off x="5067179" y="924597"/>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590882" name="Rectangle 34"/>
          <p:cNvSpPr>
            <a:spLocks noChangeArrowheads="1"/>
          </p:cNvSpPr>
          <p:nvPr/>
        </p:nvSpPr>
        <p:spPr bwMode="auto">
          <a:xfrm>
            <a:off x="9165442" y="924597"/>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590883" name="Rectangle 35"/>
          <p:cNvSpPr>
            <a:spLocks noChangeArrowheads="1"/>
          </p:cNvSpPr>
          <p:nvPr/>
        </p:nvSpPr>
        <p:spPr bwMode="auto">
          <a:xfrm>
            <a:off x="1433262" y="132306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590884" name="Rectangle 36"/>
          <p:cNvSpPr>
            <a:spLocks noChangeArrowheads="1"/>
          </p:cNvSpPr>
          <p:nvPr/>
        </p:nvSpPr>
        <p:spPr bwMode="auto">
          <a:xfrm>
            <a:off x="3538286" y="1726283"/>
            <a:ext cx="31418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路    由    器    标    识    符</a:t>
            </a:r>
          </a:p>
        </p:txBody>
      </p:sp>
      <p:sp>
        <p:nvSpPr>
          <p:cNvPr id="590885" name="Rectangle 37"/>
          <p:cNvSpPr>
            <a:spLocks noChangeArrowheads="1"/>
          </p:cNvSpPr>
          <p:nvPr/>
        </p:nvSpPr>
        <p:spPr bwMode="auto">
          <a:xfrm>
            <a:off x="3662112" y="132306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类    型</a:t>
            </a:r>
          </a:p>
        </p:txBody>
      </p:sp>
      <p:sp>
        <p:nvSpPr>
          <p:cNvPr id="590886" name="Rectangle 38"/>
          <p:cNvSpPr>
            <a:spLocks noChangeArrowheads="1"/>
          </p:cNvSpPr>
          <p:nvPr/>
        </p:nvSpPr>
        <p:spPr bwMode="auto">
          <a:xfrm>
            <a:off x="6310590" y="1323060"/>
            <a:ext cx="2061463"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分    组    长    度</a:t>
            </a:r>
          </a:p>
        </p:txBody>
      </p:sp>
      <p:sp>
        <p:nvSpPr>
          <p:cNvPr id="590887" name="Rectangle 39"/>
          <p:cNvSpPr>
            <a:spLocks noChangeArrowheads="1"/>
          </p:cNvSpPr>
          <p:nvPr/>
        </p:nvSpPr>
        <p:spPr bwMode="auto">
          <a:xfrm>
            <a:off x="2270800" y="246606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检   验   和</a:t>
            </a:r>
          </a:p>
        </p:txBody>
      </p:sp>
      <p:sp>
        <p:nvSpPr>
          <p:cNvPr id="590888" name="Rectangle 40"/>
          <p:cNvSpPr>
            <a:spLocks noChangeArrowheads="1"/>
          </p:cNvSpPr>
          <p:nvPr/>
        </p:nvSpPr>
        <p:spPr bwMode="auto">
          <a:xfrm>
            <a:off x="4417098" y="2818485"/>
            <a:ext cx="154529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p>
        </p:txBody>
      </p:sp>
      <p:sp>
        <p:nvSpPr>
          <p:cNvPr id="590889" name="Rectangle 41"/>
          <p:cNvSpPr>
            <a:spLocks noChangeArrowheads="1"/>
          </p:cNvSpPr>
          <p:nvPr/>
        </p:nvSpPr>
        <p:spPr bwMode="auto">
          <a:xfrm>
            <a:off x="184691" y="908722"/>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590890" name="Rectangle 42"/>
          <p:cNvSpPr>
            <a:spLocks noChangeArrowheads="1"/>
          </p:cNvSpPr>
          <p:nvPr/>
        </p:nvSpPr>
        <p:spPr bwMode="auto">
          <a:xfrm>
            <a:off x="4417098" y="3188373"/>
            <a:ext cx="154529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p>
        </p:txBody>
      </p:sp>
      <p:sp>
        <p:nvSpPr>
          <p:cNvPr id="590891" name="Rectangle 43"/>
          <p:cNvSpPr>
            <a:spLocks noChangeArrowheads="1"/>
          </p:cNvSpPr>
          <p:nvPr/>
        </p:nvSpPr>
        <p:spPr bwMode="auto">
          <a:xfrm>
            <a:off x="3870206" y="2094585"/>
            <a:ext cx="26016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域    标    识    符</a:t>
            </a:r>
          </a:p>
        </p:txBody>
      </p:sp>
      <p:sp>
        <p:nvSpPr>
          <p:cNvPr id="590892" name="Rectangle 44"/>
          <p:cNvSpPr>
            <a:spLocks noChangeArrowheads="1"/>
          </p:cNvSpPr>
          <p:nvPr/>
        </p:nvSpPr>
        <p:spPr bwMode="auto">
          <a:xfrm>
            <a:off x="6334666" y="2466060"/>
            <a:ext cx="2061463"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    类    型</a:t>
            </a:r>
          </a:p>
        </p:txBody>
      </p:sp>
      <p:sp>
        <p:nvSpPr>
          <p:cNvPr id="590893" name="Line 45"/>
          <p:cNvSpPr>
            <a:spLocks noChangeShapeType="1"/>
          </p:cNvSpPr>
          <p:nvPr/>
        </p:nvSpPr>
        <p:spPr bwMode="auto">
          <a:xfrm flipH="1">
            <a:off x="5187565" y="2466058"/>
            <a:ext cx="2579" cy="35083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94" name="Line 46"/>
          <p:cNvSpPr>
            <a:spLocks noChangeShapeType="1"/>
          </p:cNvSpPr>
          <p:nvPr/>
        </p:nvSpPr>
        <p:spPr bwMode="auto">
          <a:xfrm flipH="1" flipV="1">
            <a:off x="2989671" y="3969903"/>
            <a:ext cx="541734" cy="1588"/>
          </a:xfrm>
          <a:prstGeom prst="line">
            <a:avLst/>
          </a:prstGeom>
          <a:noFill/>
          <a:ln w="9525">
            <a:solidFill>
              <a:schemeClr val="tx1"/>
            </a:solidFill>
            <a:round/>
            <a:headEnd type="none" w="sm" len="lg"/>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783294" y="6189588"/>
            <a:ext cx="5409242" cy="461665"/>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b="1" dirty="0" smtClean="0">
                <a:latin typeface="+mn-lt"/>
                <a:ea typeface="黑体" panose="02010609060101010101" pitchFamily="2" charset="-122"/>
              </a:rPr>
              <a:t>OSPF </a:t>
            </a:r>
            <a:r>
              <a:rPr lang="zh-CN" altLang="zh-CN" sz="2400" b="1" dirty="0" smtClean="0">
                <a:latin typeface="+mn-lt"/>
                <a:ea typeface="黑体" panose="02010609060101010101" pitchFamily="2" charset="-122"/>
              </a:rPr>
              <a:t>分组用</a:t>
            </a:r>
            <a:r>
              <a:rPr lang="en-US" altLang="zh-CN" sz="2400" b="1" dirty="0" smtClean="0">
                <a:latin typeface="+mn-lt"/>
                <a:ea typeface="黑体" panose="02010609060101010101" pitchFamily="2" charset="-122"/>
              </a:rPr>
              <a:t> IP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传送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a:xfrm>
            <a:off x="886154" y="44624"/>
            <a:ext cx="8243310" cy="576138"/>
          </a:xfrm>
          <a:solidFill>
            <a:srgbClr val="66FF66"/>
          </a:solidFill>
        </p:spPr>
        <p:txBody>
          <a:bodyPr/>
          <a:lstStyle/>
          <a:p>
            <a:pPr algn="ctr"/>
            <a:r>
              <a:rPr lang="en-US" altLang="zh-CN" sz="3600" dirty="0"/>
              <a:t>OSPF </a:t>
            </a:r>
            <a:r>
              <a:rPr lang="zh-CN" altLang="en-US" sz="3600" dirty="0" smtClean="0"/>
              <a:t>使用可靠</a:t>
            </a:r>
            <a:r>
              <a:rPr lang="zh-CN" altLang="en-US" sz="3600" dirty="0"/>
              <a:t>的洪泛</a:t>
            </a:r>
            <a:r>
              <a:rPr lang="zh-CN" altLang="en-US" sz="3600" dirty="0" smtClean="0"/>
              <a:t>法发送更新分组 </a:t>
            </a:r>
            <a:endParaRPr lang="zh-CN" altLang="en-US" sz="3600" dirty="0"/>
          </a:p>
        </p:txBody>
      </p:sp>
      <p:sp>
        <p:nvSpPr>
          <p:cNvPr id="593923" name="Rectangle 3"/>
          <p:cNvSpPr>
            <a:spLocks noChangeArrowheads="1"/>
          </p:cNvSpPr>
          <p:nvPr/>
        </p:nvSpPr>
        <p:spPr bwMode="auto">
          <a:xfrm>
            <a:off x="1363795" y="3806356"/>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24" name="Rectangle 4"/>
          <p:cNvSpPr>
            <a:spLocks noChangeArrowheads="1"/>
          </p:cNvSpPr>
          <p:nvPr/>
        </p:nvSpPr>
        <p:spPr bwMode="auto">
          <a:xfrm>
            <a:off x="1363795" y="764706"/>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59" name="Text Box 39"/>
          <p:cNvSpPr txBox="1">
            <a:spLocks noChangeArrowheads="1"/>
          </p:cNvSpPr>
          <p:nvPr/>
        </p:nvSpPr>
        <p:spPr bwMode="auto">
          <a:xfrm>
            <a:off x="4251325" y="1347316"/>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更新报文</a:t>
            </a:r>
          </a:p>
        </p:txBody>
      </p:sp>
      <p:sp>
        <p:nvSpPr>
          <p:cNvPr id="593925" name="Line 5"/>
          <p:cNvSpPr>
            <a:spLocks noChangeShapeType="1"/>
          </p:cNvSpPr>
          <p:nvPr/>
        </p:nvSpPr>
        <p:spPr bwMode="auto">
          <a:xfrm>
            <a:off x="2297641" y="1032990"/>
            <a:ext cx="559964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6" name="Freeform 6"/>
          <p:cNvSpPr/>
          <p:nvPr/>
        </p:nvSpPr>
        <p:spPr bwMode="auto">
          <a:xfrm>
            <a:off x="2297641" y="1032993"/>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7" name="Line 7"/>
          <p:cNvSpPr>
            <a:spLocks noChangeShapeType="1"/>
          </p:cNvSpPr>
          <p:nvPr/>
        </p:nvSpPr>
        <p:spPr bwMode="auto">
          <a:xfrm>
            <a:off x="4060429" y="1032993"/>
            <a:ext cx="0" cy="9874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8" name="Line 8"/>
          <p:cNvSpPr>
            <a:spLocks noChangeShapeType="1"/>
          </p:cNvSpPr>
          <p:nvPr/>
        </p:nvSpPr>
        <p:spPr bwMode="auto">
          <a:xfrm>
            <a:off x="6134497" y="1032993"/>
            <a:ext cx="0" cy="9874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9" name="Line 9"/>
          <p:cNvSpPr>
            <a:spLocks noChangeShapeType="1"/>
          </p:cNvSpPr>
          <p:nvPr/>
        </p:nvSpPr>
        <p:spPr bwMode="auto">
          <a:xfrm>
            <a:off x="4406108" y="1915640"/>
            <a:ext cx="519377"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0" name="Line 10"/>
          <p:cNvSpPr>
            <a:spLocks noChangeShapeType="1"/>
          </p:cNvSpPr>
          <p:nvPr/>
        </p:nvSpPr>
        <p:spPr bwMode="auto">
          <a:xfrm rot="-8873624">
            <a:off x="3271045" y="1558456"/>
            <a:ext cx="519377" cy="1587"/>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1" name="Line 11"/>
          <p:cNvSpPr>
            <a:spLocks noChangeShapeType="1"/>
          </p:cNvSpPr>
          <p:nvPr/>
        </p:nvSpPr>
        <p:spPr bwMode="auto">
          <a:xfrm rot="-5400000">
            <a:off x="3979334" y="1493366"/>
            <a:ext cx="447675"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2" name="Line 12"/>
          <p:cNvSpPr>
            <a:spLocks noChangeShapeType="1"/>
          </p:cNvSpPr>
          <p:nvPr/>
        </p:nvSpPr>
        <p:spPr bwMode="auto">
          <a:xfrm>
            <a:off x="2297641" y="2569690"/>
            <a:ext cx="559964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3" name="Freeform 13"/>
          <p:cNvSpPr/>
          <p:nvPr/>
        </p:nvSpPr>
        <p:spPr bwMode="auto">
          <a:xfrm>
            <a:off x="2297641" y="2569690"/>
            <a:ext cx="5599642" cy="98583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4" name="Line 14"/>
          <p:cNvSpPr>
            <a:spLocks noChangeShapeType="1"/>
          </p:cNvSpPr>
          <p:nvPr/>
        </p:nvSpPr>
        <p:spPr bwMode="auto">
          <a:xfrm>
            <a:off x="4060429" y="2569690"/>
            <a:ext cx="0" cy="9858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5" name="Line 15"/>
          <p:cNvSpPr>
            <a:spLocks noChangeShapeType="1"/>
          </p:cNvSpPr>
          <p:nvPr/>
        </p:nvSpPr>
        <p:spPr bwMode="auto">
          <a:xfrm>
            <a:off x="6134497" y="2569690"/>
            <a:ext cx="0" cy="9858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1" name="Group 71"/>
          <p:cNvGrpSpPr/>
          <p:nvPr/>
        </p:nvGrpSpPr>
        <p:grpSpPr bwMode="auto">
          <a:xfrm>
            <a:off x="6273800" y="2782418"/>
            <a:ext cx="1159140" cy="449263"/>
            <a:chOff x="3648" y="1798"/>
            <a:chExt cx="674" cy="283"/>
          </a:xfrm>
        </p:grpSpPr>
        <p:sp>
          <p:nvSpPr>
            <p:cNvPr id="593937" name="Line 17"/>
            <p:cNvSpPr>
              <a:spLocks noChangeShapeType="1"/>
            </p:cNvSpPr>
            <p:nvPr/>
          </p:nvSpPr>
          <p:spPr bwMode="auto">
            <a:xfrm rot="-2260875">
              <a:off x="4021" y="2023"/>
              <a:ext cx="301" cy="1"/>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8" name="Line 18"/>
            <p:cNvSpPr>
              <a:spLocks noChangeShapeType="1"/>
            </p:cNvSpPr>
            <p:nvPr/>
          </p:nvSpPr>
          <p:spPr bwMode="auto">
            <a:xfrm rot="-5400000">
              <a:off x="3506" y="1940"/>
              <a:ext cx="283"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39" name="Line 19"/>
          <p:cNvSpPr>
            <a:spLocks noChangeShapeType="1"/>
          </p:cNvSpPr>
          <p:nvPr/>
        </p:nvSpPr>
        <p:spPr bwMode="auto">
          <a:xfrm>
            <a:off x="2297642" y="4104806"/>
            <a:ext cx="5582444" cy="158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0" name="Freeform 20"/>
          <p:cNvSpPr/>
          <p:nvPr/>
        </p:nvSpPr>
        <p:spPr bwMode="auto">
          <a:xfrm>
            <a:off x="2297641" y="4104806"/>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1" name="Line 21"/>
          <p:cNvSpPr>
            <a:spLocks noChangeShapeType="1"/>
          </p:cNvSpPr>
          <p:nvPr/>
        </p:nvSpPr>
        <p:spPr bwMode="auto">
          <a:xfrm>
            <a:off x="4060429" y="4104806"/>
            <a:ext cx="0" cy="9874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2" name="Line 22"/>
          <p:cNvSpPr>
            <a:spLocks noChangeShapeType="1"/>
          </p:cNvSpPr>
          <p:nvPr/>
        </p:nvSpPr>
        <p:spPr bwMode="auto">
          <a:xfrm>
            <a:off x="6134497" y="4104806"/>
            <a:ext cx="0" cy="9874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4" name="Line 24"/>
          <p:cNvSpPr>
            <a:spLocks noChangeShapeType="1"/>
          </p:cNvSpPr>
          <p:nvPr/>
        </p:nvSpPr>
        <p:spPr bwMode="auto">
          <a:xfrm>
            <a:off x="2297641" y="5641503"/>
            <a:ext cx="5599642"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5" name="Freeform 25"/>
          <p:cNvSpPr/>
          <p:nvPr/>
        </p:nvSpPr>
        <p:spPr bwMode="auto">
          <a:xfrm>
            <a:off x="2283883" y="5641506"/>
            <a:ext cx="5601362" cy="98583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6" name="Line 26"/>
          <p:cNvSpPr>
            <a:spLocks noChangeShapeType="1"/>
          </p:cNvSpPr>
          <p:nvPr/>
        </p:nvSpPr>
        <p:spPr bwMode="auto">
          <a:xfrm>
            <a:off x="4060429" y="5641506"/>
            <a:ext cx="0" cy="9858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7" name="Line 27"/>
          <p:cNvSpPr>
            <a:spLocks noChangeShapeType="1"/>
          </p:cNvSpPr>
          <p:nvPr/>
        </p:nvSpPr>
        <p:spPr bwMode="auto">
          <a:xfrm>
            <a:off x="6134497" y="5641506"/>
            <a:ext cx="0" cy="9858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0" name="Group 70"/>
          <p:cNvGrpSpPr/>
          <p:nvPr/>
        </p:nvGrpSpPr>
        <p:grpSpPr bwMode="auto">
          <a:xfrm>
            <a:off x="2901291" y="2453803"/>
            <a:ext cx="2369873" cy="239712"/>
            <a:chOff x="1687" y="1591"/>
            <a:chExt cx="1378" cy="151"/>
          </a:xfrm>
        </p:grpSpPr>
        <p:sp>
          <p:nvSpPr>
            <p:cNvPr id="593936" name="Line 16"/>
            <p:cNvSpPr>
              <a:spLocks noChangeShapeType="1"/>
            </p:cNvSpPr>
            <p:nvPr/>
          </p:nvSpPr>
          <p:spPr bwMode="auto">
            <a:xfrm flipH="1">
              <a:off x="1687" y="1591"/>
              <a:ext cx="302"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8" name="Line 28"/>
            <p:cNvSpPr>
              <a:spLocks noChangeShapeType="1"/>
            </p:cNvSpPr>
            <p:nvPr/>
          </p:nvSpPr>
          <p:spPr bwMode="auto">
            <a:xfrm>
              <a:off x="2763" y="1742"/>
              <a:ext cx="302"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49" name="Line 29"/>
          <p:cNvSpPr>
            <a:spLocks noChangeShapeType="1"/>
          </p:cNvSpPr>
          <p:nvPr/>
        </p:nvSpPr>
        <p:spPr bwMode="auto">
          <a:xfrm>
            <a:off x="2954602" y="2693515"/>
            <a:ext cx="517658"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2" name="Group 72"/>
          <p:cNvGrpSpPr/>
          <p:nvPr/>
        </p:nvGrpSpPr>
        <p:grpSpPr bwMode="auto">
          <a:xfrm>
            <a:off x="4786182" y="3993678"/>
            <a:ext cx="2333757" cy="0"/>
            <a:chOff x="2783" y="2561"/>
            <a:chExt cx="1357" cy="0"/>
          </a:xfrm>
        </p:grpSpPr>
        <p:sp>
          <p:nvSpPr>
            <p:cNvPr id="593943" name="Line 23"/>
            <p:cNvSpPr>
              <a:spLocks noChangeShapeType="1"/>
            </p:cNvSpPr>
            <p:nvPr/>
          </p:nvSpPr>
          <p:spPr bwMode="auto">
            <a:xfrm flipH="1">
              <a:off x="2783" y="2561"/>
              <a:ext cx="302"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0" name="Line 30"/>
            <p:cNvSpPr>
              <a:spLocks noChangeShapeType="1"/>
            </p:cNvSpPr>
            <p:nvPr/>
          </p:nvSpPr>
          <p:spPr bwMode="auto">
            <a:xfrm>
              <a:off x="3838" y="2561"/>
              <a:ext cx="302"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51" name="Line 31"/>
          <p:cNvSpPr>
            <a:spLocks noChangeShapeType="1"/>
          </p:cNvSpPr>
          <p:nvPr/>
        </p:nvSpPr>
        <p:spPr bwMode="auto">
          <a:xfrm flipH="1">
            <a:off x="6653876" y="4231803"/>
            <a:ext cx="517657" cy="0"/>
          </a:xfrm>
          <a:prstGeom prst="line">
            <a:avLst/>
          </a:prstGeom>
          <a:noFill/>
          <a:ln w="57150">
            <a:solidFill>
              <a:srgbClr val="FF0000"/>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3" name="Group 73"/>
          <p:cNvGrpSpPr/>
          <p:nvPr/>
        </p:nvGrpSpPr>
        <p:grpSpPr bwMode="auto">
          <a:xfrm>
            <a:off x="3100785" y="5832006"/>
            <a:ext cx="4079346" cy="714375"/>
            <a:chOff x="1803" y="3719"/>
            <a:chExt cx="2372" cy="450"/>
          </a:xfrm>
        </p:grpSpPr>
        <p:sp>
          <p:nvSpPr>
            <p:cNvPr id="593952" name="AutoShape 32"/>
            <p:cNvSpPr>
              <a:spLocks noChangeArrowheads="1"/>
            </p:cNvSpPr>
            <p:nvPr/>
          </p:nvSpPr>
          <p:spPr bwMode="auto">
            <a:xfrm>
              <a:off x="2399" y="3726"/>
              <a:ext cx="120" cy="292"/>
            </a:xfrm>
            <a:prstGeom prst="downArrow">
              <a:avLst>
                <a:gd name="adj1" fmla="val 50000"/>
                <a:gd name="adj2" fmla="val 80458"/>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3" name="AutoShape 33"/>
            <p:cNvSpPr>
              <a:spLocks noChangeArrowheads="1"/>
            </p:cNvSpPr>
            <p:nvPr/>
          </p:nvSpPr>
          <p:spPr bwMode="auto">
            <a:xfrm>
              <a:off x="3627" y="3719"/>
              <a:ext cx="121" cy="292"/>
            </a:xfrm>
            <a:prstGeom prst="downArrow">
              <a:avLst>
                <a:gd name="adj1" fmla="val 50000"/>
                <a:gd name="adj2" fmla="val 79793"/>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4"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5"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6"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grpSp>
      <p:sp>
        <p:nvSpPr>
          <p:cNvPr id="593957" name="Line 37"/>
          <p:cNvSpPr>
            <a:spLocks noChangeShapeType="1"/>
          </p:cNvSpPr>
          <p:nvPr/>
        </p:nvSpPr>
        <p:spPr bwMode="auto">
          <a:xfrm>
            <a:off x="1243410" y="944090"/>
            <a:ext cx="0" cy="5481638"/>
          </a:xfrm>
          <a:prstGeom prst="line">
            <a:avLst/>
          </a:prstGeom>
          <a:noFill/>
          <a:ln w="9525">
            <a:solidFill>
              <a:schemeClr val="tx1"/>
            </a:solidFill>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8" name="Text Box 38"/>
          <p:cNvSpPr txBox="1">
            <a:spLocks noChangeArrowheads="1"/>
          </p:cNvSpPr>
          <p:nvPr/>
        </p:nvSpPr>
        <p:spPr bwMode="auto">
          <a:xfrm>
            <a:off x="1082974" y="6341356"/>
            <a:ext cx="26962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t</a:t>
            </a:r>
          </a:p>
        </p:txBody>
      </p:sp>
      <p:sp>
        <p:nvSpPr>
          <p:cNvPr id="593960" name="Text Box 40"/>
          <p:cNvSpPr txBox="1">
            <a:spLocks noChangeArrowheads="1"/>
          </p:cNvSpPr>
          <p:nvPr/>
        </p:nvSpPr>
        <p:spPr bwMode="auto">
          <a:xfrm>
            <a:off x="4357952" y="5868516"/>
            <a:ext cx="125867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ACK</a:t>
            </a:r>
            <a:r>
              <a:rPr kumimoji="1" lang="zh-CN" altLang="en-US" sz="2000" b="1">
                <a:solidFill>
                  <a:srgbClr val="0000CC"/>
                </a:solidFill>
                <a:latin typeface="+mn-lt"/>
                <a:ea typeface="黑体" panose="02010609060101010101" pitchFamily="2" charset="-122"/>
              </a:rPr>
              <a:t>报文</a:t>
            </a:r>
          </a:p>
        </p:txBody>
      </p:sp>
      <p:pic>
        <p:nvPicPr>
          <p:cNvPr id="593961" name="Picture 4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6414618"/>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2" name="Picture 4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3903192"/>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3"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89547" y="3903192"/>
            <a:ext cx="583009"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4"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336502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5"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336502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6"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22369" y="2379193"/>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7" name="Picture 4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2379193"/>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8" name="Picture 4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2379193"/>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69" name="Picture 4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29104" y="2379193"/>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0" name="Picture 5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184102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1" name="Picture 5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184102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2" name="Picture 5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86003" y="853603"/>
            <a:ext cx="584729" cy="36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3" name="Picture 5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853603"/>
            <a:ext cx="583010" cy="36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4" name="Picture 5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853603"/>
            <a:ext cx="583010" cy="36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5" name="Picture 5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29104" y="853603"/>
            <a:ext cx="583010" cy="36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6" name="Picture 5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86003" y="5428778"/>
            <a:ext cx="584729"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7" name="Picture 5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542877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8" name="Picture 5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5428778"/>
            <a:ext cx="583010"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79" name="Picture 5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24195" y="5428778"/>
            <a:ext cx="584729" cy="36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80" name="Picture 6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4890618"/>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81" name="Picture 6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4890618"/>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82" name="Picture 6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86003" y="3903192"/>
            <a:ext cx="584729"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83" name="Picture 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3215" y="3903192"/>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593984" name="Picture 6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9146" y="6414618"/>
            <a:ext cx="583010" cy="36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93985" name="Text Box 65"/>
          <p:cNvSpPr txBox="1">
            <a:spLocks noChangeArrowheads="1"/>
          </p:cNvSpPr>
          <p:nvPr/>
        </p:nvSpPr>
        <p:spPr bwMode="auto">
          <a:xfrm>
            <a:off x="3353594" y="1747366"/>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6" name="Text Box 66"/>
          <p:cNvSpPr txBox="1">
            <a:spLocks noChangeArrowheads="1"/>
          </p:cNvSpPr>
          <p:nvPr/>
        </p:nvSpPr>
        <p:spPr bwMode="auto">
          <a:xfrm>
            <a:off x="3353594" y="6335241"/>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7" name="Text Box 67"/>
          <p:cNvSpPr txBox="1">
            <a:spLocks noChangeArrowheads="1"/>
          </p:cNvSpPr>
          <p:nvPr/>
        </p:nvSpPr>
        <p:spPr bwMode="auto">
          <a:xfrm>
            <a:off x="3334676" y="4776315"/>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8" name="Text Box 68"/>
          <p:cNvSpPr txBox="1">
            <a:spLocks noChangeArrowheads="1"/>
          </p:cNvSpPr>
          <p:nvPr/>
        </p:nvSpPr>
        <p:spPr bwMode="auto">
          <a:xfrm>
            <a:off x="3353594" y="3268191"/>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9" name="Text Box 69"/>
          <p:cNvSpPr txBox="1">
            <a:spLocks noChangeArrowheads="1"/>
          </p:cNvSpPr>
          <p:nvPr/>
        </p:nvSpPr>
        <p:spPr bwMode="auto">
          <a:xfrm>
            <a:off x="1571891" y="1201268"/>
            <a:ext cx="364202" cy="5262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593990"/>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93992"/>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593991"/>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93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algn="ctr"/>
            <a:r>
              <a:rPr lang="en-US" altLang="zh-CN"/>
              <a:t>OSPF </a:t>
            </a:r>
            <a:r>
              <a:rPr lang="zh-CN" altLang="en-US"/>
              <a:t>的其他特点 </a:t>
            </a:r>
          </a:p>
        </p:txBody>
      </p:sp>
      <p:sp>
        <p:nvSpPr>
          <p:cNvPr id="594947" name="Rectangle 3"/>
          <p:cNvSpPr>
            <a:spLocks noGrp="1" noChangeArrowheads="1"/>
          </p:cNvSpPr>
          <p:nvPr>
            <p:ph idx="1"/>
          </p:nvPr>
        </p:nvSpPr>
        <p:spPr>
          <a:noFill/>
        </p:spPr>
        <p:txBody>
          <a:bodyPr/>
          <a:lstStyle/>
          <a:p>
            <a:r>
              <a:rPr lang="en-US" altLang="zh-CN" dirty="0"/>
              <a:t>OSPF </a:t>
            </a:r>
            <a:r>
              <a:rPr lang="zh-CN" altLang="en-US" dirty="0"/>
              <a:t>还规定每隔一段时间，如 </a:t>
            </a:r>
            <a:r>
              <a:rPr lang="en-US" altLang="zh-CN" dirty="0"/>
              <a:t>30 </a:t>
            </a:r>
            <a:r>
              <a:rPr lang="zh-CN" altLang="en-US" dirty="0"/>
              <a:t>分钟，要刷新一次数据库中的链路状态。 </a:t>
            </a:r>
          </a:p>
          <a:p>
            <a:r>
              <a:rPr lang="zh-CN" altLang="en-US" dirty="0"/>
              <a:t>由于一个路由器的链路状态只涉及到与相邻路由器的连通状态，因而与整个互联网的规模并无直接关系。因此</a:t>
            </a:r>
            <a:r>
              <a:rPr lang="zh-CN" altLang="en-US" dirty="0">
                <a:solidFill>
                  <a:srgbClr val="FF0000"/>
                </a:solidFill>
              </a:rPr>
              <a:t>当互联网规模很大时，</a:t>
            </a:r>
            <a:r>
              <a:rPr lang="en-US" altLang="zh-CN" dirty="0" smtClean="0">
                <a:solidFill>
                  <a:srgbClr val="FF0000"/>
                </a:solidFill>
              </a:rPr>
              <a:t>OSPF  </a:t>
            </a:r>
            <a:r>
              <a:rPr lang="zh-CN" altLang="en-US" dirty="0">
                <a:solidFill>
                  <a:srgbClr val="FF0000"/>
                </a:solidFill>
              </a:rPr>
              <a:t>协议要比距离向量协议 </a:t>
            </a:r>
            <a:r>
              <a:rPr lang="en-US" altLang="zh-CN" dirty="0">
                <a:solidFill>
                  <a:srgbClr val="FF0000"/>
                </a:solidFill>
              </a:rPr>
              <a:t>RIP </a:t>
            </a:r>
            <a:r>
              <a:rPr lang="zh-CN" altLang="en-US" dirty="0">
                <a:solidFill>
                  <a:srgbClr val="FF0000"/>
                </a:solidFill>
              </a:rPr>
              <a:t>好得多。 </a:t>
            </a:r>
          </a:p>
          <a:p>
            <a:r>
              <a:rPr lang="en-US" altLang="zh-CN" dirty="0">
                <a:solidFill>
                  <a:srgbClr val="FF0000"/>
                </a:solidFill>
              </a:rPr>
              <a:t>OSPF </a:t>
            </a:r>
            <a:r>
              <a:rPr lang="zh-CN" altLang="en-US" dirty="0">
                <a:solidFill>
                  <a:srgbClr val="FF0000"/>
                </a:solidFill>
              </a:rPr>
              <a:t>没有“坏消息传播得慢”的问题，</a:t>
            </a:r>
            <a:r>
              <a:rPr lang="zh-CN" altLang="en-US" dirty="0"/>
              <a:t>据统计，其响应网络变化的时间小于 </a:t>
            </a:r>
            <a:r>
              <a:rPr lang="en-US" altLang="zh-CN" dirty="0"/>
              <a:t>100 </a:t>
            </a:r>
            <a:r>
              <a:rPr lang="en-US" altLang="zh-CN" dirty="0" err="1"/>
              <a:t>ms</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9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7"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配</a:t>
            </a:r>
            <a:r>
              <a:rPr lang="zh-CN" altLang="zh-CN" dirty="0"/>
              <a:t>置</a:t>
            </a:r>
            <a:r>
              <a:rPr lang="en-US" altLang="zh-CN" dirty="0"/>
              <a:t>OSPF</a:t>
            </a:r>
            <a:r>
              <a:rPr lang="zh-CN" altLang="zh-CN" dirty="0"/>
              <a:t>协议</a:t>
            </a:r>
            <a:endParaRPr lang="zh-CN" altLang="en-US" dirty="0"/>
          </a:p>
        </p:txBody>
      </p:sp>
      <p:pic>
        <p:nvPicPr>
          <p:cNvPr id="5" name="图片 4"/>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4558" y="1772816"/>
            <a:ext cx="7429500" cy="4392488"/>
          </a:xfrm>
          <a:prstGeom prst="rect">
            <a:avLst/>
          </a:prstGeom>
          <a:noFill/>
          <a:ln>
            <a:noFill/>
          </a:ln>
        </p:spPr>
      </p:pic>
    </p:spTree>
    <p:extLst>
      <p:ext uri="{BB962C8B-B14F-4D97-AF65-F5344CB8AC3E}">
        <p14:creationId xmlns:p14="http://schemas.microsoft.com/office/powerpoint/2010/main" xmlns="" val="4243400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7497"/>
              <a:gd name="adj2" fmla="val -407074"/>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B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a:solidFill>
                  <a:srgbClr val="000066"/>
                </a:solidFill>
                <a:ea typeface="黑体" panose="02010609060101010101" pitchFamily="2" charset="-122"/>
              </a:rPr>
              <a:t>2 </a:t>
            </a:r>
            <a:r>
              <a:rPr lang="zh-CN" altLang="en-US" sz="2400" b="1" dirty="0">
                <a:solidFill>
                  <a:srgbClr val="000066"/>
                </a:solidFill>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776A175-EED2-4701-84D3-212F72F4D82C}"/>
              </a:ext>
            </a:extLst>
          </p:cNvPr>
          <p:cNvSpPr>
            <a:spLocks noGrp="1"/>
          </p:cNvSpPr>
          <p:nvPr>
            <p:ph type="title"/>
          </p:nvPr>
        </p:nvSpPr>
        <p:spPr>
          <a:xfrm>
            <a:off x="740532" y="134573"/>
            <a:ext cx="6611235" cy="711578"/>
          </a:xfrm>
        </p:spPr>
        <p:txBody>
          <a:bodyPr/>
          <a:lstStyle/>
          <a:p>
            <a:r>
              <a:rPr lang="zh-CN" altLang="en-US" dirty="0" smtClean="0"/>
              <a:t>在</a:t>
            </a:r>
            <a:r>
              <a:rPr lang="zh-CN" altLang="en-US" dirty="0"/>
              <a:t>路由器配置</a:t>
            </a:r>
            <a:r>
              <a:rPr lang="en-US" altLang="zh-CN" dirty="0"/>
              <a:t>OSPF</a:t>
            </a:r>
            <a:r>
              <a:rPr lang="zh-CN" altLang="en-US" dirty="0"/>
              <a:t>协议</a:t>
            </a:r>
          </a:p>
        </p:txBody>
      </p:sp>
      <p:sp>
        <p:nvSpPr>
          <p:cNvPr id="3" name="文本占位符 2">
            <a:extLst>
              <a:ext uri="{FF2B5EF4-FFF2-40B4-BE49-F238E27FC236}">
                <a16:creationId xmlns:a16="http://schemas.microsoft.com/office/drawing/2014/main" xmlns="" id="{B5A5ED8F-36FC-4123-838A-AEE14346B688}"/>
              </a:ext>
            </a:extLst>
          </p:cNvPr>
          <p:cNvSpPr>
            <a:spLocks noGrp="1"/>
          </p:cNvSpPr>
          <p:nvPr>
            <p:ph type="body" sz="quarter" idx="10"/>
          </p:nvPr>
        </p:nvSpPr>
        <p:spPr>
          <a:xfrm>
            <a:off x="0" y="980729"/>
            <a:ext cx="9906000" cy="5185122"/>
          </a:xfrm>
        </p:spPr>
        <p:txBody>
          <a:bodyPr/>
          <a:lstStyle/>
          <a:p>
            <a:r>
              <a:rPr lang="en-US" altLang="zh-CN" sz="2800" dirty="0"/>
              <a:t>R1#config t</a:t>
            </a:r>
            <a:endParaRPr lang="zh-CN" altLang="zh-CN" sz="2800" dirty="0"/>
          </a:p>
          <a:p>
            <a:r>
              <a:rPr lang="en-US" altLang="zh-CN" sz="2800" dirty="0">
                <a:solidFill>
                  <a:schemeClr val="tx1">
                    <a:lumMod val="50000"/>
                    <a:lumOff val="50000"/>
                  </a:schemeClr>
                </a:solidFill>
              </a:rPr>
              <a:t>Enter configuration commands, one per line.  End with CNTL/Z.</a:t>
            </a:r>
            <a:endParaRPr lang="zh-CN" altLang="zh-CN" sz="2800" dirty="0">
              <a:solidFill>
                <a:schemeClr val="tx1">
                  <a:lumMod val="50000"/>
                  <a:lumOff val="50000"/>
                </a:schemeClr>
              </a:solidFill>
            </a:endParaRPr>
          </a:p>
          <a:p>
            <a:r>
              <a:rPr lang="en-US" altLang="zh-CN" sz="2800" dirty="0"/>
              <a:t>R1(config)#router </a:t>
            </a:r>
            <a:r>
              <a:rPr lang="en-US" altLang="zh-CN" sz="2800" dirty="0" err="1"/>
              <a:t>ospf</a:t>
            </a:r>
            <a:r>
              <a:rPr lang="en-US" altLang="zh-CN" sz="2800" dirty="0"/>
              <a:t> ?</a:t>
            </a:r>
            <a:endParaRPr lang="zh-CN" altLang="zh-CN" sz="2800" dirty="0"/>
          </a:p>
          <a:p>
            <a:r>
              <a:rPr lang="en-US" altLang="zh-CN" sz="2800" dirty="0">
                <a:solidFill>
                  <a:schemeClr val="tx1">
                    <a:lumMod val="50000"/>
                    <a:lumOff val="50000"/>
                  </a:schemeClr>
                </a:solidFill>
              </a:rPr>
              <a:t>  &lt;1-65535&gt;  Process ID</a:t>
            </a:r>
            <a:endParaRPr lang="zh-CN" altLang="zh-CN" sz="2800" dirty="0">
              <a:solidFill>
                <a:schemeClr val="tx1">
                  <a:lumMod val="50000"/>
                  <a:lumOff val="50000"/>
                </a:schemeClr>
              </a:solidFill>
            </a:endParaRPr>
          </a:p>
          <a:p>
            <a:r>
              <a:rPr lang="en-US" altLang="zh-CN" sz="2800" dirty="0"/>
              <a:t>R1(config)#router </a:t>
            </a:r>
            <a:r>
              <a:rPr lang="en-US" altLang="zh-CN" sz="2800" dirty="0" err="1"/>
              <a:t>ospf</a:t>
            </a:r>
            <a:r>
              <a:rPr lang="en-US" altLang="zh-CN" sz="2800" dirty="0"/>
              <a:t> 1</a:t>
            </a:r>
            <a:endParaRPr lang="zh-CN" altLang="zh-CN" sz="2800" dirty="0"/>
          </a:p>
          <a:p>
            <a:r>
              <a:rPr lang="en-US" altLang="zh-CN" sz="2800" dirty="0"/>
              <a:t>R1(config-router)#network 192.168.0.0 0.0.0.255 area 0</a:t>
            </a:r>
            <a:endParaRPr lang="zh-CN" altLang="zh-CN" sz="2800" dirty="0"/>
          </a:p>
          <a:p>
            <a:r>
              <a:rPr lang="en-US" altLang="zh-CN" sz="2800" dirty="0"/>
              <a:t>R1(config-router)#network 192.168.1.0 0.0.0.255 area 0</a:t>
            </a:r>
            <a:endParaRPr lang="zh-CN" altLang="zh-CN" sz="2800" dirty="0"/>
          </a:p>
          <a:p>
            <a:r>
              <a:rPr lang="en-US" altLang="zh-CN" sz="2800" dirty="0"/>
              <a:t>R1(config-router)#network 192.168.4.0 0.0.0.255 area 0</a:t>
            </a:r>
            <a:endParaRPr lang="zh-CN" altLang="zh-CN" sz="2800" dirty="0"/>
          </a:p>
          <a:p>
            <a:r>
              <a:rPr lang="en-US" altLang="zh-CN" sz="2800" dirty="0"/>
              <a:t>R1(config-router)#</a:t>
            </a:r>
            <a:endParaRPr lang="zh-CN" altLang="zh-CN" sz="2800" dirty="0"/>
          </a:p>
        </p:txBody>
      </p:sp>
    </p:spTree>
    <p:extLst>
      <p:ext uri="{BB962C8B-B14F-4D97-AF65-F5344CB8AC3E}">
        <p14:creationId xmlns:p14="http://schemas.microsoft.com/office/powerpoint/2010/main" xmlns="" val="240129897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C1D65C-8FAD-4ED1-A3A0-CEA95EEA7519}"/>
              </a:ext>
            </a:extLst>
          </p:cNvPr>
          <p:cNvSpPr>
            <a:spLocks noGrp="1"/>
          </p:cNvSpPr>
          <p:nvPr>
            <p:ph type="title"/>
          </p:nvPr>
        </p:nvSpPr>
        <p:spPr/>
        <p:txBody>
          <a:bodyPr/>
          <a:lstStyle/>
          <a:p>
            <a:r>
              <a:rPr lang="zh-CN" altLang="en-US" dirty="0" smtClean="0"/>
              <a:t>查</a:t>
            </a:r>
            <a:r>
              <a:rPr lang="zh-CN" altLang="en-US" dirty="0"/>
              <a:t>看</a:t>
            </a:r>
            <a:r>
              <a:rPr lang="en-US" altLang="zh-CN" dirty="0"/>
              <a:t>OSPF</a:t>
            </a:r>
            <a:r>
              <a:rPr lang="zh-CN" altLang="en-US" dirty="0"/>
              <a:t>协议三张表</a:t>
            </a:r>
          </a:p>
        </p:txBody>
      </p:sp>
      <p:sp>
        <p:nvSpPr>
          <p:cNvPr id="3" name="文本占位符 2">
            <a:extLst>
              <a:ext uri="{FF2B5EF4-FFF2-40B4-BE49-F238E27FC236}">
                <a16:creationId xmlns:a16="http://schemas.microsoft.com/office/drawing/2014/main" xmlns="" id="{6F817027-1BE3-416D-9F02-FADEF7580A14}"/>
              </a:ext>
            </a:extLst>
          </p:cNvPr>
          <p:cNvSpPr>
            <a:spLocks noGrp="1"/>
          </p:cNvSpPr>
          <p:nvPr>
            <p:ph type="body" sz="quarter" idx="10"/>
          </p:nvPr>
        </p:nvSpPr>
        <p:spPr>
          <a:xfrm>
            <a:off x="0" y="908720"/>
            <a:ext cx="9906000" cy="4897437"/>
          </a:xfrm>
        </p:spPr>
        <p:txBody>
          <a:bodyPr/>
          <a:lstStyle/>
          <a:p>
            <a:r>
              <a:rPr lang="en-US" altLang="zh-CN" dirty="0"/>
              <a:t>R1#show </a:t>
            </a:r>
            <a:r>
              <a:rPr lang="en-US" altLang="zh-CN" dirty="0" err="1"/>
              <a:t>ip</a:t>
            </a:r>
            <a:r>
              <a:rPr lang="en-US" altLang="zh-CN" dirty="0"/>
              <a:t> </a:t>
            </a:r>
            <a:r>
              <a:rPr lang="en-US" altLang="zh-CN" dirty="0" err="1"/>
              <a:t>ospf</a:t>
            </a:r>
            <a:r>
              <a:rPr lang="en-US" altLang="zh-CN" dirty="0"/>
              <a:t> neighbor              --</a:t>
            </a:r>
            <a:r>
              <a:rPr lang="zh-CN" altLang="en-US" dirty="0"/>
              <a:t>显示邻居表</a:t>
            </a:r>
            <a:endParaRPr lang="zh-CN" altLang="zh-CN" dirty="0"/>
          </a:p>
          <a:p>
            <a:pPr marL="662400" lvl="1" indent="0">
              <a:buNone/>
            </a:pPr>
            <a:r>
              <a:rPr lang="en-US" altLang="zh-CN" sz="2400" dirty="0"/>
              <a:t>Neighbor ID     </a:t>
            </a:r>
            <a:r>
              <a:rPr lang="en-US" altLang="zh-CN" sz="2400" dirty="0" err="1"/>
              <a:t>Pri</a:t>
            </a:r>
            <a:r>
              <a:rPr lang="en-US" altLang="zh-CN" sz="2400" dirty="0"/>
              <a:t>   State         </a:t>
            </a:r>
            <a:r>
              <a:rPr lang="en-US" altLang="zh-CN" sz="2400" dirty="0" smtClean="0"/>
              <a:t>Dead </a:t>
            </a:r>
            <a:r>
              <a:rPr lang="en-US" altLang="zh-CN" sz="2400" dirty="0"/>
              <a:t>Time   Address   </a:t>
            </a:r>
            <a:r>
              <a:rPr lang="en-US" altLang="zh-CN" sz="2400" dirty="0" smtClean="0"/>
              <a:t>  </a:t>
            </a:r>
            <a:r>
              <a:rPr lang="en-US" altLang="zh-CN" sz="2400" dirty="0"/>
              <a:t>Interface</a:t>
            </a:r>
            <a:endParaRPr lang="zh-CN" altLang="zh-CN" sz="2400" dirty="0"/>
          </a:p>
          <a:p>
            <a:pPr marL="662400" lvl="1" indent="0">
              <a:buNone/>
            </a:pPr>
            <a:r>
              <a:rPr lang="en-US" altLang="zh-CN" sz="2400" dirty="0"/>
              <a:t>192.168.5.1       0   FULL/  -        00:00:37    192.168.4.2  </a:t>
            </a:r>
            <a:r>
              <a:rPr lang="en-US" altLang="zh-CN" sz="2400" dirty="0" smtClean="0"/>
              <a:t>Serial2/1</a:t>
            </a:r>
            <a:endParaRPr lang="zh-CN" altLang="zh-CN" sz="2400" dirty="0"/>
          </a:p>
          <a:p>
            <a:pPr marL="662400" lvl="1" indent="0">
              <a:buNone/>
            </a:pPr>
            <a:r>
              <a:rPr lang="en-US" altLang="zh-CN" sz="2400" dirty="0"/>
              <a:t>192.168.2.1       0   FULL/  -        00:00:34    192.168.1.2  </a:t>
            </a:r>
            <a:r>
              <a:rPr lang="en-US" altLang="zh-CN" sz="2400" dirty="0" smtClean="0"/>
              <a:t>Serial2/0</a:t>
            </a:r>
            <a:endParaRPr lang="zh-CN" altLang="zh-CN" sz="2400" dirty="0"/>
          </a:p>
          <a:p>
            <a:r>
              <a:rPr lang="en-US" altLang="zh-CN" dirty="0"/>
              <a:t>R1#show </a:t>
            </a:r>
            <a:r>
              <a:rPr lang="en-US" altLang="zh-CN" dirty="0" err="1"/>
              <a:t>ip</a:t>
            </a:r>
            <a:r>
              <a:rPr lang="en-US" altLang="zh-CN" dirty="0"/>
              <a:t> </a:t>
            </a:r>
            <a:r>
              <a:rPr lang="en-US" altLang="zh-CN" dirty="0" err="1"/>
              <a:t>ospf</a:t>
            </a:r>
            <a:r>
              <a:rPr lang="en-US" altLang="zh-CN" dirty="0"/>
              <a:t> neighbor detail     </a:t>
            </a:r>
            <a:r>
              <a:rPr lang="en-US" altLang="zh-CN" sz="2400" dirty="0"/>
              <a:t>--</a:t>
            </a:r>
            <a:r>
              <a:rPr lang="zh-CN" altLang="en-US" sz="2400" dirty="0"/>
              <a:t>显示邻居详细信息</a:t>
            </a:r>
            <a:endParaRPr lang="en-US" altLang="zh-CN" dirty="0"/>
          </a:p>
          <a:p>
            <a:r>
              <a:rPr lang="en-US" altLang="zh-CN" dirty="0"/>
              <a:t>R1#show </a:t>
            </a:r>
            <a:r>
              <a:rPr lang="en-US" altLang="zh-CN" dirty="0" err="1"/>
              <a:t>ip</a:t>
            </a:r>
            <a:r>
              <a:rPr lang="en-US" altLang="zh-CN" dirty="0"/>
              <a:t> </a:t>
            </a:r>
            <a:r>
              <a:rPr lang="en-US" altLang="zh-CN" dirty="0" err="1"/>
              <a:t>ospf</a:t>
            </a:r>
            <a:r>
              <a:rPr lang="en-US" altLang="zh-CN" dirty="0"/>
              <a:t> database</a:t>
            </a:r>
            <a:r>
              <a:rPr lang="en-US" altLang="zh-CN" sz="2400" dirty="0"/>
              <a:t>               </a:t>
            </a:r>
            <a:r>
              <a:rPr lang="en-US" altLang="zh-CN" sz="2400" dirty="0" smtClean="0"/>
              <a:t> </a:t>
            </a:r>
            <a:r>
              <a:rPr lang="en-US" altLang="zh-CN" sz="2400" dirty="0"/>
              <a:t>--</a:t>
            </a:r>
            <a:r>
              <a:rPr lang="zh-CN" altLang="zh-CN" sz="2400" dirty="0"/>
              <a:t>显示链路状态数据库</a:t>
            </a:r>
            <a:endParaRPr lang="zh-CN" altLang="zh-CN" dirty="0"/>
          </a:p>
          <a:p>
            <a:r>
              <a:rPr lang="en-US" altLang="zh-CN" dirty="0"/>
              <a:t>R1#show </a:t>
            </a:r>
            <a:r>
              <a:rPr lang="en-US" altLang="zh-CN" dirty="0" err="1"/>
              <a:t>ip</a:t>
            </a:r>
            <a:r>
              <a:rPr lang="en-US" altLang="zh-CN" dirty="0"/>
              <a:t> </a:t>
            </a:r>
            <a:r>
              <a:rPr lang="en-US" altLang="zh-CN" dirty="0" err="1"/>
              <a:t>ospf</a:t>
            </a:r>
            <a:r>
              <a:rPr lang="en-US" altLang="zh-CN" dirty="0"/>
              <a:t> database router </a:t>
            </a:r>
            <a:r>
              <a:rPr lang="en-US" altLang="zh-CN" dirty="0" smtClean="0"/>
              <a:t> </a:t>
            </a:r>
            <a:r>
              <a:rPr lang="en-US" altLang="zh-CN" sz="2400" dirty="0" smtClean="0"/>
              <a:t>--</a:t>
            </a:r>
            <a:r>
              <a:rPr lang="zh-CN" altLang="en-US" sz="2400" dirty="0" smtClean="0"/>
              <a:t>链</a:t>
            </a:r>
            <a:r>
              <a:rPr lang="zh-CN" altLang="en-US" sz="2400" dirty="0"/>
              <a:t>路状态数据库</a:t>
            </a:r>
            <a:endParaRPr lang="zh-CN" altLang="zh-CN" dirty="0"/>
          </a:p>
          <a:p>
            <a:r>
              <a:rPr lang="en-US" altLang="zh-CN" dirty="0"/>
              <a:t>R1#show </a:t>
            </a:r>
            <a:r>
              <a:rPr lang="en-US" altLang="zh-CN" dirty="0" err="1"/>
              <a:t>ip</a:t>
            </a:r>
            <a:r>
              <a:rPr lang="en-US" altLang="zh-CN" dirty="0"/>
              <a:t> route </a:t>
            </a:r>
            <a:r>
              <a:rPr lang="en-US" altLang="zh-CN" dirty="0" err="1"/>
              <a:t>ospf</a:t>
            </a:r>
            <a:r>
              <a:rPr lang="en-US" altLang="zh-CN" sz="2400" dirty="0"/>
              <a:t>        </a:t>
            </a:r>
            <a:r>
              <a:rPr lang="en-US" altLang="zh-CN" sz="2400" dirty="0" smtClean="0"/>
              <a:t>    </a:t>
            </a:r>
            <a:r>
              <a:rPr lang="en-US" altLang="zh-CN" sz="2400" dirty="0"/>
              <a:t>--</a:t>
            </a:r>
            <a:r>
              <a:rPr lang="zh-CN" altLang="en-US" sz="2400" dirty="0"/>
              <a:t>只显示</a:t>
            </a:r>
            <a:r>
              <a:rPr lang="en-US" altLang="zh-CN" sz="2400" dirty="0"/>
              <a:t>OSPF</a:t>
            </a:r>
            <a:r>
              <a:rPr lang="zh-CN" altLang="en-US" sz="2400" dirty="0"/>
              <a:t>协议学到的路由</a:t>
            </a:r>
            <a:endParaRPr lang="zh-CN" altLang="zh-CN" sz="2400" dirty="0"/>
          </a:p>
          <a:p>
            <a:endParaRPr lang="zh-CN" altLang="zh-CN" sz="2400" dirty="0"/>
          </a:p>
          <a:p>
            <a:endParaRPr lang="zh-CN" altLang="en-US" sz="2400" dirty="0"/>
          </a:p>
        </p:txBody>
      </p:sp>
    </p:spTree>
    <p:extLst>
      <p:ext uri="{BB962C8B-B14F-4D97-AF65-F5344CB8AC3E}">
        <p14:creationId xmlns:p14="http://schemas.microsoft.com/office/powerpoint/2010/main" xmlns="" val="30250377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8560A10-63C0-4E5C-8D1F-C4E9F6D1E361}"/>
              </a:ext>
            </a:extLst>
          </p:cNvPr>
          <p:cNvSpPr>
            <a:spLocks noGrp="1"/>
          </p:cNvSpPr>
          <p:nvPr>
            <p:ph type="title"/>
          </p:nvPr>
        </p:nvSpPr>
        <p:spPr>
          <a:xfrm>
            <a:off x="776536" y="0"/>
            <a:ext cx="6611235" cy="711578"/>
          </a:xfrm>
        </p:spPr>
        <p:txBody>
          <a:bodyPr>
            <a:normAutofit/>
          </a:bodyPr>
          <a:lstStyle/>
          <a:p>
            <a:r>
              <a:rPr lang="zh-CN" altLang="en-US" dirty="0" smtClean="0"/>
              <a:t>显示</a:t>
            </a:r>
            <a:r>
              <a:rPr lang="en-US" altLang="zh-CN" dirty="0" smtClean="0"/>
              <a:t>OSPF</a:t>
            </a:r>
            <a:r>
              <a:rPr lang="zh-CN" altLang="en-US" dirty="0" smtClean="0"/>
              <a:t>协议的配置</a:t>
            </a:r>
            <a:endParaRPr lang="zh-CN" altLang="zh-CN" dirty="0"/>
          </a:p>
        </p:txBody>
      </p:sp>
      <p:sp>
        <p:nvSpPr>
          <p:cNvPr id="3" name="文本占位符 2">
            <a:extLst>
              <a:ext uri="{FF2B5EF4-FFF2-40B4-BE49-F238E27FC236}">
                <a16:creationId xmlns:a16="http://schemas.microsoft.com/office/drawing/2014/main" xmlns="" id="{6AFFD096-77E3-48DD-BC48-AFC56DB763D8}"/>
              </a:ext>
            </a:extLst>
          </p:cNvPr>
          <p:cNvSpPr>
            <a:spLocks noGrp="1"/>
          </p:cNvSpPr>
          <p:nvPr>
            <p:ph type="body" sz="quarter" idx="10"/>
          </p:nvPr>
        </p:nvSpPr>
        <p:spPr>
          <a:xfrm>
            <a:off x="560512" y="692696"/>
            <a:ext cx="9345488" cy="6480720"/>
          </a:xfrm>
        </p:spPr>
        <p:txBody>
          <a:bodyPr/>
          <a:lstStyle/>
          <a:p>
            <a:r>
              <a:rPr lang="en-US" altLang="zh-CN" dirty="0"/>
              <a:t>R1#show </a:t>
            </a:r>
            <a:r>
              <a:rPr lang="en-US" altLang="zh-CN" dirty="0" err="1"/>
              <a:t>ip</a:t>
            </a:r>
            <a:r>
              <a:rPr lang="en-US" altLang="zh-CN" dirty="0"/>
              <a:t> </a:t>
            </a:r>
            <a:r>
              <a:rPr lang="en-US" altLang="zh-CN" dirty="0" smtClean="0"/>
              <a:t>protocols</a:t>
            </a:r>
            <a:endParaRPr lang="zh-CN" altLang="zh-CN" dirty="0"/>
          </a:p>
          <a:p>
            <a:pPr marL="457200" lvl="1" indent="0">
              <a:buNone/>
            </a:pPr>
            <a:r>
              <a:rPr lang="en-US" altLang="zh-CN" sz="1400" dirty="0"/>
              <a:t>Routing Protocol is "</a:t>
            </a:r>
            <a:r>
              <a:rPr lang="en-US" altLang="zh-CN" sz="1400" dirty="0" err="1"/>
              <a:t>ospf</a:t>
            </a:r>
            <a:r>
              <a:rPr lang="en-US" altLang="zh-CN" sz="1400" dirty="0"/>
              <a:t> 1"</a:t>
            </a:r>
            <a:endParaRPr lang="zh-CN" altLang="zh-CN" sz="1400" dirty="0"/>
          </a:p>
          <a:p>
            <a:pPr marL="457200" lvl="1" indent="0">
              <a:buNone/>
            </a:pPr>
            <a:r>
              <a:rPr lang="en-US" altLang="zh-CN" sz="1400" dirty="0"/>
              <a:t>  Outgoing update filter list for all interfaces is not set</a:t>
            </a:r>
            <a:endParaRPr lang="zh-CN" altLang="zh-CN" sz="1400" dirty="0"/>
          </a:p>
          <a:p>
            <a:pPr marL="457200" lvl="1" indent="0">
              <a:buNone/>
            </a:pPr>
            <a:r>
              <a:rPr lang="en-US" altLang="zh-CN" sz="1400" dirty="0"/>
              <a:t>  Incoming update filter list for all interfaces is not set</a:t>
            </a:r>
            <a:endParaRPr lang="zh-CN" altLang="zh-CN" sz="1400" dirty="0"/>
          </a:p>
          <a:p>
            <a:pPr marL="457200" lvl="1" indent="0">
              <a:buNone/>
            </a:pPr>
            <a:r>
              <a:rPr lang="en-US" altLang="zh-CN" sz="1400" dirty="0"/>
              <a:t>  Router ID 192.168.4.1</a:t>
            </a:r>
            <a:endParaRPr lang="zh-CN" altLang="zh-CN" sz="1400" dirty="0"/>
          </a:p>
          <a:p>
            <a:pPr marL="457200" lvl="1" indent="0">
              <a:buNone/>
            </a:pPr>
            <a:r>
              <a:rPr lang="en-US" altLang="zh-CN" sz="1400" dirty="0"/>
              <a:t>  Number of areas in this router is 1. 1 normal 0 stub 0 </a:t>
            </a:r>
            <a:r>
              <a:rPr lang="en-US" altLang="zh-CN" sz="1400" dirty="0" err="1"/>
              <a:t>nssa</a:t>
            </a:r>
            <a:endParaRPr lang="zh-CN" altLang="zh-CN" sz="1400" dirty="0"/>
          </a:p>
          <a:p>
            <a:pPr marL="457200" lvl="1" indent="0">
              <a:buNone/>
            </a:pPr>
            <a:r>
              <a:rPr lang="en-US" altLang="zh-CN" sz="1400" dirty="0"/>
              <a:t>  Maximum path: 4</a:t>
            </a:r>
            <a:endParaRPr lang="zh-CN" altLang="zh-CN" sz="1400" dirty="0"/>
          </a:p>
          <a:p>
            <a:pPr marL="457200" lvl="1" indent="0">
              <a:buNone/>
            </a:pPr>
            <a:r>
              <a:rPr lang="en-US" altLang="zh-CN" sz="1400" dirty="0"/>
              <a:t>  Routing for Networks:</a:t>
            </a:r>
            <a:endParaRPr lang="zh-CN" altLang="zh-CN" sz="1400" dirty="0"/>
          </a:p>
          <a:p>
            <a:pPr marL="457200" lvl="1" indent="0">
              <a:buNone/>
            </a:pPr>
            <a:r>
              <a:rPr lang="en-US" altLang="zh-CN" sz="1400" dirty="0"/>
              <a:t>    192.168.0.0 0.0.0.255 area 0                                </a:t>
            </a:r>
            <a:endParaRPr lang="zh-CN" altLang="zh-CN" sz="1400" dirty="0"/>
          </a:p>
          <a:p>
            <a:pPr marL="457200" lvl="1" indent="0">
              <a:buNone/>
            </a:pPr>
            <a:r>
              <a:rPr lang="en-US" altLang="zh-CN" sz="1400" dirty="0"/>
              <a:t>    192.168.1.0 0.0.0.255 area 0</a:t>
            </a:r>
            <a:endParaRPr lang="zh-CN" altLang="zh-CN" sz="1400" dirty="0"/>
          </a:p>
          <a:p>
            <a:pPr marL="457200" lvl="1" indent="0">
              <a:buNone/>
            </a:pPr>
            <a:r>
              <a:rPr lang="en-US" altLang="zh-CN" sz="1400" dirty="0"/>
              <a:t>    192.168.4.0 0.0.0.255 area 0</a:t>
            </a:r>
            <a:endParaRPr lang="zh-CN" altLang="zh-CN" sz="1400" dirty="0"/>
          </a:p>
          <a:p>
            <a:pPr marL="457200" lvl="1" indent="0">
              <a:buNone/>
            </a:pPr>
            <a:r>
              <a:rPr lang="en-US" altLang="zh-CN" sz="1400" dirty="0"/>
              <a:t> Reference bandwidth unit is 100 </a:t>
            </a:r>
            <a:r>
              <a:rPr lang="en-US" altLang="zh-CN" sz="1400" dirty="0" err="1"/>
              <a:t>mbps</a:t>
            </a:r>
            <a:endParaRPr lang="zh-CN" altLang="zh-CN" sz="1400" dirty="0"/>
          </a:p>
          <a:p>
            <a:pPr marL="457200" lvl="1" indent="0">
              <a:buNone/>
            </a:pPr>
            <a:r>
              <a:rPr lang="en-US" altLang="zh-CN" sz="1400" dirty="0"/>
              <a:t>  Routing Information Sources:</a:t>
            </a:r>
            <a:endParaRPr lang="zh-CN" altLang="zh-CN" sz="1400" dirty="0"/>
          </a:p>
          <a:p>
            <a:pPr marL="457200" lvl="1" indent="0">
              <a:buNone/>
            </a:pPr>
            <a:r>
              <a:rPr lang="en-US" altLang="zh-CN" sz="1400" dirty="0"/>
              <a:t>    Gateway         Distance      Last Update</a:t>
            </a:r>
            <a:endParaRPr lang="zh-CN" altLang="zh-CN" sz="1400" dirty="0"/>
          </a:p>
          <a:p>
            <a:pPr marL="457200" lvl="1" indent="0">
              <a:buNone/>
            </a:pPr>
            <a:r>
              <a:rPr lang="en-US" altLang="zh-CN" sz="1400" dirty="0"/>
              <a:t>    192.168.2.1          110      00:13:59</a:t>
            </a:r>
            <a:endParaRPr lang="zh-CN" altLang="zh-CN" sz="1400" dirty="0"/>
          </a:p>
          <a:p>
            <a:pPr marL="457200" lvl="1" indent="0">
              <a:buNone/>
            </a:pPr>
            <a:r>
              <a:rPr lang="en-US" altLang="zh-CN" sz="1400" dirty="0"/>
              <a:t>    192.168.5.1          110      00:13:59</a:t>
            </a:r>
            <a:endParaRPr lang="zh-CN" altLang="zh-CN" sz="1400" dirty="0"/>
          </a:p>
          <a:p>
            <a:pPr marL="457200" lvl="1" indent="0">
              <a:buNone/>
            </a:pPr>
            <a:r>
              <a:rPr lang="en-US" altLang="zh-CN" sz="1400" dirty="0"/>
              <a:t>    192.168.6.2          110      00:13:59</a:t>
            </a:r>
            <a:endParaRPr lang="zh-CN" altLang="zh-CN" sz="1400" dirty="0"/>
          </a:p>
          <a:p>
            <a:pPr marL="457200" lvl="1" indent="0">
              <a:buNone/>
            </a:pPr>
            <a:r>
              <a:rPr lang="en-US" altLang="zh-CN" sz="1400" dirty="0"/>
              <a:t>    192.168.6.1          110      00:13:59</a:t>
            </a:r>
            <a:endParaRPr lang="zh-CN" altLang="zh-CN" sz="1400" dirty="0"/>
          </a:p>
          <a:p>
            <a:pPr marL="457200" lvl="1" indent="0">
              <a:buNone/>
            </a:pPr>
            <a:r>
              <a:rPr lang="en-US" altLang="zh-CN" sz="1400" dirty="0"/>
              <a:t>  Distance: (default is 110)</a:t>
            </a:r>
            <a:endParaRPr lang="zh-CN" altLang="zh-CN" sz="1400" dirty="0"/>
          </a:p>
          <a:p>
            <a:endParaRPr lang="zh-CN" altLang="en-US" dirty="0"/>
          </a:p>
        </p:txBody>
      </p:sp>
    </p:spTree>
    <p:extLst>
      <p:ext uri="{BB962C8B-B14F-4D97-AF65-F5344CB8AC3E}">
        <p14:creationId xmlns:p14="http://schemas.microsoft.com/office/powerpoint/2010/main" xmlns="" val="1409278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0" y="0"/>
            <a:ext cx="8229600" cy="928694"/>
          </a:xfrm>
        </p:spPr>
        <p:txBody>
          <a:bodyPr wrap="square" lIns="91440" tIns="45720" rIns="91440" bIns="45720" numCol="1" anchorCtr="0" compatLnSpc="1"/>
          <a:lstStyle/>
          <a:p>
            <a:pPr>
              <a:defRPr/>
            </a:pPr>
            <a:r>
              <a:rPr lang="en-US" dirty="0" smtClean="0"/>
              <a:t>OSPF</a:t>
            </a:r>
            <a:r>
              <a:rPr lang="zh-CN" altLang="en-US" dirty="0" smtClean="0"/>
              <a:t>多区</a:t>
            </a:r>
            <a:endParaRPr lang="zh-CN" altLang="en-US" dirty="0" smtClean="0">
              <a:latin typeface="黑体" panose="02010609060101010101" pitchFamily="2" charset="-122"/>
            </a:endParaRPr>
          </a:p>
        </p:txBody>
      </p:sp>
      <p:sp>
        <p:nvSpPr>
          <p:cNvPr id="41987" name="Rectangle 1"/>
          <p:cNvSpPr>
            <a:spLocks noChangeArrowheads="1"/>
          </p:cNvSpPr>
          <p:nvPr/>
        </p:nvSpPr>
        <p:spPr bwMode="auto">
          <a:xfrm>
            <a:off x="2720752" y="0"/>
            <a:ext cx="6573996"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p>
            <a:r>
              <a:rPr lang="zh-CN" altLang="en-US" sz="2000" b="1" dirty="0" smtClean="0"/>
              <a:t>国</a:t>
            </a:r>
            <a:r>
              <a:rPr lang="zh-CN" altLang="en-US" sz="2000" b="1" dirty="0"/>
              <a:t>家骨干网是</a:t>
            </a:r>
            <a:r>
              <a:rPr lang="en-US" altLang="zh-CN" sz="2000" b="1" dirty="0"/>
              <a:t>OSPF</a:t>
            </a:r>
            <a:r>
              <a:rPr lang="zh-CN" altLang="en-US" sz="2000" b="1" dirty="0"/>
              <a:t>的</a:t>
            </a:r>
            <a:r>
              <a:rPr lang="en-US" altLang="zh-CN" sz="2000" b="1" dirty="0"/>
              <a:t>area 0</a:t>
            </a:r>
            <a:r>
              <a:rPr lang="zh-CN" altLang="en-US" sz="2000" b="1" dirty="0"/>
              <a:t>区域，使用</a:t>
            </a:r>
            <a:r>
              <a:rPr lang="en-US" altLang="zh-CN" sz="2000" b="1" dirty="0"/>
              <a:t>40.0.0.0/16</a:t>
            </a:r>
            <a:r>
              <a:rPr lang="zh-CN" altLang="en-US" sz="2000" b="1" dirty="0"/>
              <a:t>子</a:t>
            </a:r>
            <a:r>
              <a:rPr lang="zh-CN" altLang="en-US" sz="2000" b="1" dirty="0" smtClean="0"/>
              <a:t>网</a:t>
            </a:r>
            <a:endParaRPr lang="en-US" altLang="zh-CN" sz="2000" b="1" dirty="0" smtClean="0"/>
          </a:p>
          <a:p>
            <a:r>
              <a:rPr lang="zh-CN" altLang="en-US" sz="2000" b="1" dirty="0" smtClean="0"/>
              <a:t>河</a:t>
            </a:r>
            <a:r>
              <a:rPr lang="zh-CN" altLang="en-US" sz="2000" b="1" dirty="0"/>
              <a:t>南省使用</a:t>
            </a:r>
            <a:r>
              <a:rPr lang="en-US" altLang="zh-CN" sz="2000" b="1" dirty="0"/>
              <a:t>40.1.0.0/16</a:t>
            </a:r>
            <a:r>
              <a:rPr lang="zh-CN" altLang="en-US" sz="2000" b="1" dirty="0"/>
              <a:t>子网，配置为</a:t>
            </a:r>
            <a:r>
              <a:rPr lang="en-US" altLang="zh-CN" sz="2000" b="1" dirty="0"/>
              <a:t>OSPF</a:t>
            </a:r>
            <a:r>
              <a:rPr lang="zh-CN" altLang="en-US" sz="2000" b="1" dirty="0"/>
              <a:t>的</a:t>
            </a:r>
            <a:r>
              <a:rPr lang="en-US" altLang="zh-CN" sz="2000" b="1" dirty="0"/>
              <a:t>area </a:t>
            </a:r>
            <a:r>
              <a:rPr lang="en-US" altLang="zh-CN" sz="2000" b="1" dirty="0" smtClean="0"/>
              <a:t>1</a:t>
            </a:r>
          </a:p>
          <a:p>
            <a:r>
              <a:rPr lang="zh-CN" altLang="en-US" sz="2000" b="1" dirty="0" smtClean="0"/>
              <a:t>河</a:t>
            </a:r>
            <a:r>
              <a:rPr lang="zh-CN" altLang="en-US" sz="2000" b="1" dirty="0"/>
              <a:t>北省使用</a:t>
            </a:r>
            <a:r>
              <a:rPr lang="en-US" altLang="zh-CN" sz="2000" b="1" dirty="0"/>
              <a:t>40.2.0.0/16</a:t>
            </a:r>
            <a:r>
              <a:rPr lang="zh-CN" altLang="en-US" sz="2000" b="1" dirty="0"/>
              <a:t>子网，配置</a:t>
            </a:r>
            <a:r>
              <a:rPr lang="en-US" altLang="zh-CN" sz="2000" b="1" dirty="0"/>
              <a:t>OSPF</a:t>
            </a:r>
            <a:r>
              <a:rPr lang="zh-CN" altLang="en-US" sz="2000" b="1" dirty="0"/>
              <a:t>的</a:t>
            </a:r>
            <a:r>
              <a:rPr lang="en-US" altLang="zh-CN" sz="2000" b="1" dirty="0"/>
              <a:t>area </a:t>
            </a:r>
            <a:r>
              <a:rPr lang="en-US" altLang="zh-CN" sz="2000" b="1" dirty="0" smtClean="0"/>
              <a:t>2</a:t>
            </a:r>
            <a:endParaRPr lang="zh-CN" altLang="en-US" sz="2000" b="1" dirty="0"/>
          </a:p>
        </p:txBody>
      </p:sp>
      <p:pic>
        <p:nvPicPr>
          <p:cNvPr id="41988" name="图片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76536" y="1081624"/>
            <a:ext cx="8064896" cy="5747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214290"/>
            <a:ext cx="8229600" cy="928694"/>
          </a:xfrm>
        </p:spPr>
        <p:txBody>
          <a:bodyPr wrap="square" lIns="91440" tIns="45720" rIns="91440" bIns="45720" numCol="1" anchorCtr="0" compatLnSpc="1"/>
          <a:lstStyle/>
          <a:p>
            <a:pPr eaLnBrk="1" hangingPunct="1">
              <a:defRPr/>
            </a:pPr>
            <a:r>
              <a:rPr lang="en-US" dirty="0" smtClean="0"/>
              <a:t>OSPF</a:t>
            </a:r>
            <a:r>
              <a:rPr lang="zh-CN" altLang="en-US" dirty="0" smtClean="0"/>
              <a:t>协议特征</a:t>
            </a:r>
            <a:endParaRPr lang="zh-CN" altLang="en-US" dirty="0" smtClean="0">
              <a:latin typeface="黑体" panose="02010609060101010101" pitchFamily="2" charset="-122"/>
            </a:endParaRPr>
          </a:p>
        </p:txBody>
      </p:sp>
      <p:sp>
        <p:nvSpPr>
          <p:cNvPr id="118785" name="Rectangle 1"/>
          <p:cNvSpPr>
            <a:spLocks noChangeArrowheads="1"/>
          </p:cNvSpPr>
          <p:nvPr/>
        </p:nvSpPr>
        <p:spPr bwMode="auto">
          <a:xfrm>
            <a:off x="547688" y="1124744"/>
            <a:ext cx="9358312" cy="5475153"/>
          </a:xfrm>
          <a:prstGeom prst="rect">
            <a:avLst/>
          </a:prstGeom>
          <a:noFill/>
          <a:ln w="9525">
            <a:noFill/>
            <a:miter lim="800000"/>
          </a:ln>
          <a:effectLst/>
        </p:spPr>
        <p:txBody>
          <a:bodyPr anchor="ctr">
            <a:spAutoFit/>
          </a:bodyPr>
          <a:lstStyle/>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smtClean="0">
                <a:latin typeface="+mn-lt"/>
                <a:ea typeface="+mn-ea"/>
              </a:rPr>
              <a:t>由</a:t>
            </a:r>
            <a:r>
              <a:rPr lang="zh-CN" altLang="en-US" sz="3200" b="1" dirty="0">
                <a:latin typeface="+mn-lt"/>
                <a:ea typeface="+mn-ea"/>
              </a:rPr>
              <a:t>区域和自治系统组成</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最小化的路由更新的流量</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允许可缩放性</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支持变</a:t>
            </a:r>
            <a:r>
              <a:rPr lang="en-US" altLang="zh-CN" sz="3200" b="1" dirty="0">
                <a:latin typeface="+mn-lt"/>
                <a:ea typeface="+mn-ea"/>
              </a:rPr>
              <a:t>VLSM</a:t>
            </a:r>
            <a:r>
              <a:rPr lang="zh-CN" altLang="en-US" sz="3200" b="1" dirty="0">
                <a:latin typeface="+mn-lt"/>
                <a:ea typeface="+mn-ea"/>
              </a:rPr>
              <a:t>和</a:t>
            </a:r>
            <a:r>
              <a:rPr lang="en-US" altLang="zh-CN" sz="3200" b="1" dirty="0">
                <a:latin typeface="+mn-lt"/>
                <a:ea typeface="+mn-ea"/>
              </a:rPr>
              <a:t>CIDR</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拥有不受限的跳数</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允许多销售商的设备集成（开放的标准）</a:t>
            </a:r>
          </a:p>
          <a:p>
            <a:pPr marL="822325" lvl="1" indent="-255905" eaLnBrk="0" hangingPunct="0">
              <a:lnSpc>
                <a:spcPct val="150000"/>
              </a:lnSpc>
              <a:spcBef>
                <a:spcPts val="400"/>
              </a:spcBef>
              <a:buClr>
                <a:schemeClr val="accent1"/>
              </a:buClr>
              <a:buSzPct val="68000"/>
              <a:buFont typeface="Wingdings 3" pitchFamily="18" charset="2"/>
              <a:buChar char=""/>
              <a:tabLst>
                <a:tab pos="530225" algn="l"/>
              </a:tabLst>
              <a:defRPr/>
            </a:pPr>
            <a:r>
              <a:rPr lang="zh-CN" altLang="en-US" sz="3200" b="1" dirty="0">
                <a:latin typeface="+mn-lt"/>
                <a:ea typeface="+mn-ea"/>
              </a:rPr>
              <a:t>度量值是带宽 </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a:xfrm>
            <a:off x="838200" y="142852"/>
            <a:ext cx="8229600" cy="928694"/>
          </a:xfrm>
        </p:spPr>
        <p:txBody>
          <a:bodyPr wrap="square" lIns="91440" tIns="45720" rIns="91440" bIns="45720" numCol="1" anchorCtr="0" compatLnSpc="1"/>
          <a:lstStyle/>
          <a:p>
            <a:pPr>
              <a:defRPr/>
            </a:pPr>
            <a:r>
              <a:rPr lang="zh-CN" altLang="en-US" dirty="0" smtClean="0"/>
              <a:t>路由协议比较</a:t>
            </a:r>
            <a:endParaRPr lang="zh-CN" altLang="en-US" dirty="0" smtClean="0">
              <a:latin typeface="黑体" panose="02010609060101010101" pitchFamily="2" charset="-122"/>
            </a:endParaRPr>
          </a:p>
        </p:txBody>
      </p:sp>
      <p:sp>
        <p:nvSpPr>
          <p:cNvPr id="125953" name="Rectangle 1"/>
          <p:cNvSpPr>
            <a:spLocks noChangeArrowheads="1"/>
          </p:cNvSpPr>
          <p:nvPr/>
        </p:nvSpPr>
        <p:spPr bwMode="auto">
          <a:xfrm>
            <a:off x="488504" y="1719929"/>
            <a:ext cx="8715375" cy="3539430"/>
          </a:xfrm>
          <a:prstGeom prst="rect">
            <a:avLst/>
          </a:prstGeom>
          <a:noFill/>
          <a:ln w="9525">
            <a:noFill/>
            <a:miter lim="800000"/>
          </a:ln>
          <a:effectLst/>
        </p:spPr>
        <p:txBody>
          <a:bodyPr wrap="square" anchor="ctr">
            <a:spAutoFit/>
          </a:bodyPr>
          <a:lstStyle/>
          <a:p>
            <a:pPr marL="342900" indent="-342900" eaLnBrk="0" hangingPunct="0">
              <a:buFont typeface="Arial" pitchFamily="34" charset="0"/>
              <a:buChar char="•"/>
              <a:defRPr/>
            </a:pPr>
            <a:r>
              <a:rPr lang="zh-CN" altLang="en-US" sz="3200" b="1" dirty="0">
                <a:ea typeface="宋体" panose="02010600030101010101" pitchFamily="2" charset="-122"/>
              </a:rPr>
              <a:t>距离矢量协议，典型代表就是</a:t>
            </a:r>
            <a:r>
              <a:rPr lang="en-US" altLang="zh-CN" sz="3200" b="1" dirty="0">
                <a:ea typeface="宋体" panose="02010600030101010101" pitchFamily="2" charset="-122"/>
              </a:rPr>
              <a:t>RIP</a:t>
            </a:r>
            <a:r>
              <a:rPr lang="zh-CN" altLang="en-US" sz="3200" b="1" dirty="0">
                <a:ea typeface="宋体" panose="02010600030101010101" pitchFamily="2" charset="-122"/>
              </a:rPr>
              <a:t>，其特点就是周期性广播或多播将自己的路由表通告给其他路由器</a:t>
            </a:r>
            <a:r>
              <a:rPr lang="zh-CN" altLang="en-US" sz="3200" b="1" dirty="0" smtClean="0">
                <a:ea typeface="宋体" panose="02010600030101010101" pitchFamily="2" charset="-122"/>
              </a:rPr>
              <a:t>。</a:t>
            </a:r>
            <a:endParaRPr lang="en-US" altLang="zh-CN" sz="3200" b="1" dirty="0" smtClean="0">
              <a:ea typeface="宋体" panose="02010600030101010101" pitchFamily="2" charset="-122"/>
            </a:endParaRPr>
          </a:p>
          <a:p>
            <a:pPr marL="342900" indent="-342900" eaLnBrk="0" hangingPunct="0">
              <a:buFont typeface="Arial" pitchFamily="34" charset="0"/>
              <a:buChar char="•"/>
              <a:defRPr/>
            </a:pPr>
            <a:r>
              <a:rPr lang="zh-CN" altLang="en-US" sz="3200" b="1" dirty="0" smtClean="0">
                <a:ea typeface="宋体" panose="02010600030101010101" pitchFamily="2" charset="-122"/>
              </a:rPr>
              <a:t>链</a:t>
            </a:r>
            <a:r>
              <a:rPr lang="zh-CN" altLang="en-US" sz="3200" b="1" dirty="0">
                <a:ea typeface="宋体" panose="02010600030101010101" pitchFamily="2" charset="-122"/>
              </a:rPr>
              <a:t>路状态协议，典型代表就是</a:t>
            </a:r>
            <a:r>
              <a:rPr lang="en-US" altLang="zh-CN" sz="3200" b="1" dirty="0">
                <a:ea typeface="宋体" panose="02010600030101010101" pitchFamily="2" charset="-122"/>
              </a:rPr>
              <a:t>OSPF</a:t>
            </a:r>
            <a:r>
              <a:rPr lang="zh-CN" altLang="en-US" sz="3200" b="1" dirty="0">
                <a:ea typeface="宋体" panose="02010600030101010101" pitchFamily="2" charset="-122"/>
              </a:rPr>
              <a:t>，其特点就是周期性使用</a:t>
            </a:r>
            <a:r>
              <a:rPr lang="en-US" altLang="zh-CN" sz="3200" b="1" dirty="0">
                <a:ea typeface="宋体" panose="02010600030101010101" pitchFamily="2" charset="-122"/>
              </a:rPr>
              <a:t>Hello</a:t>
            </a:r>
            <a:r>
              <a:rPr lang="zh-CN" altLang="en-US" sz="3200" b="1" dirty="0">
                <a:ea typeface="宋体" panose="02010600030101010101" pitchFamily="2" charset="-122"/>
              </a:rPr>
              <a:t>包维护邻居信息，触发式更新链路状态，使用链路状态数据库计算路由表</a:t>
            </a:r>
            <a:r>
              <a:rPr lang="zh-CN" altLang="en-US" sz="3200" b="1" dirty="0" smtClean="0">
                <a:ea typeface="宋体" panose="02010600030101010101" pitchFamily="2" charset="-122"/>
              </a:rPr>
              <a:t>。</a:t>
            </a:r>
            <a:endParaRPr lang="zh-CN" altLang="en-US" sz="3200"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r>
              <a:rPr lang="en-US" altLang="zh-CN" dirty="0"/>
              <a:t>4.5.4  </a:t>
            </a:r>
            <a:r>
              <a:rPr lang="zh-CN" altLang="en-US" dirty="0"/>
              <a:t>外部网关协议 </a:t>
            </a:r>
            <a:r>
              <a:rPr lang="en-US" altLang="zh-CN" dirty="0"/>
              <a:t>BGP</a:t>
            </a:r>
          </a:p>
        </p:txBody>
      </p:sp>
      <p:sp>
        <p:nvSpPr>
          <p:cNvPr id="600067" name="Rectangle 3"/>
          <p:cNvSpPr>
            <a:spLocks noGrp="1" noChangeArrowheads="1"/>
          </p:cNvSpPr>
          <p:nvPr>
            <p:ph idx="1"/>
          </p:nvPr>
        </p:nvSpPr>
        <p:spPr>
          <a:noFill/>
        </p:spPr>
        <p:txBody>
          <a:bodyPr/>
          <a:lstStyle/>
          <a:p>
            <a:pPr>
              <a:spcBef>
                <a:spcPts val="1200"/>
              </a:spcBef>
            </a:pPr>
            <a:r>
              <a:rPr lang="en-US" altLang="zh-CN" dirty="0"/>
              <a:t>BGP </a:t>
            </a:r>
            <a:r>
              <a:rPr lang="zh-CN" altLang="en-US" dirty="0"/>
              <a:t>是</a:t>
            </a:r>
            <a:r>
              <a:rPr lang="zh-CN" altLang="en-US" dirty="0">
                <a:solidFill>
                  <a:srgbClr val="FF0000"/>
                </a:solidFill>
              </a:rPr>
              <a:t>不同自治系统的路由器之间</a:t>
            </a:r>
            <a:r>
              <a:rPr lang="zh-CN" altLang="en-US" dirty="0"/>
              <a:t>交换路由信息的协议。 </a:t>
            </a:r>
            <a:r>
              <a:rPr lang="en-US" altLang="zh-CN" dirty="0">
                <a:sym typeface="+mn-ea"/>
              </a:rPr>
              <a:t>BGP </a:t>
            </a:r>
            <a:r>
              <a:rPr lang="zh-CN" altLang="en-US" dirty="0">
                <a:sym typeface="+mn-ea"/>
              </a:rPr>
              <a:t>较新版本是</a:t>
            </a:r>
            <a:r>
              <a:rPr lang="en-US" altLang="zh-CN" dirty="0">
                <a:sym typeface="+mn-ea"/>
              </a:rPr>
              <a:t>BGP-4</a:t>
            </a:r>
            <a:r>
              <a:rPr lang="zh-CN" altLang="en-US" dirty="0">
                <a:sym typeface="+mn-ea"/>
              </a:rPr>
              <a:t>。</a:t>
            </a:r>
          </a:p>
          <a:p>
            <a:pPr>
              <a:spcBef>
                <a:spcPts val="1200"/>
              </a:spcBef>
            </a:pPr>
            <a:r>
              <a:rPr lang="zh-CN" altLang="en-US" dirty="0">
                <a:sym typeface="+mn-ea"/>
              </a:rPr>
              <a:t>边界网关协议 </a:t>
            </a:r>
            <a:r>
              <a:rPr lang="en-US" altLang="zh-CN" dirty="0">
                <a:sym typeface="+mn-ea"/>
              </a:rPr>
              <a:t>BGP </a:t>
            </a:r>
            <a:r>
              <a:rPr lang="zh-CN" altLang="en-US" dirty="0">
                <a:sym typeface="+mn-ea"/>
              </a:rPr>
              <a:t>只能是力求寻找一条能够到达目的网络且比较好的路由（不能兜圈子），而并非要寻找一条最佳路由。</a:t>
            </a:r>
          </a:p>
          <a:p>
            <a:pPr>
              <a:spcBef>
                <a:spcPts val="1200"/>
              </a:spcBef>
            </a:pPr>
            <a:r>
              <a:rPr lang="zh-CN" altLang="en-US" dirty="0">
                <a:sym typeface="+mn-ea"/>
              </a:rPr>
              <a:t>每一个自治系统的管理员要选择至少一个路由器作为该自治系统的“ </a:t>
            </a:r>
            <a:r>
              <a:rPr lang="en-US" altLang="zh-CN" dirty="0">
                <a:sym typeface="+mn-ea"/>
              </a:rPr>
              <a:t>BGP </a:t>
            </a:r>
            <a:r>
              <a:rPr lang="zh-CN" altLang="en-US" dirty="0">
                <a:sym typeface="+mn-ea"/>
              </a:rPr>
              <a:t>发言人”</a:t>
            </a:r>
            <a:r>
              <a:rPr lang="zh-CN" altLang="en-US" dirty="0"/>
              <a:t> </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pPr algn="ctr"/>
            <a:r>
              <a:rPr lang="en-US" altLang="zh-CN" dirty="0"/>
              <a:t>BGP </a:t>
            </a:r>
            <a:r>
              <a:rPr lang="zh-CN" altLang="en-US" dirty="0" smtClean="0"/>
              <a:t>使用环境不同</a:t>
            </a:r>
            <a:endParaRPr lang="zh-CN" altLang="en-US" dirty="0"/>
          </a:p>
        </p:txBody>
      </p:sp>
      <p:sp>
        <p:nvSpPr>
          <p:cNvPr id="601091" name="Rectangle 3"/>
          <p:cNvSpPr>
            <a:spLocks noGrp="1" noChangeArrowheads="1"/>
          </p:cNvSpPr>
          <p:nvPr>
            <p:ph idx="1"/>
          </p:nvPr>
        </p:nvSpPr>
        <p:spPr>
          <a:noFill/>
        </p:spPr>
        <p:txBody>
          <a:bodyPr/>
          <a:lstStyle/>
          <a:p>
            <a:r>
              <a:rPr lang="zh-CN" altLang="en-US" sz="2800" dirty="0" smtClean="0"/>
              <a:t>互联网的</a:t>
            </a:r>
            <a:r>
              <a:rPr lang="zh-CN" altLang="en-US" sz="2800" dirty="0"/>
              <a:t>规模太大，使得自治系统之间路由选择非常困难。对于自治系统之间的路由选择，要寻找最佳路由是很不现实的。</a:t>
            </a:r>
          </a:p>
          <a:p>
            <a:pPr lvl="1"/>
            <a:r>
              <a:rPr lang="zh-CN" altLang="en-US" dirty="0">
                <a:latin typeface="Arial" panose="020B0604020202020204" pitchFamily="34" charset="0"/>
              </a:rPr>
              <a:t>当一条路径通过几个不同 </a:t>
            </a:r>
            <a:r>
              <a:rPr lang="en-US" altLang="zh-CN" dirty="0">
                <a:latin typeface="Arial" panose="020B0604020202020204" pitchFamily="34" charset="0"/>
              </a:rPr>
              <a:t>AS </a:t>
            </a:r>
            <a:r>
              <a:rPr lang="zh-CN" altLang="en-US" dirty="0">
                <a:latin typeface="Arial" panose="020B0604020202020204" pitchFamily="34" charset="0"/>
              </a:rPr>
              <a:t>时，要想对这样的路径计算出有意义的代价是不太可能的。</a:t>
            </a:r>
          </a:p>
          <a:p>
            <a:pPr lvl="1"/>
            <a:r>
              <a:rPr lang="zh-CN" altLang="en-US" dirty="0">
                <a:solidFill>
                  <a:srgbClr val="0000FF"/>
                </a:solidFill>
                <a:latin typeface="Arial" panose="020B0604020202020204" pitchFamily="34" charset="0"/>
              </a:rPr>
              <a:t>比较合理的做法是在 </a:t>
            </a:r>
            <a:r>
              <a:rPr lang="en-US" altLang="zh-CN" dirty="0">
                <a:solidFill>
                  <a:srgbClr val="0000FF"/>
                </a:solidFill>
                <a:latin typeface="Arial" panose="020B0604020202020204" pitchFamily="34" charset="0"/>
              </a:rPr>
              <a:t>AS </a:t>
            </a:r>
            <a:r>
              <a:rPr lang="zh-CN" altLang="en-US" dirty="0">
                <a:solidFill>
                  <a:srgbClr val="0000FF"/>
                </a:solidFill>
                <a:latin typeface="Arial" panose="020B0604020202020204" pitchFamily="34" charset="0"/>
              </a:rPr>
              <a:t>之间交换“可达性”信息</a:t>
            </a:r>
            <a:r>
              <a:rPr lang="zh-CN" altLang="en-US" dirty="0" smtClean="0">
                <a:solidFill>
                  <a:srgbClr val="0000FF"/>
                </a:solidFill>
                <a:latin typeface="Arial" panose="020B0604020202020204" pitchFamily="34" charset="0"/>
              </a:rPr>
              <a:t>。</a:t>
            </a:r>
            <a:endParaRPr lang="zh-CN" altLang="en-US" dirty="0">
              <a:solidFill>
                <a:srgbClr val="0000FF"/>
              </a:solidFill>
            </a:endParaRPr>
          </a:p>
          <a:p>
            <a:r>
              <a:rPr lang="zh-CN" altLang="en-US" sz="2800" dirty="0"/>
              <a:t>自治系统之间的路由选择必须考虑有关</a:t>
            </a:r>
            <a:r>
              <a:rPr lang="zh-CN" altLang="en-US" sz="2800" dirty="0">
                <a:solidFill>
                  <a:srgbClr val="FF0000"/>
                </a:solidFill>
              </a:rPr>
              <a:t>策略。</a:t>
            </a:r>
          </a:p>
          <a:p>
            <a:r>
              <a:rPr lang="zh-CN" altLang="en-US" sz="2800" dirty="0"/>
              <a:t>因此，边界网关协议 </a:t>
            </a:r>
            <a:r>
              <a:rPr lang="en-US" altLang="zh-CN" sz="2800" dirty="0"/>
              <a:t>BGP </a:t>
            </a:r>
            <a:r>
              <a:rPr lang="zh-CN" altLang="en-US" sz="2800" dirty="0"/>
              <a:t>只能是力求寻找一条能够到达目的网络且</a:t>
            </a:r>
            <a:r>
              <a:rPr lang="zh-CN" altLang="en-US" sz="2800" dirty="0">
                <a:solidFill>
                  <a:srgbClr val="FF0000"/>
                </a:solidFill>
              </a:rPr>
              <a:t>比较好的路由</a:t>
            </a:r>
            <a:r>
              <a:rPr lang="zh-CN" altLang="en-US" sz="2800" dirty="0"/>
              <a:t>（不能兜圈子），而</a:t>
            </a:r>
            <a:r>
              <a:rPr lang="zh-CN" altLang="en-US" sz="2800" dirty="0">
                <a:solidFill>
                  <a:srgbClr val="FF0000"/>
                </a:solidFill>
              </a:rPr>
              <a:t>并非要寻找一条最佳路由。</a:t>
            </a:r>
            <a:r>
              <a:rPr lang="zh-CN"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0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1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95300" y="188640"/>
            <a:ext cx="8714303" cy="792088"/>
          </a:xfrm>
        </p:spPr>
        <p:txBody>
          <a:bodyPr/>
          <a:lstStyle/>
          <a:p>
            <a:pPr algn="ctr"/>
            <a:r>
              <a:rPr lang="en-US" altLang="zh-CN" sz="4000" dirty="0"/>
              <a:t>BGP </a:t>
            </a:r>
            <a:r>
              <a:rPr lang="zh-CN" altLang="en-US" sz="4000" dirty="0"/>
              <a:t>发言人</a:t>
            </a:r>
            <a:r>
              <a:rPr lang="zh-CN" altLang="en-US" sz="4000" dirty="0" smtClean="0"/>
              <a:t>和自治系统 </a:t>
            </a:r>
            <a:r>
              <a:rPr lang="en-US" altLang="zh-CN" sz="4000" dirty="0"/>
              <a:t>AS </a:t>
            </a:r>
            <a:r>
              <a:rPr lang="zh-CN" altLang="en-US" sz="4000" dirty="0"/>
              <a:t>的关系 </a:t>
            </a:r>
          </a:p>
        </p:txBody>
      </p:sp>
      <p:sp>
        <p:nvSpPr>
          <p:cNvPr id="604163" name="Oval 3"/>
          <p:cNvSpPr>
            <a:spLocks noChangeArrowheads="1"/>
          </p:cNvSpPr>
          <p:nvPr/>
        </p:nvSpPr>
        <p:spPr bwMode="auto">
          <a:xfrm>
            <a:off x="5727427" y="1556794"/>
            <a:ext cx="4050109"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4" name="Oval 4"/>
          <p:cNvSpPr>
            <a:spLocks noChangeArrowheads="1"/>
          </p:cNvSpPr>
          <p:nvPr/>
        </p:nvSpPr>
        <p:spPr bwMode="auto">
          <a:xfrm>
            <a:off x="414990" y="1556794"/>
            <a:ext cx="3281363"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5" name="Line 5"/>
          <p:cNvSpPr>
            <a:spLocks noChangeShapeType="1"/>
          </p:cNvSpPr>
          <p:nvPr/>
        </p:nvSpPr>
        <p:spPr bwMode="auto">
          <a:xfrm flipV="1">
            <a:off x="5870171" y="2258469"/>
            <a:ext cx="362877" cy="4746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6" name="Oval 6"/>
          <p:cNvSpPr>
            <a:spLocks noChangeArrowheads="1"/>
          </p:cNvSpPr>
          <p:nvPr/>
        </p:nvSpPr>
        <p:spPr bwMode="auto">
          <a:xfrm>
            <a:off x="688438" y="407774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7" name="Oval 7"/>
          <p:cNvSpPr>
            <a:spLocks noChangeArrowheads="1"/>
          </p:cNvSpPr>
          <p:nvPr/>
        </p:nvSpPr>
        <p:spPr bwMode="auto">
          <a:xfrm>
            <a:off x="7689710" y="470639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8" name="Line 8"/>
          <p:cNvSpPr>
            <a:spLocks noChangeShapeType="1"/>
          </p:cNvSpPr>
          <p:nvPr/>
        </p:nvSpPr>
        <p:spPr bwMode="auto">
          <a:xfrm>
            <a:off x="3696353" y="2874416"/>
            <a:ext cx="725752" cy="668338"/>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9" name="Line 9"/>
          <p:cNvSpPr>
            <a:spLocks noChangeShapeType="1"/>
          </p:cNvSpPr>
          <p:nvPr/>
        </p:nvSpPr>
        <p:spPr bwMode="auto">
          <a:xfrm flipH="1">
            <a:off x="4855494" y="2874416"/>
            <a:ext cx="871935" cy="668338"/>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0" name="Line 10"/>
          <p:cNvSpPr>
            <a:spLocks noChangeShapeType="1"/>
          </p:cNvSpPr>
          <p:nvPr/>
        </p:nvSpPr>
        <p:spPr bwMode="auto">
          <a:xfrm flipH="1">
            <a:off x="1233612" y="3657055"/>
            <a:ext cx="636323" cy="477837"/>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1" name="Line 11"/>
          <p:cNvSpPr>
            <a:spLocks noChangeShapeType="1"/>
          </p:cNvSpPr>
          <p:nvPr/>
        </p:nvSpPr>
        <p:spPr bwMode="auto">
          <a:xfrm>
            <a:off x="3806419" y="2764879"/>
            <a:ext cx="1761067" cy="0"/>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2" name="Line 12"/>
          <p:cNvSpPr>
            <a:spLocks noChangeShapeType="1"/>
          </p:cNvSpPr>
          <p:nvPr/>
        </p:nvSpPr>
        <p:spPr bwMode="auto">
          <a:xfrm>
            <a:off x="6869370" y="4706391"/>
            <a:ext cx="818621" cy="192088"/>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3" name="Line 13"/>
          <p:cNvSpPr>
            <a:spLocks noChangeShapeType="1"/>
          </p:cNvSpPr>
          <p:nvPr/>
        </p:nvSpPr>
        <p:spPr bwMode="auto">
          <a:xfrm>
            <a:off x="1415909" y="4515891"/>
            <a:ext cx="816902" cy="668338"/>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4" name="Line 14"/>
          <p:cNvSpPr>
            <a:spLocks noChangeShapeType="1"/>
          </p:cNvSpPr>
          <p:nvPr/>
        </p:nvSpPr>
        <p:spPr bwMode="auto">
          <a:xfrm flipH="1">
            <a:off x="330440" y="4798097"/>
            <a:ext cx="662120" cy="719137"/>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5" name="Line 15"/>
          <p:cNvSpPr>
            <a:spLocks noChangeShapeType="1"/>
          </p:cNvSpPr>
          <p:nvPr/>
        </p:nvSpPr>
        <p:spPr bwMode="auto">
          <a:xfrm flipV="1">
            <a:off x="7049946" y="5279479"/>
            <a:ext cx="708554" cy="381000"/>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6" name="Line 16"/>
          <p:cNvSpPr>
            <a:spLocks noChangeShapeType="1"/>
          </p:cNvSpPr>
          <p:nvPr/>
        </p:nvSpPr>
        <p:spPr bwMode="auto">
          <a:xfrm>
            <a:off x="8415462" y="5087391"/>
            <a:ext cx="816902" cy="192088"/>
          </a:xfrm>
          <a:prstGeom prst="line">
            <a:avLst/>
          </a:prstGeom>
          <a:noFill/>
          <a:ln w="571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7" name="Text Box 17"/>
          <p:cNvSpPr txBox="1">
            <a:spLocks noChangeArrowheads="1"/>
          </p:cNvSpPr>
          <p:nvPr/>
        </p:nvSpPr>
        <p:spPr bwMode="auto">
          <a:xfrm>
            <a:off x="1820061" y="3645942"/>
            <a:ext cx="158107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p>
        </p:txBody>
      </p:sp>
      <p:sp>
        <p:nvSpPr>
          <p:cNvPr id="604178" name="Text Box 18"/>
          <p:cNvSpPr txBox="1">
            <a:spLocks noChangeArrowheads="1"/>
          </p:cNvSpPr>
          <p:nvPr/>
        </p:nvSpPr>
        <p:spPr bwMode="auto">
          <a:xfrm>
            <a:off x="3792166" y="2067968"/>
            <a:ext cx="95891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p>
          <a:p>
            <a:pPr algn="ctr">
              <a:lnSpc>
                <a:spcPct val="90000"/>
              </a:lnSpc>
            </a:pPr>
            <a:r>
              <a:rPr kumimoji="1" lang="zh-CN" altLang="en-US" sz="2000" b="1">
                <a:solidFill>
                  <a:srgbClr val="0000CC"/>
                </a:solidFill>
                <a:latin typeface="+mn-lt"/>
                <a:ea typeface="黑体" panose="02010609060101010101" pitchFamily="2" charset="-122"/>
              </a:rPr>
              <a:t>发言人</a:t>
            </a:r>
          </a:p>
        </p:txBody>
      </p:sp>
      <p:sp>
        <p:nvSpPr>
          <p:cNvPr id="604179" name="Text Box 19"/>
          <p:cNvSpPr txBox="1">
            <a:spLocks noChangeArrowheads="1"/>
          </p:cNvSpPr>
          <p:nvPr/>
        </p:nvSpPr>
        <p:spPr bwMode="auto">
          <a:xfrm>
            <a:off x="5049831" y="3285579"/>
            <a:ext cx="1581074" cy="400110"/>
          </a:xfrm>
          <a:prstGeom prst="rect">
            <a:avLst/>
          </a:prstGeom>
          <a:noFill/>
          <a:ln>
            <a:noFill/>
          </a:ln>
          <a:effectLst/>
        </p:spPr>
        <p:txBody>
          <a:bodyPr wrap="none">
            <a:spAutoFit/>
          </a:bodyPr>
          <a:lstStyle/>
          <a:p>
            <a:r>
              <a:rPr kumimoji="1" lang="en-US" altLang="zh-CN" sz="2000" b="1" dirty="0">
                <a:solidFill>
                  <a:srgbClr val="0000CC"/>
                </a:solidFill>
                <a:latin typeface="+mn-lt"/>
                <a:ea typeface="黑体" panose="02010609060101010101" pitchFamily="2" charset="-122"/>
              </a:rPr>
              <a:t>BGP </a:t>
            </a:r>
            <a:r>
              <a:rPr kumimoji="1" lang="zh-CN" altLang="en-US" sz="2000" b="1" dirty="0">
                <a:solidFill>
                  <a:srgbClr val="0000CC"/>
                </a:solidFill>
                <a:latin typeface="+mn-lt"/>
                <a:ea typeface="黑体" panose="02010609060101010101" pitchFamily="2" charset="-122"/>
              </a:rPr>
              <a:t>发言人</a:t>
            </a:r>
          </a:p>
        </p:txBody>
      </p:sp>
      <p:sp>
        <p:nvSpPr>
          <p:cNvPr id="604180" name="Text Box 20"/>
          <p:cNvSpPr txBox="1">
            <a:spLocks noChangeArrowheads="1"/>
          </p:cNvSpPr>
          <p:nvPr/>
        </p:nvSpPr>
        <p:spPr bwMode="auto">
          <a:xfrm>
            <a:off x="6656115" y="4077742"/>
            <a:ext cx="158107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p>
        </p:txBody>
      </p:sp>
      <p:sp>
        <p:nvSpPr>
          <p:cNvPr id="604181" name="Text Box 21"/>
          <p:cNvSpPr txBox="1">
            <a:spLocks noChangeArrowheads="1"/>
          </p:cNvSpPr>
          <p:nvPr/>
        </p:nvSpPr>
        <p:spPr bwMode="auto">
          <a:xfrm>
            <a:off x="4790505" y="1925094"/>
            <a:ext cx="95891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p>
          <a:p>
            <a:pPr algn="ctr">
              <a:lnSpc>
                <a:spcPct val="90000"/>
              </a:lnSpc>
            </a:pPr>
            <a:r>
              <a:rPr kumimoji="1" lang="zh-CN" altLang="en-US" sz="2000" b="1">
                <a:solidFill>
                  <a:srgbClr val="0000CC"/>
                </a:solidFill>
                <a:latin typeface="+mn-lt"/>
                <a:ea typeface="黑体" panose="02010609060101010101" pitchFamily="2" charset="-122"/>
              </a:rPr>
              <a:t>发言人</a:t>
            </a:r>
          </a:p>
        </p:txBody>
      </p:sp>
      <p:sp>
        <p:nvSpPr>
          <p:cNvPr id="604182" name="Line 22"/>
          <p:cNvSpPr>
            <a:spLocks noChangeShapeType="1"/>
          </p:cNvSpPr>
          <p:nvPr/>
        </p:nvSpPr>
        <p:spPr bwMode="auto">
          <a:xfrm>
            <a:off x="5945842" y="2756943"/>
            <a:ext cx="1014677" cy="3587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3" name="Line 23"/>
          <p:cNvSpPr>
            <a:spLocks noChangeShapeType="1"/>
          </p:cNvSpPr>
          <p:nvPr/>
        </p:nvSpPr>
        <p:spPr bwMode="auto">
          <a:xfrm>
            <a:off x="4712750" y="3691982"/>
            <a:ext cx="433388" cy="66992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4" name="Oval 24"/>
          <p:cNvSpPr>
            <a:spLocks noChangeArrowheads="1"/>
          </p:cNvSpPr>
          <p:nvPr/>
        </p:nvSpPr>
        <p:spPr bwMode="auto">
          <a:xfrm>
            <a:off x="2960283" y="3618954"/>
            <a:ext cx="3726789" cy="204311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85" name="Line 25"/>
          <p:cNvSpPr>
            <a:spLocks noChangeShapeType="1"/>
          </p:cNvSpPr>
          <p:nvPr/>
        </p:nvSpPr>
        <p:spPr bwMode="auto">
          <a:xfrm>
            <a:off x="5687871" y="4134891"/>
            <a:ext cx="908050" cy="3810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6" name="Line 26"/>
          <p:cNvSpPr>
            <a:spLocks noChangeShapeType="1"/>
          </p:cNvSpPr>
          <p:nvPr/>
        </p:nvSpPr>
        <p:spPr bwMode="auto">
          <a:xfrm flipH="1">
            <a:off x="5687872" y="4515891"/>
            <a:ext cx="1090348" cy="7635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7" name="Line 27"/>
          <p:cNvSpPr>
            <a:spLocks noChangeShapeType="1"/>
          </p:cNvSpPr>
          <p:nvPr/>
        </p:nvSpPr>
        <p:spPr bwMode="auto">
          <a:xfrm>
            <a:off x="4778103" y="4420641"/>
            <a:ext cx="727471" cy="66675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8" name="Line 28"/>
          <p:cNvSpPr>
            <a:spLocks noChangeShapeType="1"/>
          </p:cNvSpPr>
          <p:nvPr/>
        </p:nvSpPr>
        <p:spPr bwMode="auto">
          <a:xfrm flipV="1">
            <a:off x="4870972" y="4228557"/>
            <a:ext cx="724032" cy="1920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9" name="Line 29"/>
          <p:cNvSpPr>
            <a:spLocks noChangeShapeType="1"/>
          </p:cNvSpPr>
          <p:nvPr/>
        </p:nvSpPr>
        <p:spPr bwMode="auto">
          <a:xfrm flipH="1">
            <a:off x="3598327" y="4420644"/>
            <a:ext cx="1179777" cy="1492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0" name="Line 30"/>
          <p:cNvSpPr>
            <a:spLocks noChangeShapeType="1"/>
          </p:cNvSpPr>
          <p:nvPr/>
        </p:nvSpPr>
        <p:spPr bwMode="auto">
          <a:xfrm>
            <a:off x="3598326" y="4612732"/>
            <a:ext cx="724032" cy="763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1" name="Line 31"/>
          <p:cNvSpPr>
            <a:spLocks noChangeShapeType="1"/>
          </p:cNvSpPr>
          <p:nvPr/>
        </p:nvSpPr>
        <p:spPr bwMode="auto">
          <a:xfrm flipV="1">
            <a:off x="4415226" y="5279482"/>
            <a:ext cx="1090348" cy="968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2" name="Line 32"/>
          <p:cNvSpPr>
            <a:spLocks noChangeShapeType="1"/>
          </p:cNvSpPr>
          <p:nvPr/>
        </p:nvSpPr>
        <p:spPr bwMode="auto">
          <a:xfrm>
            <a:off x="7687992" y="2066382"/>
            <a:ext cx="414469" cy="12096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3" name="Line 33"/>
          <p:cNvSpPr>
            <a:spLocks noChangeShapeType="1"/>
          </p:cNvSpPr>
          <p:nvPr/>
        </p:nvSpPr>
        <p:spPr bwMode="auto">
          <a:xfrm>
            <a:off x="7049948" y="3115716"/>
            <a:ext cx="1000919" cy="1920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4" name="Line 34"/>
          <p:cNvSpPr>
            <a:spLocks noChangeShapeType="1"/>
          </p:cNvSpPr>
          <p:nvPr/>
        </p:nvSpPr>
        <p:spPr bwMode="auto">
          <a:xfrm>
            <a:off x="7777420" y="1842541"/>
            <a:ext cx="818621" cy="968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5" name="Line 35"/>
          <p:cNvSpPr>
            <a:spLocks noChangeShapeType="1"/>
          </p:cNvSpPr>
          <p:nvPr/>
        </p:nvSpPr>
        <p:spPr bwMode="auto">
          <a:xfrm>
            <a:off x="3051431" y="2129882"/>
            <a:ext cx="426508" cy="4460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6" name="Line 36"/>
          <p:cNvSpPr>
            <a:spLocks noChangeShapeType="1"/>
          </p:cNvSpPr>
          <p:nvPr/>
        </p:nvSpPr>
        <p:spPr bwMode="auto">
          <a:xfrm flipV="1">
            <a:off x="2415110" y="2725194"/>
            <a:ext cx="1062831" cy="3587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7" name="Line 37"/>
          <p:cNvSpPr>
            <a:spLocks noChangeShapeType="1"/>
          </p:cNvSpPr>
          <p:nvPr/>
        </p:nvSpPr>
        <p:spPr bwMode="auto">
          <a:xfrm flipH="1">
            <a:off x="2052233" y="3083966"/>
            <a:ext cx="362877" cy="477838"/>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8" name="Line 38"/>
          <p:cNvSpPr>
            <a:spLocks noChangeShapeType="1"/>
          </p:cNvSpPr>
          <p:nvPr/>
        </p:nvSpPr>
        <p:spPr bwMode="auto">
          <a:xfrm flipV="1">
            <a:off x="1142463" y="3083966"/>
            <a:ext cx="1183217"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9" name="Line 39"/>
          <p:cNvSpPr>
            <a:spLocks noChangeShapeType="1"/>
          </p:cNvSpPr>
          <p:nvPr/>
        </p:nvSpPr>
        <p:spPr bwMode="auto">
          <a:xfrm>
            <a:off x="960165" y="2415629"/>
            <a:ext cx="144463" cy="5953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0" name="Line 40"/>
          <p:cNvSpPr>
            <a:spLocks noChangeShapeType="1"/>
          </p:cNvSpPr>
          <p:nvPr/>
        </p:nvSpPr>
        <p:spPr bwMode="auto">
          <a:xfrm flipV="1">
            <a:off x="960166" y="1842541"/>
            <a:ext cx="1000919" cy="4778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1" name="Line 41"/>
          <p:cNvSpPr>
            <a:spLocks noChangeShapeType="1"/>
          </p:cNvSpPr>
          <p:nvPr/>
        </p:nvSpPr>
        <p:spPr bwMode="auto">
          <a:xfrm>
            <a:off x="1961085" y="1842541"/>
            <a:ext cx="909769" cy="2873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2" name="Line 42"/>
          <p:cNvSpPr>
            <a:spLocks noChangeShapeType="1"/>
          </p:cNvSpPr>
          <p:nvPr/>
        </p:nvSpPr>
        <p:spPr bwMode="auto">
          <a:xfrm flipV="1">
            <a:off x="6778221" y="1874291"/>
            <a:ext cx="816902" cy="1920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3" name="Line 43"/>
          <p:cNvSpPr>
            <a:spLocks noChangeShapeType="1"/>
          </p:cNvSpPr>
          <p:nvPr/>
        </p:nvSpPr>
        <p:spPr bwMode="auto">
          <a:xfrm>
            <a:off x="6778219" y="2161632"/>
            <a:ext cx="364596" cy="8604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204"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78787" y="3371306"/>
            <a:ext cx="497019"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205"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82965" y="2575966"/>
            <a:ext cx="4953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206"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33477" y="2575966"/>
            <a:ext cx="4953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207" name="Picture 4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43500" y="5279482"/>
            <a:ext cx="374915" cy="21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208" name="Picture 4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60166" y="2990307"/>
            <a:ext cx="374915" cy="217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604209" name="Group 49"/>
          <p:cNvGrpSpPr/>
          <p:nvPr/>
        </p:nvGrpSpPr>
        <p:grpSpPr bwMode="auto">
          <a:xfrm>
            <a:off x="2597406" y="1842541"/>
            <a:ext cx="653521" cy="522288"/>
            <a:chOff x="2949" y="196"/>
            <a:chExt cx="941" cy="598"/>
          </a:xfrm>
        </p:grpSpPr>
        <p:sp>
          <p:nvSpPr>
            <p:cNvPr id="604210" name="Oval 5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1"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2"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3"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4" name="Oval 5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5"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6" name="Oval 5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7"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8"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19"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20"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21" name="Group 61"/>
          <p:cNvGrpSpPr/>
          <p:nvPr/>
        </p:nvGrpSpPr>
        <p:grpSpPr bwMode="auto">
          <a:xfrm>
            <a:off x="597288" y="2129879"/>
            <a:ext cx="653521" cy="520700"/>
            <a:chOff x="2949" y="196"/>
            <a:chExt cx="941" cy="598"/>
          </a:xfrm>
        </p:grpSpPr>
        <p:sp>
          <p:nvSpPr>
            <p:cNvPr id="604222" name="Oval 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3"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4"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5"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6" name="Oval 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7"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8" name="Oval 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9"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0"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1"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2"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33" name="Group 73"/>
          <p:cNvGrpSpPr/>
          <p:nvPr/>
        </p:nvGrpSpPr>
        <p:grpSpPr bwMode="auto">
          <a:xfrm>
            <a:off x="5232129" y="4992141"/>
            <a:ext cx="655240" cy="522288"/>
            <a:chOff x="2949" y="196"/>
            <a:chExt cx="941" cy="598"/>
          </a:xfrm>
        </p:grpSpPr>
        <p:sp>
          <p:nvSpPr>
            <p:cNvPr id="604234" name="Oval 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5"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6"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7"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8" name="Oval 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9"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0" name="Oval 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1"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2"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3"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4"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45" name="Group 85"/>
          <p:cNvGrpSpPr/>
          <p:nvPr/>
        </p:nvGrpSpPr>
        <p:grpSpPr bwMode="auto">
          <a:xfrm>
            <a:off x="7323395" y="1653630"/>
            <a:ext cx="653521" cy="522287"/>
            <a:chOff x="2949" y="196"/>
            <a:chExt cx="941" cy="598"/>
          </a:xfrm>
        </p:grpSpPr>
        <p:sp>
          <p:nvSpPr>
            <p:cNvPr id="604246" name="Oval 8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7"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8"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9"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0" name="Oval 9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1"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2" name="Oval 9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3"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4"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5"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6"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57" name="Group 97"/>
          <p:cNvGrpSpPr/>
          <p:nvPr/>
        </p:nvGrpSpPr>
        <p:grpSpPr bwMode="auto">
          <a:xfrm>
            <a:off x="6778219" y="2798216"/>
            <a:ext cx="653521" cy="522288"/>
            <a:chOff x="2949" y="196"/>
            <a:chExt cx="941" cy="598"/>
          </a:xfrm>
        </p:grpSpPr>
        <p:sp>
          <p:nvSpPr>
            <p:cNvPr id="604258" name="Oval 9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9"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0"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1"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2" name="Oval 10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3"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4" name="Oval 10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5"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6"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7"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8"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269" name="Text Box 109"/>
          <p:cNvSpPr txBox="1">
            <a:spLocks noChangeArrowheads="1"/>
          </p:cNvSpPr>
          <p:nvPr/>
        </p:nvSpPr>
        <p:spPr bwMode="auto">
          <a:xfrm>
            <a:off x="1415910" y="211083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p>
        </p:txBody>
      </p:sp>
      <p:sp>
        <p:nvSpPr>
          <p:cNvPr id="604270" name="Text Box 110"/>
          <p:cNvSpPr txBox="1">
            <a:spLocks noChangeArrowheads="1"/>
          </p:cNvSpPr>
          <p:nvPr/>
        </p:nvSpPr>
        <p:spPr bwMode="auto">
          <a:xfrm>
            <a:off x="4040312" y="3923755"/>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p>
        </p:txBody>
      </p:sp>
      <p:sp>
        <p:nvSpPr>
          <p:cNvPr id="604271" name="Text Box 111"/>
          <p:cNvSpPr txBox="1">
            <a:spLocks noChangeArrowheads="1"/>
          </p:cNvSpPr>
          <p:nvPr/>
        </p:nvSpPr>
        <p:spPr bwMode="auto">
          <a:xfrm>
            <a:off x="7959719" y="2175917"/>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p>
        </p:txBody>
      </p:sp>
      <p:sp>
        <p:nvSpPr>
          <p:cNvPr id="604272" name="Text Box 112"/>
          <p:cNvSpPr txBox="1">
            <a:spLocks noChangeArrowheads="1"/>
          </p:cNvSpPr>
          <p:nvPr/>
        </p:nvSpPr>
        <p:spPr bwMode="auto">
          <a:xfrm>
            <a:off x="7782580" y="4869905"/>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p>
        </p:txBody>
      </p:sp>
      <p:sp>
        <p:nvSpPr>
          <p:cNvPr id="604273" name="Text Box 113"/>
          <p:cNvSpPr txBox="1">
            <a:spLocks noChangeArrowheads="1"/>
          </p:cNvSpPr>
          <p:nvPr/>
        </p:nvSpPr>
        <p:spPr bwMode="auto">
          <a:xfrm>
            <a:off x="760671" y="4258716"/>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p>
        </p:txBody>
      </p:sp>
      <p:pic>
        <p:nvPicPr>
          <p:cNvPr id="604274" name="Picture 11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15345" y="4420644"/>
            <a:ext cx="497019"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04275" name="Line 115"/>
          <p:cNvSpPr>
            <a:spLocks noChangeShapeType="1"/>
          </p:cNvSpPr>
          <p:nvPr/>
        </p:nvSpPr>
        <p:spPr bwMode="auto">
          <a:xfrm>
            <a:off x="4712750" y="3691980"/>
            <a:ext cx="885692" cy="3460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604276" name="Group 116"/>
          <p:cNvGrpSpPr/>
          <p:nvPr/>
        </p:nvGrpSpPr>
        <p:grpSpPr bwMode="auto">
          <a:xfrm>
            <a:off x="5323276" y="3847554"/>
            <a:ext cx="653521" cy="520700"/>
            <a:chOff x="2949" y="196"/>
            <a:chExt cx="941" cy="598"/>
          </a:xfrm>
        </p:grpSpPr>
        <p:sp>
          <p:nvSpPr>
            <p:cNvPr id="604277" name="Oval 11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0"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1" name="Oval 12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3" name="Oval 12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4"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5"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6"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7"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288" name="Picture 12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22105" y="3469729"/>
            <a:ext cx="497020" cy="341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289" name="Picture 12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97525" y="4325391"/>
            <a:ext cx="374915"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604290" name="Group 130"/>
          <p:cNvGrpSpPr/>
          <p:nvPr/>
        </p:nvGrpSpPr>
        <p:grpSpPr bwMode="auto">
          <a:xfrm>
            <a:off x="3142581" y="4325391"/>
            <a:ext cx="653521" cy="522288"/>
            <a:chOff x="2949" y="196"/>
            <a:chExt cx="941" cy="598"/>
          </a:xfrm>
        </p:grpSpPr>
        <p:sp>
          <p:nvSpPr>
            <p:cNvPr id="604291" name="Oval 13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2"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3"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4"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5" name="Oval 13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6"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7" name="Oval 13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8"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9"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0"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1"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02" name="Line 142"/>
          <p:cNvSpPr>
            <a:spLocks noChangeShapeType="1"/>
          </p:cNvSpPr>
          <p:nvPr/>
        </p:nvSpPr>
        <p:spPr bwMode="auto">
          <a:xfrm>
            <a:off x="1961085" y="1842544"/>
            <a:ext cx="545173" cy="11477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03" name="Picture 1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78787" y="1748882"/>
            <a:ext cx="374915" cy="217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604304" name="Group 144"/>
          <p:cNvGrpSpPr/>
          <p:nvPr/>
        </p:nvGrpSpPr>
        <p:grpSpPr bwMode="auto">
          <a:xfrm>
            <a:off x="2143381" y="2798219"/>
            <a:ext cx="653521" cy="519113"/>
            <a:chOff x="2949" y="196"/>
            <a:chExt cx="941" cy="598"/>
          </a:xfrm>
        </p:grpSpPr>
        <p:sp>
          <p:nvSpPr>
            <p:cNvPr id="604305" name="Oval 14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6"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7"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8"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9" name="Oval 14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0"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1" name="Oval 15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2"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3"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4"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5"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16" name="Line 156"/>
          <p:cNvSpPr>
            <a:spLocks noChangeShapeType="1"/>
          </p:cNvSpPr>
          <p:nvPr/>
        </p:nvSpPr>
        <p:spPr bwMode="auto">
          <a:xfrm>
            <a:off x="8687190" y="2034629"/>
            <a:ext cx="636323" cy="5715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7" name="Line 157"/>
          <p:cNvSpPr>
            <a:spLocks noChangeShapeType="1"/>
          </p:cNvSpPr>
          <p:nvPr/>
        </p:nvSpPr>
        <p:spPr bwMode="auto">
          <a:xfrm flipH="1">
            <a:off x="8138577" y="2637881"/>
            <a:ext cx="1090348" cy="66992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8" name="Line 158"/>
          <p:cNvSpPr>
            <a:spLocks noChangeShapeType="1"/>
          </p:cNvSpPr>
          <p:nvPr/>
        </p:nvSpPr>
        <p:spPr bwMode="auto">
          <a:xfrm flipV="1">
            <a:off x="6322477" y="2066382"/>
            <a:ext cx="455744" cy="1920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19" name="Picture 15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58250" y="3179219"/>
            <a:ext cx="374915" cy="21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04320" name="Picture 16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15462" y="1842542"/>
            <a:ext cx="376635" cy="21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604321" name="Group 161"/>
          <p:cNvGrpSpPr/>
          <p:nvPr/>
        </p:nvGrpSpPr>
        <p:grpSpPr bwMode="auto">
          <a:xfrm>
            <a:off x="8960635" y="2320379"/>
            <a:ext cx="651801" cy="520700"/>
            <a:chOff x="2949" y="196"/>
            <a:chExt cx="941" cy="598"/>
          </a:xfrm>
        </p:grpSpPr>
        <p:sp>
          <p:nvSpPr>
            <p:cNvPr id="604322" name="Oval 1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3"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4"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5"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6" name="Oval 1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7"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8" name="Oval 1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9"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0"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1"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2"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333" name="Group 173"/>
          <p:cNvGrpSpPr/>
          <p:nvPr/>
        </p:nvGrpSpPr>
        <p:grpSpPr bwMode="auto">
          <a:xfrm>
            <a:off x="5870169" y="1939382"/>
            <a:ext cx="653521" cy="522287"/>
            <a:chOff x="2949" y="196"/>
            <a:chExt cx="941" cy="598"/>
          </a:xfrm>
        </p:grpSpPr>
        <p:sp>
          <p:nvSpPr>
            <p:cNvPr id="604334" name="Oval 1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5"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6"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7"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8" name="Oval 1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9"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0" name="Oval 1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1"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2"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3"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4"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345" name="Picture 18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95923" y="1939381"/>
            <a:ext cx="374915" cy="21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algn="ctr"/>
            <a:r>
              <a:rPr lang="en-US" altLang="zh-CN" dirty="0"/>
              <a:t>AS </a:t>
            </a:r>
            <a:r>
              <a:rPr lang="zh-CN" altLang="en-US" dirty="0"/>
              <a:t>的连通图举例 </a:t>
            </a:r>
          </a:p>
        </p:txBody>
      </p:sp>
      <p:sp>
        <p:nvSpPr>
          <p:cNvPr id="605187" name="Rectangle 3"/>
          <p:cNvSpPr>
            <a:spLocks noGrp="1" noChangeArrowheads="1"/>
          </p:cNvSpPr>
          <p:nvPr>
            <p:ph idx="1"/>
          </p:nvPr>
        </p:nvSpPr>
        <p:spPr/>
        <p:txBody>
          <a:bodyPr/>
          <a:lstStyle/>
          <a:p>
            <a:r>
              <a:rPr lang="en-US" altLang="zh-CN" sz="2800" dirty="0"/>
              <a:t>BGP </a:t>
            </a:r>
            <a:r>
              <a:rPr lang="zh-CN" altLang="en-US" sz="2800" dirty="0"/>
              <a:t>所交换的网络可达性的信息就是</a:t>
            </a:r>
            <a:r>
              <a:rPr lang="zh-CN" altLang="en-US" sz="2800" dirty="0">
                <a:solidFill>
                  <a:srgbClr val="FF0000"/>
                </a:solidFill>
              </a:rPr>
              <a:t>要到达某个网络所要经过的一系列 </a:t>
            </a:r>
            <a:r>
              <a:rPr lang="en-US" altLang="zh-CN" sz="2800" dirty="0" smtClean="0">
                <a:solidFill>
                  <a:srgbClr val="FF0000"/>
                </a:solidFill>
              </a:rPr>
              <a:t>AS</a:t>
            </a:r>
            <a:r>
              <a:rPr lang="zh-CN" altLang="en-US" sz="2800" dirty="0">
                <a:solidFill>
                  <a:srgbClr val="FF0000"/>
                </a:solidFill>
              </a:rPr>
              <a:t>。</a:t>
            </a:r>
          </a:p>
          <a:p>
            <a:r>
              <a:rPr lang="zh-CN" altLang="en-US" sz="2800" dirty="0"/>
              <a:t>当 </a:t>
            </a:r>
            <a:r>
              <a:rPr lang="en-US" altLang="zh-CN" sz="2800" dirty="0"/>
              <a:t>BGP </a:t>
            </a:r>
            <a:r>
              <a:rPr lang="zh-CN" altLang="en-US" sz="2800" dirty="0"/>
              <a:t>发言人互相交换了网络可达性的信息后，各 </a:t>
            </a:r>
            <a:r>
              <a:rPr lang="en-US" altLang="zh-CN" sz="2800" dirty="0"/>
              <a:t>BGP </a:t>
            </a:r>
            <a:r>
              <a:rPr lang="zh-CN" altLang="en-US" sz="2800" dirty="0"/>
              <a:t>发言人就根据所采用的策略从收到的路由信息中找出到达各 </a:t>
            </a:r>
            <a:r>
              <a:rPr lang="en-US" altLang="zh-CN" sz="2800" dirty="0"/>
              <a:t>AS </a:t>
            </a:r>
            <a:r>
              <a:rPr lang="zh-CN" altLang="en-US" sz="2800" dirty="0"/>
              <a:t>的较好路由。 </a:t>
            </a:r>
          </a:p>
        </p:txBody>
      </p:sp>
      <p:grpSp>
        <p:nvGrpSpPr>
          <p:cNvPr id="605217" name="Group 33"/>
          <p:cNvGrpSpPr/>
          <p:nvPr/>
        </p:nvGrpSpPr>
        <p:grpSpPr bwMode="auto">
          <a:xfrm>
            <a:off x="2455864" y="3645026"/>
            <a:ext cx="5382948" cy="2117725"/>
            <a:chOff x="1791" y="2822"/>
            <a:chExt cx="2495" cy="1062"/>
          </a:xfrm>
          <a:solidFill>
            <a:srgbClr val="FF66FF"/>
          </a:solidFill>
        </p:grpSpPr>
        <p:sp>
          <p:nvSpPr>
            <p:cNvPr id="605203" name="Line 19"/>
            <p:cNvSpPr>
              <a:spLocks noChangeShapeType="1"/>
            </p:cNvSpPr>
            <p:nvPr/>
          </p:nvSpPr>
          <p:spPr bwMode="auto">
            <a:xfrm>
              <a:off x="2154" y="3566"/>
              <a:ext cx="363" cy="227"/>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4" name="Line 20"/>
            <p:cNvSpPr>
              <a:spLocks noChangeShapeType="1"/>
            </p:cNvSpPr>
            <p:nvPr/>
          </p:nvSpPr>
          <p:spPr bwMode="auto">
            <a:xfrm flipH="1">
              <a:off x="1791" y="3612"/>
              <a:ext cx="273" cy="227"/>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5" name="Line 21"/>
            <p:cNvSpPr>
              <a:spLocks noChangeShapeType="1"/>
            </p:cNvSpPr>
            <p:nvPr/>
          </p:nvSpPr>
          <p:spPr bwMode="auto">
            <a:xfrm flipH="1">
              <a:off x="3469" y="3657"/>
              <a:ext cx="273" cy="227"/>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6" name="Line 22"/>
            <p:cNvSpPr>
              <a:spLocks noChangeShapeType="1"/>
            </p:cNvSpPr>
            <p:nvPr/>
          </p:nvSpPr>
          <p:spPr bwMode="auto">
            <a:xfrm flipV="1">
              <a:off x="2410" y="2977"/>
              <a:ext cx="1059" cy="36"/>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7" name="Line 23"/>
            <p:cNvSpPr>
              <a:spLocks noChangeShapeType="1"/>
            </p:cNvSpPr>
            <p:nvPr/>
          </p:nvSpPr>
          <p:spPr bwMode="auto">
            <a:xfrm>
              <a:off x="3560" y="2977"/>
              <a:ext cx="544" cy="181"/>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8" name="Line 24"/>
            <p:cNvSpPr>
              <a:spLocks noChangeShapeType="1"/>
            </p:cNvSpPr>
            <p:nvPr/>
          </p:nvSpPr>
          <p:spPr bwMode="auto">
            <a:xfrm>
              <a:off x="2387" y="3044"/>
              <a:ext cx="538" cy="295"/>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9" name="Line 25"/>
            <p:cNvSpPr>
              <a:spLocks noChangeShapeType="1"/>
            </p:cNvSpPr>
            <p:nvPr/>
          </p:nvSpPr>
          <p:spPr bwMode="auto">
            <a:xfrm>
              <a:off x="3016" y="3385"/>
              <a:ext cx="726" cy="227"/>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0" name="Line 26"/>
            <p:cNvSpPr>
              <a:spLocks noChangeShapeType="1"/>
            </p:cNvSpPr>
            <p:nvPr/>
          </p:nvSpPr>
          <p:spPr bwMode="auto">
            <a:xfrm>
              <a:off x="3878" y="3612"/>
              <a:ext cx="408" cy="46"/>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1" name="Line 27"/>
            <p:cNvSpPr>
              <a:spLocks noChangeShapeType="1"/>
            </p:cNvSpPr>
            <p:nvPr/>
          </p:nvSpPr>
          <p:spPr bwMode="auto">
            <a:xfrm flipV="1">
              <a:off x="2109" y="3067"/>
              <a:ext cx="226" cy="454"/>
            </a:xfrm>
            <a:prstGeom prst="line">
              <a:avLst/>
            </a:prstGeom>
            <a:grpFill/>
            <a:ln w="2857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2" name="Oval 28"/>
            <p:cNvSpPr>
              <a:spLocks noChangeArrowheads="1"/>
            </p:cNvSpPr>
            <p:nvPr/>
          </p:nvSpPr>
          <p:spPr bwMode="auto">
            <a:xfrm>
              <a:off x="2199" y="2841"/>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1</a:t>
              </a:r>
            </a:p>
          </p:txBody>
        </p:sp>
        <p:sp>
          <p:nvSpPr>
            <p:cNvPr id="605213" name="Oval 29"/>
            <p:cNvSpPr>
              <a:spLocks noChangeArrowheads="1"/>
            </p:cNvSpPr>
            <p:nvPr/>
          </p:nvSpPr>
          <p:spPr bwMode="auto">
            <a:xfrm>
              <a:off x="3360" y="2822"/>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2</a:t>
              </a:r>
            </a:p>
          </p:txBody>
        </p:sp>
        <p:sp>
          <p:nvSpPr>
            <p:cNvPr id="605214" name="Oval 30"/>
            <p:cNvSpPr>
              <a:spLocks noChangeArrowheads="1"/>
            </p:cNvSpPr>
            <p:nvPr/>
          </p:nvSpPr>
          <p:spPr bwMode="auto">
            <a:xfrm>
              <a:off x="2819" y="3203"/>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3</a:t>
              </a:r>
            </a:p>
          </p:txBody>
        </p:sp>
        <p:sp>
          <p:nvSpPr>
            <p:cNvPr id="605215" name="Oval 31"/>
            <p:cNvSpPr>
              <a:spLocks noChangeArrowheads="1"/>
            </p:cNvSpPr>
            <p:nvPr/>
          </p:nvSpPr>
          <p:spPr bwMode="auto">
            <a:xfrm>
              <a:off x="1927" y="3385"/>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4</a:t>
              </a:r>
            </a:p>
          </p:txBody>
        </p:sp>
        <p:sp>
          <p:nvSpPr>
            <p:cNvPr id="605216" name="Oval 32"/>
            <p:cNvSpPr>
              <a:spLocks noChangeArrowheads="1"/>
            </p:cNvSpPr>
            <p:nvPr/>
          </p:nvSpPr>
          <p:spPr bwMode="auto">
            <a:xfrm>
              <a:off x="3632" y="3430"/>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5</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6663"/>
              <a:gd name="adj2" fmla="val -235028"/>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C</a:t>
            </a:r>
            <a:r>
              <a:rPr lang="en-US" altLang="zh-CN" sz="2400" b="1" dirty="0" smtClean="0">
                <a:solidFill>
                  <a:srgbClr val="000066"/>
                </a:solidFill>
                <a:ea typeface="黑体" panose="02010609060101010101" pitchFamily="2" charset="-122"/>
              </a:rPr>
              <a:t>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smtClean="0">
                <a:solidFill>
                  <a:srgbClr val="000066"/>
                </a:solidFill>
                <a:ea typeface="黑体" panose="02010609060101010101" pitchFamily="2" charset="-122"/>
              </a:rPr>
              <a:t>3 </a:t>
            </a:r>
            <a:r>
              <a:rPr lang="zh-CN" altLang="en-US" sz="2400" b="1" dirty="0">
                <a:solidFill>
                  <a:srgbClr val="000066"/>
                </a:solidFill>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p>
        </p:txBody>
      </p:sp>
      <p:sp>
        <p:nvSpPr>
          <p:cNvPr id="606211" name="Line 3"/>
          <p:cNvSpPr>
            <a:spLocks noChangeShapeType="1"/>
          </p:cNvSpPr>
          <p:nvPr/>
        </p:nvSpPr>
        <p:spPr bwMode="auto">
          <a:xfrm flipV="1">
            <a:off x="2019037" y="3121372"/>
            <a:ext cx="1327679" cy="5349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2" name="Line 4"/>
          <p:cNvSpPr>
            <a:spLocks noChangeShapeType="1"/>
          </p:cNvSpPr>
          <p:nvPr/>
        </p:nvSpPr>
        <p:spPr bwMode="auto">
          <a:xfrm>
            <a:off x="2019036" y="4194525"/>
            <a:ext cx="1239970" cy="765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3" name="Line 5"/>
          <p:cNvSpPr>
            <a:spLocks noChangeShapeType="1"/>
          </p:cNvSpPr>
          <p:nvPr/>
        </p:nvSpPr>
        <p:spPr bwMode="auto">
          <a:xfrm flipV="1">
            <a:off x="5204091" y="2586388"/>
            <a:ext cx="1150541" cy="382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4" name="Line 6"/>
          <p:cNvSpPr>
            <a:spLocks noChangeShapeType="1"/>
          </p:cNvSpPr>
          <p:nvPr/>
        </p:nvSpPr>
        <p:spPr bwMode="auto">
          <a:xfrm>
            <a:off x="5116381" y="3121375"/>
            <a:ext cx="1150540" cy="4603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5" name="Line 7"/>
          <p:cNvSpPr>
            <a:spLocks noChangeShapeType="1"/>
          </p:cNvSpPr>
          <p:nvPr/>
        </p:nvSpPr>
        <p:spPr bwMode="auto">
          <a:xfrm flipV="1">
            <a:off x="5204091" y="4499322"/>
            <a:ext cx="1150541" cy="3825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6" name="Line 8"/>
          <p:cNvSpPr>
            <a:spLocks noChangeShapeType="1"/>
          </p:cNvSpPr>
          <p:nvPr/>
        </p:nvSpPr>
        <p:spPr bwMode="auto">
          <a:xfrm>
            <a:off x="5381229" y="5034310"/>
            <a:ext cx="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7" name="Line 9"/>
          <p:cNvSpPr>
            <a:spLocks noChangeShapeType="1"/>
          </p:cNvSpPr>
          <p:nvPr/>
        </p:nvSpPr>
        <p:spPr bwMode="auto">
          <a:xfrm>
            <a:off x="5204091" y="5189885"/>
            <a:ext cx="1150541" cy="3048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8" name="Oval 10"/>
          <p:cNvSpPr>
            <a:spLocks noChangeArrowheads="1"/>
          </p:cNvSpPr>
          <p:nvPr/>
        </p:nvSpPr>
        <p:spPr bwMode="auto">
          <a:xfrm>
            <a:off x="2725870" y="2670524"/>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19" name="Oval 11"/>
          <p:cNvSpPr>
            <a:spLocks noChangeArrowheads="1"/>
          </p:cNvSpPr>
          <p:nvPr/>
        </p:nvSpPr>
        <p:spPr bwMode="auto">
          <a:xfrm>
            <a:off x="2725870" y="4646963"/>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0" name="Oval 12"/>
          <p:cNvSpPr>
            <a:spLocks noChangeArrowheads="1"/>
          </p:cNvSpPr>
          <p:nvPr/>
        </p:nvSpPr>
        <p:spPr bwMode="auto">
          <a:xfrm>
            <a:off x="247650" y="3429350"/>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1" name="Oval 13"/>
          <p:cNvSpPr>
            <a:spLocks noChangeArrowheads="1"/>
          </p:cNvSpPr>
          <p:nvPr/>
        </p:nvSpPr>
        <p:spPr bwMode="auto">
          <a:xfrm>
            <a:off x="5936721" y="2203800"/>
            <a:ext cx="3541052" cy="842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2" name="Oval 14"/>
          <p:cNvSpPr>
            <a:spLocks noChangeArrowheads="1"/>
          </p:cNvSpPr>
          <p:nvPr/>
        </p:nvSpPr>
        <p:spPr bwMode="auto">
          <a:xfrm>
            <a:off x="5912644" y="3148363"/>
            <a:ext cx="3541052" cy="839787"/>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3" name="Oval 15"/>
          <p:cNvSpPr>
            <a:spLocks noChangeArrowheads="1"/>
          </p:cNvSpPr>
          <p:nvPr/>
        </p:nvSpPr>
        <p:spPr bwMode="auto">
          <a:xfrm>
            <a:off x="5912644" y="4092922"/>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4" name="Oval 16"/>
          <p:cNvSpPr>
            <a:spLocks noChangeArrowheads="1"/>
          </p:cNvSpPr>
          <p:nvPr/>
        </p:nvSpPr>
        <p:spPr bwMode="auto">
          <a:xfrm>
            <a:off x="5912644" y="5034310"/>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5" name="Text Box 17"/>
          <p:cNvSpPr txBox="1">
            <a:spLocks noChangeArrowheads="1"/>
          </p:cNvSpPr>
          <p:nvPr/>
        </p:nvSpPr>
        <p:spPr bwMode="auto">
          <a:xfrm>
            <a:off x="896012" y="3645248"/>
            <a:ext cx="115288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p>
        </p:txBody>
      </p:sp>
      <p:sp>
        <p:nvSpPr>
          <p:cNvPr id="606226" name="Text Box 18"/>
          <p:cNvSpPr txBox="1">
            <a:spLocks noChangeArrowheads="1"/>
          </p:cNvSpPr>
          <p:nvPr/>
        </p:nvSpPr>
        <p:spPr bwMode="auto">
          <a:xfrm>
            <a:off x="3554810" y="2664172"/>
            <a:ext cx="118494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p>
        </p:txBody>
      </p:sp>
      <p:sp>
        <p:nvSpPr>
          <p:cNvPr id="606227" name="Text Box 19"/>
          <p:cNvSpPr txBox="1">
            <a:spLocks noChangeArrowheads="1"/>
          </p:cNvSpPr>
          <p:nvPr/>
        </p:nvSpPr>
        <p:spPr bwMode="auto">
          <a:xfrm>
            <a:off x="3554810" y="4640610"/>
            <a:ext cx="118494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p>
        </p:txBody>
      </p:sp>
      <p:grpSp>
        <p:nvGrpSpPr>
          <p:cNvPr id="606228" name="Group 20"/>
          <p:cNvGrpSpPr/>
          <p:nvPr/>
        </p:nvGrpSpPr>
        <p:grpSpPr bwMode="auto">
          <a:xfrm>
            <a:off x="6607440" y="2257775"/>
            <a:ext cx="2178975" cy="1666875"/>
            <a:chOff x="3842" y="1740"/>
            <a:chExt cx="1267" cy="1050"/>
          </a:xfrm>
        </p:grpSpPr>
        <p:sp>
          <p:nvSpPr>
            <p:cNvPr id="606229" name="Text Box 21"/>
            <p:cNvSpPr txBox="1">
              <a:spLocks noChangeArrowheads="1"/>
            </p:cNvSpPr>
            <p:nvPr/>
          </p:nvSpPr>
          <p:spPr bwMode="auto">
            <a:xfrm>
              <a:off x="3857" y="1740"/>
              <a:ext cx="1252"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6230" name="Text Box 22"/>
            <p:cNvSpPr txBox="1">
              <a:spLocks noChangeArrowheads="1"/>
            </p:cNvSpPr>
            <p:nvPr/>
          </p:nvSpPr>
          <p:spPr bwMode="auto">
            <a:xfrm>
              <a:off x="3842" y="2344"/>
              <a:ext cx="1252"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sp>
        <p:nvSpPr>
          <p:cNvPr id="606231" name="Text Box 23"/>
          <p:cNvSpPr txBox="1">
            <a:spLocks noChangeArrowheads="1"/>
          </p:cNvSpPr>
          <p:nvPr/>
        </p:nvSpPr>
        <p:spPr bwMode="auto">
          <a:xfrm>
            <a:off x="6606593" y="4142136"/>
            <a:ext cx="215315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6232" name="Text Box 24"/>
          <p:cNvSpPr txBox="1">
            <a:spLocks noChangeArrowheads="1"/>
          </p:cNvSpPr>
          <p:nvPr/>
        </p:nvSpPr>
        <p:spPr bwMode="auto">
          <a:xfrm>
            <a:off x="6625510" y="5123211"/>
            <a:ext cx="215315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606233" name="Text Box 25"/>
          <p:cNvSpPr txBox="1">
            <a:spLocks noChangeArrowheads="1"/>
          </p:cNvSpPr>
          <p:nvPr/>
        </p:nvSpPr>
        <p:spPr bwMode="auto">
          <a:xfrm>
            <a:off x="662120" y="1124746"/>
            <a:ext cx="8915400" cy="830997"/>
          </a:xfrm>
          <a:prstGeom prst="rect">
            <a:avLst/>
          </a:prstGeom>
          <a:solidFill>
            <a:srgbClr val="66FF66"/>
          </a:solidFill>
          <a:ln w="9525">
            <a:solidFill>
              <a:srgbClr val="333399"/>
            </a:solidFill>
            <a:miter lim="800000"/>
          </a:ln>
          <a:effectLst/>
        </p:spPr>
        <p:txBody>
          <a:bodyPr>
            <a:spAutoFit/>
          </a:bodyPr>
          <a:lstStyle/>
          <a:p>
            <a:r>
              <a:rPr lang="zh-CN" altLang="en-US" sz="2400" b="1" dirty="0">
                <a:solidFill>
                  <a:srgbClr val="000066"/>
                </a:solidFill>
                <a:latin typeface="+mn-lt"/>
                <a:ea typeface="黑体" panose="02010609060101010101" pitchFamily="2" charset="-122"/>
              </a:rPr>
              <a:t>自治系统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en-US" altLang="zh-CN" sz="2400" b="1" dirty="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发言人通知主干</a:t>
            </a:r>
            <a:r>
              <a:rPr lang="zh-CN" altLang="en-US" sz="2400" b="1" dirty="0" smtClean="0">
                <a:solidFill>
                  <a:srgbClr val="000066"/>
                </a:solidFill>
                <a:latin typeface="+mn-lt"/>
                <a:ea typeface="黑体" panose="02010609060101010101" pitchFamily="2" charset="-122"/>
              </a:rPr>
              <a:t>网 </a:t>
            </a:r>
            <a:r>
              <a:rPr lang="en-US" altLang="zh-CN" sz="2400" b="1" dirty="0" smtClean="0">
                <a:solidFill>
                  <a:srgbClr val="000066"/>
                </a:solidFill>
                <a:latin typeface="+mn-lt"/>
                <a:ea typeface="黑体" panose="02010609060101010101" pitchFamily="2" charset="-122"/>
              </a:rPr>
              <a:t>AS</a:t>
            </a:r>
            <a:r>
              <a:rPr lang="en-US" altLang="zh-CN" sz="2400" b="1" baseline="-25000" dirty="0" smtClean="0">
                <a:solidFill>
                  <a:srgbClr val="000066"/>
                </a:solidFill>
                <a:latin typeface="+mn-lt"/>
                <a:ea typeface="黑体" panose="02010609060101010101" pitchFamily="2" charset="-122"/>
              </a:rPr>
              <a:t>1</a:t>
            </a:r>
            <a:r>
              <a:rPr lang="en-US" altLang="zh-CN" sz="2400" b="1" dirty="0" smtClean="0">
                <a:solidFill>
                  <a:srgbClr val="000066"/>
                </a:solidFill>
                <a:latin typeface="+mn-lt"/>
                <a:ea typeface="黑体" panose="02010609060101010101" pitchFamily="2" charset="-122"/>
              </a:rPr>
              <a:t> </a:t>
            </a:r>
            <a:r>
              <a:rPr lang="zh-CN" altLang="en-US" sz="2400" b="1" dirty="0" smtClean="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发言人：“要到达网络 </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1</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 N</a:t>
            </a:r>
            <a:r>
              <a:rPr lang="en-US" altLang="zh-CN" sz="2400" b="1" baseline="-25000" dirty="0" smtClean="0">
                <a:solidFill>
                  <a:srgbClr val="000066"/>
                </a:solidFill>
                <a:latin typeface="+mn-lt"/>
                <a:ea typeface="黑体" panose="02010609060101010101" pitchFamily="2" charset="-122"/>
              </a:rPr>
              <a:t>2</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3 </a:t>
            </a:r>
            <a:r>
              <a:rPr lang="zh-CN" altLang="en-US" sz="2400" b="1" dirty="0">
                <a:solidFill>
                  <a:srgbClr val="000066"/>
                </a:solidFill>
                <a:latin typeface="+mn-lt"/>
                <a:ea typeface="黑体" panose="02010609060101010101" pitchFamily="2" charset="-122"/>
              </a:rPr>
              <a:t>和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4 </a:t>
            </a:r>
            <a:r>
              <a:rPr lang="zh-CN" altLang="en-US" sz="2400" b="1" dirty="0">
                <a:solidFill>
                  <a:srgbClr val="000066"/>
                </a:solidFill>
                <a:latin typeface="+mn-lt"/>
                <a:ea typeface="黑体" panose="02010609060101010101" pitchFamily="2" charset="-122"/>
              </a:rPr>
              <a:t>可经过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zh-CN" altLang="en-US" sz="2400" b="1" dirty="0">
                <a:solidFill>
                  <a:srgbClr val="000066"/>
                </a:solidFill>
                <a:latin typeface="+mn-lt"/>
                <a:ea typeface="黑体" panose="02010609060101010101" pitchFamily="2" charset="-122"/>
              </a:rPr>
              <a:t>。” </a:t>
            </a:r>
          </a:p>
        </p:txBody>
      </p:sp>
      <p:sp>
        <p:nvSpPr>
          <p:cNvPr id="606235" name="AutoShape 27"/>
          <p:cNvSpPr>
            <a:spLocks noChangeArrowheads="1"/>
          </p:cNvSpPr>
          <p:nvPr/>
        </p:nvSpPr>
        <p:spPr bwMode="auto">
          <a:xfrm rot="9284754">
            <a:off x="1833300" y="2995963"/>
            <a:ext cx="1793743" cy="720725"/>
          </a:xfrm>
          <a:custGeom>
            <a:avLst/>
            <a:gdLst>
              <a:gd name="G0" fmla="+- 13627 0 0"/>
              <a:gd name="G1" fmla="+- 4853 0 0"/>
              <a:gd name="G2" fmla="+- 21600 0 4853"/>
              <a:gd name="G3" fmla="+- 10800 0 4853"/>
              <a:gd name="G4" fmla="+- 21600 0 13627"/>
              <a:gd name="G5" fmla="*/ G4 G3 10800"/>
              <a:gd name="G6" fmla="+- 21600 0 G5"/>
              <a:gd name="T0" fmla="*/ 13627 w 21600"/>
              <a:gd name="T1" fmla="*/ 0 h 21600"/>
              <a:gd name="T2" fmla="*/ 0 w 21600"/>
              <a:gd name="T3" fmla="*/ 10800 h 21600"/>
              <a:gd name="T4" fmla="*/ 1362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60622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repeatCount="3000" fill="hold" grpId="0" nodeType="afterEffect">
                                  <p:stCondLst>
                                    <p:cond delay="0"/>
                                  </p:stCondLst>
                                  <p:childTnLst>
                                    <p:set>
                                      <p:cBhvr>
                                        <p:cTn id="9" dur="1" fill="hold">
                                          <p:stCondLst>
                                            <p:cond delay="0"/>
                                          </p:stCondLst>
                                        </p:cTn>
                                        <p:tgtEl>
                                          <p:spTgt spid="606235"/>
                                        </p:tgtEl>
                                        <p:attrNameLst>
                                          <p:attrName>style.visibility</p:attrName>
                                        </p:attrNameLst>
                                      </p:cBhvr>
                                      <p:to>
                                        <p:strVal val="visible"/>
                                      </p:to>
                                    </p:set>
                                    <p:animEffect transition="in" filter="wipe(right)">
                                      <p:cBhvr>
                                        <p:cTn id="10" dur="1000"/>
                                        <p:tgtEl>
                                          <p:spTgt spid="606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3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endParaRPr lang="zh-CN" altLang="en-US" dirty="0"/>
          </a:p>
        </p:txBody>
      </p:sp>
      <p:sp>
        <p:nvSpPr>
          <p:cNvPr id="607235" name="Line 3"/>
          <p:cNvSpPr>
            <a:spLocks noChangeShapeType="1"/>
          </p:cNvSpPr>
          <p:nvPr/>
        </p:nvSpPr>
        <p:spPr bwMode="auto">
          <a:xfrm flipV="1">
            <a:off x="2019037" y="3049165"/>
            <a:ext cx="1327679" cy="5349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6" name="Line 4"/>
          <p:cNvSpPr>
            <a:spLocks noChangeShapeType="1"/>
          </p:cNvSpPr>
          <p:nvPr/>
        </p:nvSpPr>
        <p:spPr bwMode="auto">
          <a:xfrm>
            <a:off x="2019036" y="4122318"/>
            <a:ext cx="1239970" cy="765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7" name="Line 5"/>
          <p:cNvSpPr>
            <a:spLocks noChangeShapeType="1"/>
          </p:cNvSpPr>
          <p:nvPr/>
        </p:nvSpPr>
        <p:spPr bwMode="auto">
          <a:xfrm flipV="1">
            <a:off x="5204091" y="2514181"/>
            <a:ext cx="1150541" cy="3825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8" name="Line 6"/>
          <p:cNvSpPr>
            <a:spLocks noChangeShapeType="1"/>
          </p:cNvSpPr>
          <p:nvPr/>
        </p:nvSpPr>
        <p:spPr bwMode="auto">
          <a:xfrm>
            <a:off x="5116381" y="3049168"/>
            <a:ext cx="1150540" cy="4603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9" name="Line 7"/>
          <p:cNvSpPr>
            <a:spLocks noChangeShapeType="1"/>
          </p:cNvSpPr>
          <p:nvPr/>
        </p:nvSpPr>
        <p:spPr bwMode="auto">
          <a:xfrm flipV="1">
            <a:off x="5204091" y="4427115"/>
            <a:ext cx="1150541" cy="3825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0" name="Line 8"/>
          <p:cNvSpPr>
            <a:spLocks noChangeShapeType="1"/>
          </p:cNvSpPr>
          <p:nvPr/>
        </p:nvSpPr>
        <p:spPr bwMode="auto">
          <a:xfrm>
            <a:off x="5381229" y="4962103"/>
            <a:ext cx="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1" name="Line 9"/>
          <p:cNvSpPr>
            <a:spLocks noChangeShapeType="1"/>
          </p:cNvSpPr>
          <p:nvPr/>
        </p:nvSpPr>
        <p:spPr bwMode="auto">
          <a:xfrm>
            <a:off x="5204091" y="5117678"/>
            <a:ext cx="1150541" cy="3048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2" name="Oval 10"/>
          <p:cNvSpPr>
            <a:spLocks noChangeArrowheads="1"/>
          </p:cNvSpPr>
          <p:nvPr/>
        </p:nvSpPr>
        <p:spPr bwMode="auto">
          <a:xfrm>
            <a:off x="2725870" y="2598317"/>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3" name="Oval 11"/>
          <p:cNvSpPr>
            <a:spLocks noChangeArrowheads="1"/>
          </p:cNvSpPr>
          <p:nvPr/>
        </p:nvSpPr>
        <p:spPr bwMode="auto">
          <a:xfrm>
            <a:off x="2725870" y="4574756"/>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4" name="Oval 12"/>
          <p:cNvSpPr>
            <a:spLocks noChangeArrowheads="1"/>
          </p:cNvSpPr>
          <p:nvPr/>
        </p:nvSpPr>
        <p:spPr bwMode="auto">
          <a:xfrm>
            <a:off x="247650" y="3357143"/>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grpSp>
        <p:nvGrpSpPr>
          <p:cNvPr id="607245" name="Group 13"/>
          <p:cNvGrpSpPr/>
          <p:nvPr/>
        </p:nvGrpSpPr>
        <p:grpSpPr bwMode="auto">
          <a:xfrm>
            <a:off x="5912645" y="2131590"/>
            <a:ext cx="3565129" cy="1784350"/>
            <a:chOff x="3438" y="1706"/>
            <a:chExt cx="2073" cy="1124"/>
          </a:xfrm>
        </p:grpSpPr>
        <p:sp>
          <p:nvSpPr>
            <p:cNvPr id="607246" name="Oval 14"/>
            <p:cNvSpPr>
              <a:spLocks noChangeArrowheads="1"/>
            </p:cNvSpPr>
            <p:nvPr/>
          </p:nvSpPr>
          <p:spPr bwMode="auto">
            <a:xfrm>
              <a:off x="3452" y="1706"/>
              <a:ext cx="2059" cy="531"/>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7247" name="Oval 15"/>
            <p:cNvSpPr>
              <a:spLocks noChangeArrowheads="1"/>
            </p:cNvSpPr>
            <p:nvPr/>
          </p:nvSpPr>
          <p:spPr bwMode="auto">
            <a:xfrm>
              <a:off x="3438" y="2301"/>
              <a:ext cx="2059" cy="529"/>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grpSp>
      <p:sp>
        <p:nvSpPr>
          <p:cNvPr id="607248" name="Oval 16"/>
          <p:cNvSpPr>
            <a:spLocks noChangeArrowheads="1"/>
          </p:cNvSpPr>
          <p:nvPr/>
        </p:nvSpPr>
        <p:spPr bwMode="auto">
          <a:xfrm>
            <a:off x="5912644" y="4020715"/>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9" name="Oval 17"/>
          <p:cNvSpPr>
            <a:spLocks noChangeArrowheads="1"/>
          </p:cNvSpPr>
          <p:nvPr/>
        </p:nvSpPr>
        <p:spPr bwMode="auto">
          <a:xfrm>
            <a:off x="5912644" y="4962103"/>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50" name="Text Box 18"/>
          <p:cNvSpPr txBox="1">
            <a:spLocks noChangeArrowheads="1"/>
          </p:cNvSpPr>
          <p:nvPr/>
        </p:nvSpPr>
        <p:spPr bwMode="auto">
          <a:xfrm>
            <a:off x="896012" y="3573041"/>
            <a:ext cx="115288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p>
        </p:txBody>
      </p:sp>
      <p:sp>
        <p:nvSpPr>
          <p:cNvPr id="607251" name="Text Box 19"/>
          <p:cNvSpPr txBox="1">
            <a:spLocks noChangeArrowheads="1"/>
          </p:cNvSpPr>
          <p:nvPr/>
        </p:nvSpPr>
        <p:spPr bwMode="auto">
          <a:xfrm>
            <a:off x="3554810" y="2591965"/>
            <a:ext cx="118494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p>
        </p:txBody>
      </p:sp>
      <p:sp>
        <p:nvSpPr>
          <p:cNvPr id="607252" name="Text Box 20"/>
          <p:cNvSpPr txBox="1">
            <a:spLocks noChangeArrowheads="1"/>
          </p:cNvSpPr>
          <p:nvPr/>
        </p:nvSpPr>
        <p:spPr bwMode="auto">
          <a:xfrm>
            <a:off x="3554810" y="4568403"/>
            <a:ext cx="118494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p>
        </p:txBody>
      </p:sp>
      <p:sp>
        <p:nvSpPr>
          <p:cNvPr id="607253" name="Text Box 21"/>
          <p:cNvSpPr txBox="1">
            <a:spLocks noChangeArrowheads="1"/>
          </p:cNvSpPr>
          <p:nvPr/>
        </p:nvSpPr>
        <p:spPr bwMode="auto">
          <a:xfrm>
            <a:off x="6632389" y="2185566"/>
            <a:ext cx="215315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7254" name="Text Box 22"/>
          <p:cNvSpPr txBox="1">
            <a:spLocks noChangeArrowheads="1"/>
          </p:cNvSpPr>
          <p:nvPr/>
        </p:nvSpPr>
        <p:spPr bwMode="auto">
          <a:xfrm>
            <a:off x="6607453" y="3144416"/>
            <a:ext cx="215315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nvGrpSpPr>
          <p:cNvPr id="607255" name="Group 23"/>
          <p:cNvGrpSpPr/>
          <p:nvPr/>
        </p:nvGrpSpPr>
        <p:grpSpPr bwMode="auto">
          <a:xfrm>
            <a:off x="6607438" y="4069928"/>
            <a:ext cx="2172095" cy="1689100"/>
            <a:chOff x="3842" y="2927"/>
            <a:chExt cx="1263" cy="1064"/>
          </a:xfrm>
        </p:grpSpPr>
        <p:sp>
          <p:nvSpPr>
            <p:cNvPr id="607256" name="Text Box 24"/>
            <p:cNvSpPr txBox="1">
              <a:spLocks noChangeArrowheads="1"/>
            </p:cNvSpPr>
            <p:nvPr/>
          </p:nvSpPr>
          <p:spPr bwMode="auto">
            <a:xfrm>
              <a:off x="3842" y="2927"/>
              <a:ext cx="1252"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7257" name="Text Box 25"/>
            <p:cNvSpPr txBox="1">
              <a:spLocks noChangeArrowheads="1"/>
            </p:cNvSpPr>
            <p:nvPr/>
          </p:nvSpPr>
          <p:spPr bwMode="auto">
            <a:xfrm>
              <a:off x="3853" y="3545"/>
              <a:ext cx="1252"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grpSp>
      <p:sp>
        <p:nvSpPr>
          <p:cNvPr id="607258" name="Text Box 26"/>
          <p:cNvSpPr txBox="1">
            <a:spLocks noChangeArrowheads="1"/>
          </p:cNvSpPr>
          <p:nvPr/>
        </p:nvSpPr>
        <p:spPr bwMode="auto">
          <a:xfrm>
            <a:off x="662120" y="1124746"/>
            <a:ext cx="8915400" cy="830997"/>
          </a:xfrm>
          <a:prstGeom prst="rect">
            <a:avLst/>
          </a:prstGeom>
          <a:solidFill>
            <a:srgbClr val="66FF66"/>
          </a:solidFill>
          <a:ln w="9525">
            <a:solidFill>
              <a:srgbClr val="333399"/>
            </a:solidFill>
            <a:miter lim="800000"/>
          </a:ln>
          <a:effectLst/>
        </p:spPr>
        <p:txBody>
          <a:bodyPr>
            <a:spAutoFit/>
          </a:bodyPr>
          <a:lstStyle>
            <a:defPPr>
              <a:defRPr lang="en-US"/>
            </a:defPPr>
            <a:lvl1pPr>
              <a:defRPr sz="2400" b="1">
                <a:solidFill>
                  <a:srgbClr val="000066"/>
                </a:solidFill>
                <a:latin typeface="+mn-lt"/>
                <a:ea typeface="黑体" panose="02010609060101010101" pitchFamily="2" charset="-122"/>
              </a:defRPr>
            </a:lvl1pPr>
          </a:lstStyle>
          <a:p>
            <a:r>
              <a:rPr lang="zh-CN" altLang="en-US" dirty="0"/>
              <a:t>主干网还可发出通知：“要到达网络 </a:t>
            </a:r>
            <a:r>
              <a:rPr lang="en-US" altLang="zh-CN" dirty="0"/>
              <a:t>N5</a:t>
            </a:r>
            <a:r>
              <a:rPr lang="zh-CN" altLang="en-US" dirty="0"/>
              <a:t>、</a:t>
            </a:r>
            <a:r>
              <a:rPr lang="en-US" altLang="zh-CN" dirty="0"/>
              <a:t>N6 </a:t>
            </a:r>
            <a:r>
              <a:rPr lang="zh-CN" altLang="en-US" dirty="0"/>
              <a:t>和 </a:t>
            </a:r>
            <a:r>
              <a:rPr lang="en-US" altLang="zh-CN" dirty="0"/>
              <a:t>N7 </a:t>
            </a:r>
            <a:r>
              <a:rPr lang="zh-CN" altLang="en-US" dirty="0"/>
              <a:t>可沿路径（</a:t>
            </a:r>
            <a:r>
              <a:rPr lang="en-US" altLang="zh-CN" dirty="0"/>
              <a:t>AS1, AS3</a:t>
            </a:r>
            <a:r>
              <a:rPr lang="zh-CN" altLang="en-US" dirty="0"/>
              <a:t>）。” </a:t>
            </a:r>
          </a:p>
        </p:txBody>
      </p:sp>
      <p:grpSp>
        <p:nvGrpSpPr>
          <p:cNvPr id="607260" name="Group 28"/>
          <p:cNvGrpSpPr/>
          <p:nvPr/>
        </p:nvGrpSpPr>
        <p:grpSpPr bwMode="auto">
          <a:xfrm>
            <a:off x="1910691" y="3068216"/>
            <a:ext cx="1716352" cy="1966913"/>
            <a:chOff x="1111" y="2296"/>
            <a:chExt cx="998" cy="1239"/>
          </a:xfrm>
        </p:grpSpPr>
        <p:sp>
          <p:nvSpPr>
            <p:cNvPr id="607261" name="Line 29"/>
            <p:cNvSpPr>
              <a:spLocks noChangeShapeType="1"/>
            </p:cNvSpPr>
            <p:nvPr/>
          </p:nvSpPr>
          <p:spPr bwMode="auto">
            <a:xfrm rot="10800000" flipH="1">
              <a:off x="1156" y="2296"/>
              <a:ext cx="953" cy="408"/>
            </a:xfrm>
            <a:prstGeom prst="line">
              <a:avLst/>
            </a:prstGeom>
            <a:noFill/>
            <a:ln w="7620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62" name="Line 30"/>
            <p:cNvSpPr>
              <a:spLocks noChangeShapeType="1"/>
            </p:cNvSpPr>
            <p:nvPr/>
          </p:nvSpPr>
          <p:spPr bwMode="auto">
            <a:xfrm rot="10800000" flipH="1" flipV="1">
              <a:off x="1111" y="2976"/>
              <a:ext cx="843" cy="559"/>
            </a:xfrm>
            <a:prstGeom prst="line">
              <a:avLst/>
            </a:prstGeom>
            <a:noFill/>
            <a:ln w="7620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60725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607260"/>
                                        </p:tgtEl>
                                        <p:attrNameLst>
                                          <p:attrName>style.visibility</p:attrName>
                                        </p:attrNameLst>
                                      </p:cBhvr>
                                      <p:to>
                                        <p:strVal val="visible"/>
                                      </p:to>
                                    </p:set>
                                    <p:animEffect transition="in" filter="wipe(left)">
                                      <p:cBhvr>
                                        <p:cTn id="10" dur="1000"/>
                                        <p:tgtEl>
                                          <p:spTgt spid="607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pPr algn="ctr"/>
            <a:r>
              <a:rPr lang="en-US" altLang="zh-CN"/>
              <a:t>BGP </a:t>
            </a:r>
            <a:r>
              <a:rPr lang="zh-CN" altLang="en-US"/>
              <a:t>协议的特点</a:t>
            </a:r>
          </a:p>
        </p:txBody>
      </p:sp>
      <p:sp>
        <p:nvSpPr>
          <p:cNvPr id="608259" name="Rectangle 3"/>
          <p:cNvSpPr>
            <a:spLocks noGrp="1" noChangeArrowheads="1"/>
          </p:cNvSpPr>
          <p:nvPr>
            <p:ph idx="1"/>
          </p:nvPr>
        </p:nvSpPr>
        <p:spPr/>
        <p:txBody>
          <a:bodyPr/>
          <a:lstStyle/>
          <a:p>
            <a:pPr>
              <a:spcBef>
                <a:spcPts val="1200"/>
              </a:spcBef>
            </a:pPr>
            <a:r>
              <a:rPr lang="en-US" altLang="zh-CN" dirty="0"/>
              <a:t>BGP </a:t>
            </a:r>
            <a:r>
              <a:rPr lang="zh-CN" altLang="en-US" dirty="0"/>
              <a:t>协议交换路由信息的结点数量级是</a:t>
            </a:r>
            <a:r>
              <a:rPr lang="zh-CN" altLang="en-US" dirty="0">
                <a:solidFill>
                  <a:srgbClr val="FF0000"/>
                </a:solidFill>
              </a:rPr>
              <a:t>自治系统数的量级，</a:t>
            </a:r>
            <a:r>
              <a:rPr lang="zh-CN" altLang="en-US" dirty="0"/>
              <a:t>这要比这些自治系统中的网络数少很多。</a:t>
            </a:r>
          </a:p>
          <a:p>
            <a:pPr>
              <a:spcBef>
                <a:spcPts val="1200"/>
              </a:spcBef>
            </a:pPr>
            <a:r>
              <a:rPr lang="zh-CN" altLang="en-US" dirty="0"/>
              <a:t>每一个自治系统中 </a:t>
            </a:r>
            <a:r>
              <a:rPr lang="en-US" altLang="zh-CN" dirty="0"/>
              <a:t>BGP </a:t>
            </a:r>
            <a:r>
              <a:rPr lang="zh-CN" altLang="en-US" dirty="0"/>
              <a:t>发言人（或边界路由器）的数目是很少的。这样就使得自治系统之间的路由选择不致过分复杂。 </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pPr algn="ctr"/>
            <a:r>
              <a:rPr lang="en-US" altLang="zh-CN"/>
              <a:t>BGP </a:t>
            </a:r>
            <a:r>
              <a:rPr lang="zh-CN" altLang="en-US"/>
              <a:t>协议的特点</a:t>
            </a:r>
          </a:p>
        </p:txBody>
      </p:sp>
      <p:sp>
        <p:nvSpPr>
          <p:cNvPr id="609283" name="Rectangle 3"/>
          <p:cNvSpPr>
            <a:spLocks noGrp="1" noChangeArrowheads="1"/>
          </p:cNvSpPr>
          <p:nvPr>
            <p:ph idx="1"/>
          </p:nvPr>
        </p:nvSpPr>
        <p:spPr/>
        <p:txBody>
          <a:bodyPr/>
          <a:lstStyle/>
          <a:p>
            <a:pPr>
              <a:spcBef>
                <a:spcPts val="1200"/>
              </a:spcBef>
            </a:pPr>
            <a:r>
              <a:rPr lang="en-US" altLang="zh-CN" dirty="0">
                <a:solidFill>
                  <a:srgbClr val="FF0000"/>
                </a:solidFill>
              </a:rPr>
              <a:t>BGP </a:t>
            </a:r>
            <a:r>
              <a:rPr lang="zh-CN" altLang="en-US" dirty="0">
                <a:solidFill>
                  <a:srgbClr val="FF0000"/>
                </a:solidFill>
              </a:rPr>
              <a:t>支持 </a:t>
            </a:r>
            <a:r>
              <a:rPr lang="en-US" altLang="zh-CN" dirty="0">
                <a:solidFill>
                  <a:srgbClr val="FF0000"/>
                </a:solidFill>
              </a:rPr>
              <a:t>CIDR</a:t>
            </a:r>
            <a:r>
              <a:rPr lang="zh-CN" altLang="en-US" dirty="0">
                <a:solidFill>
                  <a:srgbClr val="FF0000"/>
                </a:solidFill>
              </a:rPr>
              <a:t>，</a:t>
            </a:r>
            <a:r>
              <a:rPr lang="zh-CN" altLang="en-US" dirty="0"/>
              <a:t>因此 </a:t>
            </a:r>
            <a:r>
              <a:rPr lang="en-US" altLang="zh-CN" dirty="0"/>
              <a:t>BGP </a:t>
            </a:r>
            <a:r>
              <a:rPr lang="zh-CN" altLang="en-US" dirty="0"/>
              <a:t>的路由表也就应当包括目的网络前缀、下一跳路由器，以及到达该目的网络所要经过的各个自治系统序列。</a:t>
            </a:r>
          </a:p>
          <a:p>
            <a:pPr>
              <a:spcBef>
                <a:spcPts val="1200"/>
              </a:spcBef>
            </a:pPr>
            <a:r>
              <a:rPr lang="zh-CN" altLang="en-US" dirty="0"/>
              <a:t>在</a:t>
            </a:r>
            <a:r>
              <a:rPr lang="en-US" altLang="zh-CN" dirty="0"/>
              <a:t>BGP </a:t>
            </a:r>
            <a:r>
              <a:rPr lang="zh-CN" altLang="en-US" dirty="0"/>
              <a:t>刚刚运行时，</a:t>
            </a:r>
            <a:r>
              <a:rPr lang="en-US" altLang="zh-CN" dirty="0"/>
              <a:t>BGP </a:t>
            </a:r>
            <a:r>
              <a:rPr lang="zh-CN" altLang="en-US" dirty="0"/>
              <a:t>的邻站是交换整个的 </a:t>
            </a:r>
            <a:r>
              <a:rPr lang="en-US" altLang="zh-CN" dirty="0"/>
              <a:t>BGP </a:t>
            </a:r>
            <a:r>
              <a:rPr lang="zh-CN" altLang="en-US" dirty="0"/>
              <a:t>路由表。但以后只需要在发生变化时</a:t>
            </a:r>
            <a:r>
              <a:rPr lang="zh-CN" altLang="en-US" dirty="0">
                <a:solidFill>
                  <a:srgbClr val="FF0000"/>
                </a:solidFill>
              </a:rPr>
              <a:t>更新有变化的部分。</a:t>
            </a:r>
            <a:r>
              <a:rPr lang="zh-CN" altLang="en-US" dirty="0">
                <a:solidFill>
                  <a:schemeClr val="tx1"/>
                </a:solidFill>
              </a:rPr>
              <a:t>这样做对节省网络带宽和减少路由器的处理</a:t>
            </a:r>
            <a:r>
              <a:rPr lang="zh-CN" altLang="en-US" dirty="0" smtClean="0">
                <a:solidFill>
                  <a:schemeClr val="tx1"/>
                </a:solidFill>
              </a:rPr>
              <a:t>开销</a:t>
            </a:r>
            <a:r>
              <a:rPr lang="zh-CN" altLang="en-US" dirty="0">
                <a:solidFill>
                  <a:schemeClr val="tx1"/>
                </a:solidFill>
              </a:rPr>
              <a:t>都有好处。</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2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矩形 1185793"/>
          <p:cNvSpPr>
            <a:spLocks noChangeArrowheads="1"/>
          </p:cNvSpPr>
          <p:nvPr/>
        </p:nvSpPr>
        <p:spPr bwMode="auto">
          <a:xfrm>
            <a:off x="0" y="3789364"/>
            <a:ext cx="9906000" cy="3068637"/>
          </a:xfrm>
          <a:prstGeom prst="rect">
            <a:avLst/>
          </a:prstGeom>
          <a:solidFill>
            <a:srgbClr val="FFCC66"/>
          </a:solidFill>
          <a:ln w="9525">
            <a:noFill/>
            <a:miter lim="800000"/>
            <a:headEnd/>
            <a:tailEnd/>
          </a:ln>
        </p:spPr>
        <p:txBody>
          <a:bodyPr/>
          <a:lstStyle/>
          <a:p>
            <a:endParaRPr lang="zh-CN" altLang="en-US" b="1"/>
          </a:p>
        </p:txBody>
      </p:sp>
      <p:sp>
        <p:nvSpPr>
          <p:cNvPr id="428034" name="标题 1185794"/>
          <p:cNvSpPr>
            <a:spLocks noGrp="1" noChangeArrowheads="1"/>
          </p:cNvSpPr>
          <p:nvPr>
            <p:ph type="title"/>
          </p:nvPr>
        </p:nvSpPr>
        <p:spPr>
          <a:xfrm>
            <a:off x="1191816" y="188913"/>
            <a:ext cx="8714184" cy="1511300"/>
          </a:xfrm>
        </p:spPr>
        <p:txBody>
          <a:bodyPr/>
          <a:lstStyle/>
          <a:p>
            <a:pPr algn="ctr"/>
            <a:r>
              <a:rPr lang="en-US" altLang="zh-CN" sz="4000" dirty="0" smtClean="0"/>
              <a:t>4.5.5</a:t>
            </a:r>
            <a:r>
              <a:rPr lang="zh-CN" altLang="en-US" sz="4000" dirty="0" smtClean="0"/>
              <a:t>路由器在网际互连中的作用</a:t>
            </a:r>
            <a:br>
              <a:rPr lang="zh-CN" altLang="en-US" sz="4000" dirty="0" smtClean="0"/>
            </a:br>
            <a:r>
              <a:rPr lang="zh-CN" altLang="en-US" sz="4000" dirty="0" smtClean="0"/>
              <a:t> </a:t>
            </a:r>
            <a:r>
              <a:rPr lang="en-US" altLang="zh-CN" sz="4000" dirty="0" smtClean="0"/>
              <a:t>1. </a:t>
            </a:r>
            <a:r>
              <a:rPr lang="zh-CN" altLang="en-US" sz="4000" dirty="0" smtClean="0"/>
              <a:t>路由器的结构</a:t>
            </a:r>
          </a:p>
        </p:txBody>
      </p:sp>
      <p:sp>
        <p:nvSpPr>
          <p:cNvPr id="428035" name="矩形 1185795"/>
          <p:cNvSpPr>
            <a:spLocks noChangeArrowheads="1"/>
          </p:cNvSpPr>
          <p:nvPr/>
        </p:nvSpPr>
        <p:spPr bwMode="auto">
          <a:xfrm>
            <a:off x="3100785" y="1905001"/>
            <a:ext cx="2598605" cy="1597025"/>
          </a:xfrm>
          <a:prstGeom prst="rect">
            <a:avLst/>
          </a:prstGeom>
          <a:solidFill>
            <a:srgbClr val="FFFF99"/>
          </a:solidFill>
          <a:ln w="12700">
            <a:solidFill>
              <a:schemeClr val="tx1"/>
            </a:solidFill>
            <a:miter lim="800000"/>
            <a:headEnd/>
            <a:tailEnd/>
          </a:ln>
          <a:effectLst>
            <a:outerShdw dist="53882" dir="2700000" algn="ctr" rotWithShape="0">
              <a:schemeClr val="bg2"/>
            </a:outerShdw>
          </a:effectLst>
        </p:spPr>
        <p:txBody>
          <a:bodyPr wrap="none" anchor="ctr"/>
          <a:lstStyle/>
          <a:p>
            <a:pPr algn="ctr"/>
            <a:endParaRPr lang="zh-CN" altLang="en-US" sz="2000" b="1">
              <a:solidFill>
                <a:srgbClr val="333399"/>
              </a:solidFill>
              <a:ea typeface="黑体" pitchFamily="49" charset="-122"/>
            </a:endParaRPr>
          </a:p>
        </p:txBody>
      </p:sp>
      <p:sp>
        <p:nvSpPr>
          <p:cNvPr id="428036" name="直接连接符 1185796"/>
          <p:cNvSpPr>
            <a:spLocks noChangeShapeType="1"/>
          </p:cNvSpPr>
          <p:nvPr/>
        </p:nvSpPr>
        <p:spPr bwMode="auto">
          <a:xfrm>
            <a:off x="8930879" y="1844676"/>
            <a:ext cx="0" cy="1954213"/>
          </a:xfrm>
          <a:prstGeom prst="line">
            <a:avLst/>
          </a:prstGeom>
          <a:noFill/>
          <a:ln w="28575">
            <a:solidFill>
              <a:srgbClr val="333399"/>
            </a:solidFill>
            <a:round/>
            <a:headEnd type="triangle" w="med" len="lg"/>
            <a:tailEnd type="triangle" w="med" len="lg"/>
          </a:ln>
        </p:spPr>
        <p:txBody>
          <a:bodyPr/>
          <a:lstStyle/>
          <a:p>
            <a:endParaRPr lang="zh-CN" altLang="en-US" b="1"/>
          </a:p>
        </p:txBody>
      </p:sp>
      <p:sp>
        <p:nvSpPr>
          <p:cNvPr id="428037" name="文本框 1185797"/>
          <p:cNvSpPr txBox="1">
            <a:spLocks noChangeArrowheads="1"/>
          </p:cNvSpPr>
          <p:nvPr/>
        </p:nvSpPr>
        <p:spPr bwMode="auto">
          <a:xfrm>
            <a:off x="8442458" y="2571750"/>
            <a:ext cx="800219" cy="757130"/>
          </a:xfrm>
          <a:prstGeom prst="rect">
            <a:avLst/>
          </a:prstGeom>
          <a:solidFill>
            <a:schemeClr val="bg1"/>
          </a:solidFill>
          <a:ln w="9525">
            <a:noFill/>
            <a:miter lim="800000"/>
            <a:headEnd/>
            <a:tailEnd/>
          </a:ln>
        </p:spPr>
        <p:txBody>
          <a:bodyPr wrap="none">
            <a:spAutoFit/>
          </a:bodyPr>
          <a:lstStyle/>
          <a:p>
            <a:pPr>
              <a:lnSpc>
                <a:spcPct val="90000"/>
              </a:lnSpc>
            </a:pPr>
            <a:r>
              <a:rPr lang="zh-CN" altLang="en-US" sz="2400" b="1">
                <a:solidFill>
                  <a:srgbClr val="333399"/>
                </a:solidFill>
                <a:ea typeface="黑体" pitchFamily="49" charset="-122"/>
              </a:rPr>
              <a:t>路由</a:t>
            </a:r>
          </a:p>
          <a:p>
            <a:pPr>
              <a:lnSpc>
                <a:spcPct val="90000"/>
              </a:lnSpc>
            </a:pPr>
            <a:r>
              <a:rPr lang="zh-CN" altLang="en-US" sz="2400" b="1">
                <a:solidFill>
                  <a:srgbClr val="333399"/>
                </a:solidFill>
                <a:ea typeface="黑体" pitchFamily="49" charset="-122"/>
              </a:rPr>
              <a:t>选择</a:t>
            </a:r>
          </a:p>
        </p:txBody>
      </p:sp>
      <p:sp>
        <p:nvSpPr>
          <p:cNvPr id="428038" name="文本框 1185798"/>
          <p:cNvSpPr txBox="1">
            <a:spLocks noChangeArrowheads="1"/>
          </p:cNvSpPr>
          <p:nvPr/>
        </p:nvSpPr>
        <p:spPr bwMode="auto">
          <a:xfrm>
            <a:off x="3159258" y="1854200"/>
            <a:ext cx="2339102" cy="461665"/>
          </a:xfrm>
          <a:prstGeom prst="rect">
            <a:avLst/>
          </a:prstGeom>
          <a:noFill/>
          <a:ln w="9525">
            <a:noFill/>
            <a:miter lim="800000"/>
            <a:headEnd/>
            <a:tailEnd/>
          </a:ln>
        </p:spPr>
        <p:txBody>
          <a:bodyPr wrap="none">
            <a:spAutoFit/>
          </a:bodyPr>
          <a:lstStyle/>
          <a:p>
            <a:r>
              <a:rPr lang="zh-CN" altLang="en-US" sz="2400" b="1">
                <a:solidFill>
                  <a:srgbClr val="333399"/>
                </a:solidFill>
                <a:ea typeface="黑体" pitchFamily="49" charset="-122"/>
              </a:rPr>
              <a:t>路由选择处理机</a:t>
            </a:r>
          </a:p>
        </p:txBody>
      </p:sp>
      <p:sp>
        <p:nvSpPr>
          <p:cNvPr id="428039" name="直接连接符 1185799"/>
          <p:cNvSpPr>
            <a:spLocks noChangeShapeType="1"/>
          </p:cNvSpPr>
          <p:nvPr/>
        </p:nvSpPr>
        <p:spPr bwMode="auto">
          <a:xfrm>
            <a:off x="4399227" y="2671764"/>
            <a:ext cx="0" cy="236537"/>
          </a:xfrm>
          <a:prstGeom prst="line">
            <a:avLst/>
          </a:prstGeom>
          <a:noFill/>
          <a:ln w="28575">
            <a:solidFill>
              <a:schemeClr val="tx1"/>
            </a:solidFill>
            <a:round/>
            <a:headEnd/>
            <a:tailEnd/>
          </a:ln>
        </p:spPr>
        <p:txBody>
          <a:bodyPr/>
          <a:lstStyle/>
          <a:p>
            <a:endParaRPr lang="zh-CN" altLang="en-US" b="1"/>
          </a:p>
        </p:txBody>
      </p:sp>
      <p:sp>
        <p:nvSpPr>
          <p:cNvPr id="428040" name="矩形 1185800"/>
          <p:cNvSpPr>
            <a:spLocks noChangeArrowheads="1"/>
          </p:cNvSpPr>
          <p:nvPr/>
        </p:nvSpPr>
        <p:spPr bwMode="auto">
          <a:xfrm>
            <a:off x="3477419" y="2378076"/>
            <a:ext cx="1843617" cy="390525"/>
          </a:xfrm>
          <a:prstGeom prst="rect">
            <a:avLst/>
          </a:prstGeom>
          <a:solidFill>
            <a:srgbClr val="FFCC66"/>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000" b="1">
                <a:solidFill>
                  <a:srgbClr val="333399"/>
                </a:solidFill>
                <a:ea typeface="黑体" pitchFamily="49" charset="-122"/>
              </a:rPr>
              <a:t>路由选择协议</a:t>
            </a:r>
          </a:p>
        </p:txBody>
      </p:sp>
      <p:sp>
        <p:nvSpPr>
          <p:cNvPr id="428041" name="矩形 1185801"/>
          <p:cNvSpPr>
            <a:spLocks noChangeArrowheads="1"/>
          </p:cNvSpPr>
          <p:nvPr/>
        </p:nvSpPr>
        <p:spPr bwMode="auto">
          <a:xfrm>
            <a:off x="3771504" y="2911475"/>
            <a:ext cx="1257167" cy="41275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000" b="1">
                <a:solidFill>
                  <a:srgbClr val="333399"/>
                </a:solidFill>
                <a:ea typeface="黑体" pitchFamily="49" charset="-122"/>
              </a:rPr>
              <a:t>路由表</a:t>
            </a:r>
          </a:p>
        </p:txBody>
      </p:sp>
      <p:sp>
        <p:nvSpPr>
          <p:cNvPr id="428042" name="矩形 1185802"/>
          <p:cNvSpPr>
            <a:spLocks noChangeArrowheads="1"/>
          </p:cNvSpPr>
          <p:nvPr/>
        </p:nvSpPr>
        <p:spPr bwMode="auto">
          <a:xfrm>
            <a:off x="417911" y="4141789"/>
            <a:ext cx="2514335" cy="725487"/>
          </a:xfrm>
          <a:prstGeom prst="rect">
            <a:avLst/>
          </a:prstGeom>
          <a:solidFill>
            <a:srgbClr val="CCECFF"/>
          </a:solidFill>
          <a:ln w="38100" cmpd="dbl">
            <a:solidFill>
              <a:schemeClr val="tx1"/>
            </a:solidFill>
            <a:miter lim="800000"/>
            <a:headEnd/>
            <a:tailEnd/>
          </a:ln>
        </p:spPr>
        <p:txBody>
          <a:bodyPr/>
          <a:lstStyle/>
          <a:p>
            <a:endParaRPr lang="zh-CN" altLang="en-US" b="1"/>
          </a:p>
        </p:txBody>
      </p:sp>
      <p:sp>
        <p:nvSpPr>
          <p:cNvPr id="428043" name="矩形 1185803"/>
          <p:cNvSpPr>
            <a:spLocks noChangeArrowheads="1"/>
          </p:cNvSpPr>
          <p:nvPr/>
        </p:nvSpPr>
        <p:spPr bwMode="auto">
          <a:xfrm>
            <a:off x="2261527" y="4305300"/>
            <a:ext cx="505619" cy="3952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3</a:t>
            </a:r>
          </a:p>
        </p:txBody>
      </p:sp>
      <p:sp>
        <p:nvSpPr>
          <p:cNvPr id="428044" name="直接连接符 1185804"/>
          <p:cNvSpPr>
            <a:spLocks noChangeShapeType="1"/>
          </p:cNvSpPr>
          <p:nvPr/>
        </p:nvSpPr>
        <p:spPr bwMode="auto">
          <a:xfrm flipV="1">
            <a:off x="252810" y="4503738"/>
            <a:ext cx="385233" cy="0"/>
          </a:xfrm>
          <a:prstGeom prst="line">
            <a:avLst/>
          </a:prstGeom>
          <a:noFill/>
          <a:ln w="28575">
            <a:solidFill>
              <a:srgbClr val="333399"/>
            </a:solidFill>
            <a:round/>
            <a:headEnd/>
            <a:tailEnd type="triangle" w="med" len="lg"/>
          </a:ln>
        </p:spPr>
        <p:txBody>
          <a:bodyPr/>
          <a:lstStyle/>
          <a:p>
            <a:endParaRPr lang="zh-CN" altLang="en-US" b="1"/>
          </a:p>
        </p:txBody>
      </p:sp>
      <p:sp>
        <p:nvSpPr>
          <p:cNvPr id="428045" name="直接连接符 1185805"/>
          <p:cNvSpPr>
            <a:spLocks noChangeShapeType="1"/>
          </p:cNvSpPr>
          <p:nvPr/>
        </p:nvSpPr>
        <p:spPr bwMode="auto">
          <a:xfrm>
            <a:off x="1088629" y="4503738"/>
            <a:ext cx="337079" cy="0"/>
          </a:xfrm>
          <a:prstGeom prst="line">
            <a:avLst/>
          </a:prstGeom>
          <a:noFill/>
          <a:ln w="28575">
            <a:solidFill>
              <a:srgbClr val="333399"/>
            </a:solidFill>
            <a:round/>
            <a:headEnd/>
            <a:tailEnd type="triangle" w="med" len="lg"/>
          </a:ln>
        </p:spPr>
        <p:txBody>
          <a:bodyPr/>
          <a:lstStyle/>
          <a:p>
            <a:endParaRPr lang="zh-CN" altLang="en-US" b="1"/>
          </a:p>
        </p:txBody>
      </p:sp>
      <p:sp>
        <p:nvSpPr>
          <p:cNvPr id="428046" name="直接连接符 1185806"/>
          <p:cNvSpPr>
            <a:spLocks noChangeShapeType="1"/>
          </p:cNvSpPr>
          <p:nvPr/>
        </p:nvSpPr>
        <p:spPr bwMode="auto">
          <a:xfrm>
            <a:off x="1927887" y="4503738"/>
            <a:ext cx="333640" cy="0"/>
          </a:xfrm>
          <a:prstGeom prst="line">
            <a:avLst/>
          </a:prstGeom>
          <a:noFill/>
          <a:ln w="28575">
            <a:solidFill>
              <a:srgbClr val="333399"/>
            </a:solidFill>
            <a:round/>
            <a:headEnd/>
            <a:tailEnd type="triangle" w="med" len="lg"/>
          </a:ln>
        </p:spPr>
        <p:txBody>
          <a:bodyPr/>
          <a:lstStyle/>
          <a:p>
            <a:endParaRPr lang="zh-CN" altLang="en-US" b="1"/>
          </a:p>
        </p:txBody>
      </p:sp>
      <p:sp>
        <p:nvSpPr>
          <p:cNvPr id="428047" name="直接连接符 1185807"/>
          <p:cNvSpPr>
            <a:spLocks noChangeShapeType="1"/>
          </p:cNvSpPr>
          <p:nvPr/>
        </p:nvSpPr>
        <p:spPr bwMode="auto">
          <a:xfrm>
            <a:off x="2767146" y="4503738"/>
            <a:ext cx="333640" cy="0"/>
          </a:xfrm>
          <a:prstGeom prst="line">
            <a:avLst/>
          </a:prstGeom>
          <a:noFill/>
          <a:ln w="28575">
            <a:solidFill>
              <a:srgbClr val="333399"/>
            </a:solidFill>
            <a:round/>
            <a:headEnd/>
            <a:tailEnd type="triangle" w="med" len="lg"/>
          </a:ln>
        </p:spPr>
        <p:txBody>
          <a:bodyPr/>
          <a:lstStyle/>
          <a:p>
            <a:endParaRPr lang="zh-CN" altLang="en-US" b="1"/>
          </a:p>
        </p:txBody>
      </p:sp>
      <p:sp>
        <p:nvSpPr>
          <p:cNvPr id="428048" name="文本框 1185808"/>
          <p:cNvSpPr txBox="1">
            <a:spLocks noChangeArrowheads="1"/>
          </p:cNvSpPr>
          <p:nvPr/>
        </p:nvSpPr>
        <p:spPr bwMode="auto">
          <a:xfrm>
            <a:off x="1088628" y="3752851"/>
            <a:ext cx="1210588" cy="400110"/>
          </a:xfrm>
          <a:prstGeom prst="rect">
            <a:avLst/>
          </a:prstGeom>
          <a:noFill/>
          <a:ln w="9525">
            <a:noFill/>
            <a:miter lim="800000"/>
            <a:headEnd/>
            <a:tailEnd/>
          </a:ln>
        </p:spPr>
        <p:txBody>
          <a:bodyPr wrap="none">
            <a:spAutoFit/>
          </a:bodyPr>
          <a:lstStyle/>
          <a:p>
            <a:r>
              <a:rPr lang="zh-CN" altLang="en-US" sz="2000" b="1">
                <a:solidFill>
                  <a:srgbClr val="333399"/>
                </a:solidFill>
                <a:ea typeface="黑体" pitchFamily="49" charset="-122"/>
              </a:rPr>
              <a:t>输入端口</a:t>
            </a:r>
          </a:p>
        </p:txBody>
      </p:sp>
      <p:sp>
        <p:nvSpPr>
          <p:cNvPr id="428049" name="矩形 1185809"/>
          <p:cNvSpPr>
            <a:spLocks noChangeArrowheads="1"/>
          </p:cNvSpPr>
          <p:nvPr/>
        </p:nvSpPr>
        <p:spPr bwMode="auto">
          <a:xfrm>
            <a:off x="417911" y="5715000"/>
            <a:ext cx="2514335" cy="725488"/>
          </a:xfrm>
          <a:prstGeom prst="rect">
            <a:avLst/>
          </a:prstGeom>
          <a:solidFill>
            <a:srgbClr val="CCECFF"/>
          </a:solidFill>
          <a:ln w="38100" cmpd="dbl">
            <a:solidFill>
              <a:schemeClr val="tx1"/>
            </a:solidFill>
            <a:miter lim="800000"/>
            <a:headEnd/>
            <a:tailEnd/>
          </a:ln>
        </p:spPr>
        <p:txBody>
          <a:bodyPr/>
          <a:lstStyle/>
          <a:p>
            <a:endParaRPr lang="zh-CN" altLang="en-US" b="1"/>
          </a:p>
        </p:txBody>
      </p:sp>
      <p:sp>
        <p:nvSpPr>
          <p:cNvPr id="428050" name="矩形 1185810"/>
          <p:cNvSpPr>
            <a:spLocks noChangeArrowheads="1"/>
          </p:cNvSpPr>
          <p:nvPr/>
        </p:nvSpPr>
        <p:spPr bwMode="auto">
          <a:xfrm>
            <a:off x="2261527" y="5878514"/>
            <a:ext cx="505619" cy="39687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3</a:t>
            </a:r>
          </a:p>
        </p:txBody>
      </p:sp>
      <p:sp>
        <p:nvSpPr>
          <p:cNvPr id="428051" name="直接连接符 1185811"/>
          <p:cNvSpPr>
            <a:spLocks noChangeShapeType="1"/>
          </p:cNvSpPr>
          <p:nvPr/>
        </p:nvSpPr>
        <p:spPr bwMode="auto">
          <a:xfrm flipV="1">
            <a:off x="252810" y="6076950"/>
            <a:ext cx="385233" cy="0"/>
          </a:xfrm>
          <a:prstGeom prst="line">
            <a:avLst/>
          </a:prstGeom>
          <a:noFill/>
          <a:ln w="28575">
            <a:solidFill>
              <a:srgbClr val="333399"/>
            </a:solidFill>
            <a:round/>
            <a:headEnd/>
            <a:tailEnd type="triangle" w="med" len="lg"/>
          </a:ln>
        </p:spPr>
        <p:txBody>
          <a:bodyPr/>
          <a:lstStyle/>
          <a:p>
            <a:endParaRPr lang="zh-CN" altLang="en-US" b="1"/>
          </a:p>
        </p:txBody>
      </p:sp>
      <p:sp>
        <p:nvSpPr>
          <p:cNvPr id="428052" name="直接连接符 1185812"/>
          <p:cNvSpPr>
            <a:spLocks noChangeShapeType="1"/>
          </p:cNvSpPr>
          <p:nvPr/>
        </p:nvSpPr>
        <p:spPr bwMode="auto">
          <a:xfrm>
            <a:off x="1088629" y="6076950"/>
            <a:ext cx="337079" cy="0"/>
          </a:xfrm>
          <a:prstGeom prst="line">
            <a:avLst/>
          </a:prstGeom>
          <a:noFill/>
          <a:ln w="28575">
            <a:solidFill>
              <a:srgbClr val="333399"/>
            </a:solidFill>
            <a:round/>
            <a:headEnd/>
            <a:tailEnd type="triangle" w="med" len="lg"/>
          </a:ln>
        </p:spPr>
        <p:txBody>
          <a:bodyPr/>
          <a:lstStyle/>
          <a:p>
            <a:endParaRPr lang="zh-CN" altLang="en-US" b="1"/>
          </a:p>
        </p:txBody>
      </p:sp>
      <p:sp>
        <p:nvSpPr>
          <p:cNvPr id="428053" name="直接连接符 1185813"/>
          <p:cNvSpPr>
            <a:spLocks noChangeShapeType="1"/>
          </p:cNvSpPr>
          <p:nvPr/>
        </p:nvSpPr>
        <p:spPr bwMode="auto">
          <a:xfrm>
            <a:off x="1927887" y="6076950"/>
            <a:ext cx="333640" cy="0"/>
          </a:xfrm>
          <a:prstGeom prst="line">
            <a:avLst/>
          </a:prstGeom>
          <a:noFill/>
          <a:ln w="28575">
            <a:solidFill>
              <a:srgbClr val="333399"/>
            </a:solidFill>
            <a:round/>
            <a:headEnd/>
            <a:tailEnd type="triangle" w="med" len="lg"/>
          </a:ln>
        </p:spPr>
        <p:txBody>
          <a:bodyPr/>
          <a:lstStyle/>
          <a:p>
            <a:endParaRPr lang="zh-CN" altLang="en-US" b="1"/>
          </a:p>
        </p:txBody>
      </p:sp>
      <p:sp>
        <p:nvSpPr>
          <p:cNvPr id="428054" name="直接连接符 1185814"/>
          <p:cNvSpPr>
            <a:spLocks noChangeShapeType="1"/>
          </p:cNvSpPr>
          <p:nvPr/>
        </p:nvSpPr>
        <p:spPr bwMode="auto">
          <a:xfrm>
            <a:off x="2767146" y="6076950"/>
            <a:ext cx="333640" cy="0"/>
          </a:xfrm>
          <a:prstGeom prst="line">
            <a:avLst/>
          </a:prstGeom>
          <a:noFill/>
          <a:ln w="28575">
            <a:solidFill>
              <a:srgbClr val="333399"/>
            </a:solidFill>
            <a:round/>
            <a:headEnd/>
            <a:tailEnd type="triangle" w="med" len="lg"/>
          </a:ln>
        </p:spPr>
        <p:txBody>
          <a:bodyPr/>
          <a:lstStyle/>
          <a:p>
            <a:endParaRPr lang="zh-CN" altLang="en-US" b="1"/>
          </a:p>
        </p:txBody>
      </p:sp>
      <p:sp>
        <p:nvSpPr>
          <p:cNvPr id="428055" name="矩形 1185815"/>
          <p:cNvSpPr>
            <a:spLocks noChangeArrowheads="1"/>
          </p:cNvSpPr>
          <p:nvPr/>
        </p:nvSpPr>
        <p:spPr bwMode="auto">
          <a:xfrm>
            <a:off x="3100785" y="4141788"/>
            <a:ext cx="2598605" cy="2311400"/>
          </a:xfrm>
          <a:prstGeom prst="rect">
            <a:avLst/>
          </a:prstGeom>
          <a:solidFill>
            <a:srgbClr val="CCECFF"/>
          </a:solidFill>
          <a:ln w="12700">
            <a:solidFill>
              <a:schemeClr val="tx1"/>
            </a:solidFill>
            <a:miter lim="800000"/>
            <a:headEnd/>
            <a:tailEnd/>
          </a:ln>
          <a:effectLst>
            <a:outerShdw dist="53882" dir="2700000" algn="ctr" rotWithShape="0">
              <a:schemeClr val="bg2"/>
            </a:outerShdw>
          </a:effectLst>
        </p:spPr>
        <p:txBody>
          <a:bodyPr/>
          <a:lstStyle/>
          <a:p>
            <a:endParaRPr lang="zh-CN" altLang="en-US" b="1"/>
          </a:p>
        </p:txBody>
      </p:sp>
      <p:sp>
        <p:nvSpPr>
          <p:cNvPr id="428056" name="矩形 1185816"/>
          <p:cNvSpPr>
            <a:spLocks noChangeArrowheads="1"/>
          </p:cNvSpPr>
          <p:nvPr/>
        </p:nvSpPr>
        <p:spPr bwMode="auto">
          <a:xfrm flipH="1">
            <a:off x="5867929" y="4141789"/>
            <a:ext cx="2510896" cy="725487"/>
          </a:xfrm>
          <a:prstGeom prst="rect">
            <a:avLst/>
          </a:prstGeom>
          <a:solidFill>
            <a:srgbClr val="CCECFF"/>
          </a:solidFill>
          <a:ln w="38100" cmpd="dbl">
            <a:solidFill>
              <a:schemeClr val="tx1"/>
            </a:solidFill>
            <a:miter lim="800000"/>
            <a:headEnd/>
            <a:tailEnd/>
          </a:ln>
        </p:spPr>
        <p:txBody>
          <a:bodyPr/>
          <a:lstStyle/>
          <a:p>
            <a:endParaRPr lang="zh-CN" altLang="en-US" b="1"/>
          </a:p>
        </p:txBody>
      </p:sp>
      <p:sp>
        <p:nvSpPr>
          <p:cNvPr id="428057" name="直接连接符 1185817"/>
          <p:cNvSpPr>
            <a:spLocks noChangeShapeType="1"/>
          </p:cNvSpPr>
          <p:nvPr/>
        </p:nvSpPr>
        <p:spPr bwMode="auto">
          <a:xfrm flipV="1">
            <a:off x="8201687" y="4503738"/>
            <a:ext cx="345678" cy="0"/>
          </a:xfrm>
          <a:prstGeom prst="line">
            <a:avLst/>
          </a:prstGeom>
          <a:noFill/>
          <a:ln w="28575">
            <a:solidFill>
              <a:srgbClr val="333399"/>
            </a:solidFill>
            <a:round/>
            <a:headEnd/>
            <a:tailEnd type="triangle" w="med" len="lg"/>
          </a:ln>
        </p:spPr>
        <p:txBody>
          <a:bodyPr/>
          <a:lstStyle/>
          <a:p>
            <a:endParaRPr lang="zh-CN" altLang="en-US" b="1"/>
          </a:p>
        </p:txBody>
      </p:sp>
      <p:sp>
        <p:nvSpPr>
          <p:cNvPr id="428058" name="直接连接符 1185818"/>
          <p:cNvSpPr>
            <a:spLocks noChangeShapeType="1"/>
          </p:cNvSpPr>
          <p:nvPr/>
        </p:nvSpPr>
        <p:spPr bwMode="auto">
          <a:xfrm rot="10800000" flipH="1">
            <a:off x="7374467" y="4503738"/>
            <a:ext cx="335360" cy="0"/>
          </a:xfrm>
          <a:prstGeom prst="line">
            <a:avLst/>
          </a:prstGeom>
          <a:noFill/>
          <a:ln w="28575">
            <a:solidFill>
              <a:srgbClr val="333399"/>
            </a:solidFill>
            <a:round/>
            <a:headEnd/>
            <a:tailEnd type="triangle" w="med" len="lg"/>
          </a:ln>
        </p:spPr>
        <p:txBody>
          <a:bodyPr/>
          <a:lstStyle/>
          <a:p>
            <a:endParaRPr lang="zh-CN" altLang="en-US" b="1"/>
          </a:p>
        </p:txBody>
      </p:sp>
      <p:sp>
        <p:nvSpPr>
          <p:cNvPr id="428059" name="直接连接符 1185819"/>
          <p:cNvSpPr>
            <a:spLocks noChangeShapeType="1"/>
          </p:cNvSpPr>
          <p:nvPr/>
        </p:nvSpPr>
        <p:spPr bwMode="auto">
          <a:xfrm>
            <a:off x="6535208" y="4503738"/>
            <a:ext cx="337079" cy="0"/>
          </a:xfrm>
          <a:prstGeom prst="line">
            <a:avLst/>
          </a:prstGeom>
          <a:noFill/>
          <a:ln w="28575">
            <a:solidFill>
              <a:srgbClr val="333399"/>
            </a:solidFill>
            <a:round/>
            <a:headEnd/>
            <a:tailEnd type="triangle" w="med" len="lg"/>
          </a:ln>
        </p:spPr>
        <p:txBody>
          <a:bodyPr/>
          <a:lstStyle/>
          <a:p>
            <a:endParaRPr lang="zh-CN" altLang="en-US" b="1"/>
          </a:p>
        </p:txBody>
      </p:sp>
      <p:sp>
        <p:nvSpPr>
          <p:cNvPr id="428060" name="直接连接符 1185820"/>
          <p:cNvSpPr>
            <a:spLocks noChangeShapeType="1"/>
          </p:cNvSpPr>
          <p:nvPr/>
        </p:nvSpPr>
        <p:spPr bwMode="auto">
          <a:xfrm>
            <a:off x="5699390" y="4503738"/>
            <a:ext cx="400712" cy="0"/>
          </a:xfrm>
          <a:prstGeom prst="line">
            <a:avLst/>
          </a:prstGeom>
          <a:noFill/>
          <a:ln w="28575">
            <a:solidFill>
              <a:srgbClr val="333399"/>
            </a:solidFill>
            <a:round/>
            <a:headEnd/>
            <a:tailEnd type="triangle" w="med" len="lg"/>
          </a:ln>
        </p:spPr>
        <p:txBody>
          <a:bodyPr/>
          <a:lstStyle/>
          <a:p>
            <a:endParaRPr lang="zh-CN" altLang="en-US" b="1"/>
          </a:p>
        </p:txBody>
      </p:sp>
      <p:sp>
        <p:nvSpPr>
          <p:cNvPr id="428061" name="矩形 1185821"/>
          <p:cNvSpPr>
            <a:spLocks noChangeArrowheads="1"/>
          </p:cNvSpPr>
          <p:nvPr/>
        </p:nvSpPr>
        <p:spPr bwMode="auto">
          <a:xfrm flipH="1">
            <a:off x="5867929" y="5715000"/>
            <a:ext cx="2510896" cy="725488"/>
          </a:xfrm>
          <a:prstGeom prst="rect">
            <a:avLst/>
          </a:prstGeom>
          <a:solidFill>
            <a:srgbClr val="CCECFF"/>
          </a:solidFill>
          <a:ln w="38100" cmpd="dbl">
            <a:solidFill>
              <a:schemeClr val="tx1"/>
            </a:solidFill>
            <a:miter lim="800000"/>
            <a:headEnd/>
            <a:tailEnd/>
          </a:ln>
        </p:spPr>
        <p:txBody>
          <a:bodyPr/>
          <a:lstStyle/>
          <a:p>
            <a:endParaRPr lang="zh-CN" altLang="en-US" b="1"/>
          </a:p>
        </p:txBody>
      </p:sp>
      <p:sp>
        <p:nvSpPr>
          <p:cNvPr id="428062" name="直接连接符 1185822"/>
          <p:cNvSpPr>
            <a:spLocks noChangeShapeType="1"/>
          </p:cNvSpPr>
          <p:nvPr/>
        </p:nvSpPr>
        <p:spPr bwMode="auto">
          <a:xfrm flipV="1">
            <a:off x="8201687" y="6076950"/>
            <a:ext cx="345678" cy="0"/>
          </a:xfrm>
          <a:prstGeom prst="line">
            <a:avLst/>
          </a:prstGeom>
          <a:noFill/>
          <a:ln w="28575">
            <a:solidFill>
              <a:srgbClr val="333399"/>
            </a:solidFill>
            <a:round/>
            <a:headEnd/>
            <a:tailEnd type="triangle" w="med" len="lg"/>
          </a:ln>
        </p:spPr>
        <p:txBody>
          <a:bodyPr/>
          <a:lstStyle/>
          <a:p>
            <a:endParaRPr lang="zh-CN" altLang="en-US" b="1"/>
          </a:p>
        </p:txBody>
      </p:sp>
      <p:sp>
        <p:nvSpPr>
          <p:cNvPr id="428063" name="直接连接符 1185823"/>
          <p:cNvSpPr>
            <a:spLocks noChangeShapeType="1"/>
          </p:cNvSpPr>
          <p:nvPr/>
        </p:nvSpPr>
        <p:spPr bwMode="auto">
          <a:xfrm>
            <a:off x="7374467" y="6076950"/>
            <a:ext cx="335360" cy="0"/>
          </a:xfrm>
          <a:prstGeom prst="line">
            <a:avLst/>
          </a:prstGeom>
          <a:noFill/>
          <a:ln w="28575">
            <a:solidFill>
              <a:srgbClr val="333399"/>
            </a:solidFill>
            <a:round/>
            <a:headEnd/>
            <a:tailEnd type="triangle" w="med" len="lg"/>
          </a:ln>
        </p:spPr>
        <p:txBody>
          <a:bodyPr/>
          <a:lstStyle/>
          <a:p>
            <a:endParaRPr lang="zh-CN" altLang="en-US" b="1"/>
          </a:p>
        </p:txBody>
      </p:sp>
      <p:sp>
        <p:nvSpPr>
          <p:cNvPr id="428064" name="直接连接符 1185824"/>
          <p:cNvSpPr>
            <a:spLocks noChangeShapeType="1"/>
          </p:cNvSpPr>
          <p:nvPr/>
        </p:nvSpPr>
        <p:spPr bwMode="auto">
          <a:xfrm>
            <a:off x="6535208" y="6076950"/>
            <a:ext cx="337079" cy="0"/>
          </a:xfrm>
          <a:prstGeom prst="line">
            <a:avLst/>
          </a:prstGeom>
          <a:noFill/>
          <a:ln w="28575">
            <a:solidFill>
              <a:srgbClr val="333399"/>
            </a:solidFill>
            <a:round/>
            <a:headEnd/>
            <a:tailEnd type="triangle" w="med" len="lg"/>
          </a:ln>
        </p:spPr>
        <p:txBody>
          <a:bodyPr/>
          <a:lstStyle/>
          <a:p>
            <a:endParaRPr lang="zh-CN" altLang="en-US" b="1"/>
          </a:p>
        </p:txBody>
      </p:sp>
      <p:sp>
        <p:nvSpPr>
          <p:cNvPr id="428065" name="直接连接符 1185825"/>
          <p:cNvSpPr>
            <a:spLocks noChangeShapeType="1"/>
          </p:cNvSpPr>
          <p:nvPr/>
        </p:nvSpPr>
        <p:spPr bwMode="auto">
          <a:xfrm flipV="1">
            <a:off x="5699389" y="6076950"/>
            <a:ext cx="386954" cy="0"/>
          </a:xfrm>
          <a:prstGeom prst="line">
            <a:avLst/>
          </a:prstGeom>
          <a:noFill/>
          <a:ln w="28575">
            <a:solidFill>
              <a:srgbClr val="333399"/>
            </a:solidFill>
            <a:round/>
            <a:headEnd/>
            <a:tailEnd type="triangle" w="med" len="lg"/>
          </a:ln>
        </p:spPr>
        <p:txBody>
          <a:bodyPr/>
          <a:lstStyle/>
          <a:p>
            <a:endParaRPr lang="zh-CN" altLang="en-US" b="1"/>
          </a:p>
        </p:txBody>
      </p:sp>
      <p:sp>
        <p:nvSpPr>
          <p:cNvPr id="428066" name="文本框 1185826"/>
          <p:cNvSpPr txBox="1">
            <a:spLocks noChangeArrowheads="1"/>
          </p:cNvSpPr>
          <p:nvPr/>
        </p:nvSpPr>
        <p:spPr bwMode="auto">
          <a:xfrm>
            <a:off x="3627041" y="5876925"/>
            <a:ext cx="1415772" cy="461665"/>
          </a:xfrm>
          <a:prstGeom prst="rect">
            <a:avLst/>
          </a:prstGeom>
          <a:noFill/>
          <a:ln w="9525">
            <a:noFill/>
            <a:miter lim="800000"/>
            <a:headEnd/>
            <a:tailEnd/>
          </a:ln>
        </p:spPr>
        <p:txBody>
          <a:bodyPr wrap="none">
            <a:spAutoFit/>
          </a:bodyPr>
          <a:lstStyle/>
          <a:p>
            <a:r>
              <a:rPr lang="zh-CN" altLang="en-US" sz="2400" b="1">
                <a:solidFill>
                  <a:srgbClr val="333399"/>
                </a:solidFill>
                <a:ea typeface="黑体" pitchFamily="49" charset="-122"/>
              </a:rPr>
              <a:t>交换结构</a:t>
            </a:r>
          </a:p>
        </p:txBody>
      </p:sp>
      <p:sp>
        <p:nvSpPr>
          <p:cNvPr id="428067" name="文本框 1185827"/>
          <p:cNvSpPr txBox="1">
            <a:spLocks noChangeArrowheads="1"/>
          </p:cNvSpPr>
          <p:nvPr/>
        </p:nvSpPr>
        <p:spPr bwMode="auto">
          <a:xfrm>
            <a:off x="1088628" y="5272089"/>
            <a:ext cx="1210588" cy="400110"/>
          </a:xfrm>
          <a:prstGeom prst="rect">
            <a:avLst/>
          </a:prstGeom>
          <a:noFill/>
          <a:ln w="9525">
            <a:noFill/>
            <a:miter lim="800000"/>
            <a:headEnd/>
            <a:tailEnd/>
          </a:ln>
        </p:spPr>
        <p:txBody>
          <a:bodyPr wrap="none">
            <a:spAutoFit/>
          </a:bodyPr>
          <a:lstStyle/>
          <a:p>
            <a:r>
              <a:rPr lang="zh-CN" altLang="en-US" sz="2000" b="1">
                <a:solidFill>
                  <a:srgbClr val="333399"/>
                </a:solidFill>
                <a:ea typeface="黑体" pitchFamily="49" charset="-122"/>
              </a:rPr>
              <a:t>输入端口</a:t>
            </a:r>
          </a:p>
        </p:txBody>
      </p:sp>
      <p:sp>
        <p:nvSpPr>
          <p:cNvPr id="428068" name="文本框 1185828"/>
          <p:cNvSpPr txBox="1">
            <a:spLocks noChangeArrowheads="1"/>
          </p:cNvSpPr>
          <p:nvPr/>
        </p:nvSpPr>
        <p:spPr bwMode="auto">
          <a:xfrm>
            <a:off x="6535208" y="3752851"/>
            <a:ext cx="1210588" cy="400110"/>
          </a:xfrm>
          <a:prstGeom prst="rect">
            <a:avLst/>
          </a:prstGeom>
          <a:noFill/>
          <a:ln w="9525">
            <a:noFill/>
            <a:miter lim="800000"/>
            <a:headEnd/>
            <a:tailEnd/>
          </a:ln>
        </p:spPr>
        <p:txBody>
          <a:bodyPr wrap="none">
            <a:spAutoFit/>
          </a:bodyPr>
          <a:lstStyle/>
          <a:p>
            <a:r>
              <a:rPr lang="zh-CN" altLang="en-US" sz="2000" b="1">
                <a:solidFill>
                  <a:srgbClr val="333399"/>
                </a:solidFill>
                <a:ea typeface="黑体" pitchFamily="49" charset="-122"/>
              </a:rPr>
              <a:t>输出端口</a:t>
            </a:r>
          </a:p>
        </p:txBody>
      </p:sp>
      <p:sp>
        <p:nvSpPr>
          <p:cNvPr id="428069" name="直接连接符 1185829"/>
          <p:cNvSpPr>
            <a:spLocks noChangeShapeType="1"/>
          </p:cNvSpPr>
          <p:nvPr/>
        </p:nvSpPr>
        <p:spPr bwMode="auto">
          <a:xfrm>
            <a:off x="1" y="3811588"/>
            <a:ext cx="9553443" cy="0"/>
          </a:xfrm>
          <a:prstGeom prst="line">
            <a:avLst/>
          </a:prstGeom>
          <a:noFill/>
          <a:ln w="28575">
            <a:solidFill>
              <a:srgbClr val="333399"/>
            </a:solidFill>
            <a:prstDash val="dash"/>
            <a:round/>
            <a:headEnd/>
            <a:tailEnd/>
          </a:ln>
        </p:spPr>
        <p:txBody>
          <a:bodyPr/>
          <a:lstStyle/>
          <a:p>
            <a:endParaRPr lang="zh-CN" altLang="en-US" b="1"/>
          </a:p>
        </p:txBody>
      </p:sp>
      <p:sp>
        <p:nvSpPr>
          <p:cNvPr id="428070" name="直接连接符 1185830"/>
          <p:cNvSpPr>
            <a:spLocks noChangeShapeType="1"/>
          </p:cNvSpPr>
          <p:nvPr/>
        </p:nvSpPr>
        <p:spPr bwMode="auto">
          <a:xfrm>
            <a:off x="8930879" y="3811588"/>
            <a:ext cx="0" cy="2641600"/>
          </a:xfrm>
          <a:prstGeom prst="line">
            <a:avLst/>
          </a:prstGeom>
          <a:noFill/>
          <a:ln w="28575">
            <a:solidFill>
              <a:srgbClr val="333399"/>
            </a:solidFill>
            <a:round/>
            <a:headEnd type="triangle" w="med" len="lg"/>
            <a:tailEnd type="triangle" w="med" len="lg"/>
          </a:ln>
        </p:spPr>
        <p:txBody>
          <a:bodyPr/>
          <a:lstStyle/>
          <a:p>
            <a:endParaRPr lang="zh-CN" altLang="en-US" b="1"/>
          </a:p>
        </p:txBody>
      </p:sp>
      <p:sp>
        <p:nvSpPr>
          <p:cNvPr id="428071" name="文本框 1185831"/>
          <p:cNvSpPr txBox="1">
            <a:spLocks noChangeArrowheads="1"/>
          </p:cNvSpPr>
          <p:nvPr/>
        </p:nvSpPr>
        <p:spPr bwMode="auto">
          <a:xfrm>
            <a:off x="8464815" y="5019675"/>
            <a:ext cx="800219" cy="757130"/>
          </a:xfrm>
          <a:prstGeom prst="rect">
            <a:avLst/>
          </a:prstGeom>
          <a:solidFill>
            <a:schemeClr val="bg1"/>
          </a:solidFill>
          <a:ln w="9525">
            <a:noFill/>
            <a:miter lim="800000"/>
            <a:headEnd/>
            <a:tailEnd/>
          </a:ln>
        </p:spPr>
        <p:txBody>
          <a:bodyPr wrap="none">
            <a:spAutoFit/>
          </a:bodyPr>
          <a:lstStyle/>
          <a:p>
            <a:pPr>
              <a:lnSpc>
                <a:spcPct val="90000"/>
              </a:lnSpc>
            </a:pPr>
            <a:r>
              <a:rPr lang="zh-CN" altLang="en-US" sz="2400" b="1">
                <a:solidFill>
                  <a:srgbClr val="333399"/>
                </a:solidFill>
                <a:ea typeface="黑体" pitchFamily="49" charset="-122"/>
              </a:rPr>
              <a:t>分组</a:t>
            </a:r>
          </a:p>
          <a:p>
            <a:pPr>
              <a:lnSpc>
                <a:spcPct val="90000"/>
              </a:lnSpc>
            </a:pPr>
            <a:r>
              <a:rPr lang="zh-CN" altLang="en-US" sz="2400" b="1">
                <a:solidFill>
                  <a:srgbClr val="333399"/>
                </a:solidFill>
                <a:ea typeface="黑体" pitchFamily="49" charset="-122"/>
              </a:rPr>
              <a:t>转发</a:t>
            </a:r>
          </a:p>
        </p:txBody>
      </p:sp>
      <p:sp>
        <p:nvSpPr>
          <p:cNvPr id="428072" name="矩形 1185832"/>
          <p:cNvSpPr>
            <a:spLocks noChangeArrowheads="1"/>
          </p:cNvSpPr>
          <p:nvPr/>
        </p:nvSpPr>
        <p:spPr bwMode="auto">
          <a:xfrm>
            <a:off x="3434425" y="4340225"/>
            <a:ext cx="1927886" cy="1385888"/>
          </a:xfrm>
          <a:prstGeom prst="rect">
            <a:avLst/>
          </a:prstGeom>
          <a:solidFill>
            <a:srgbClr val="FFCCFF"/>
          </a:solidFill>
          <a:ln w="9525">
            <a:solidFill>
              <a:schemeClr val="tx1"/>
            </a:solidFill>
            <a:miter lim="800000"/>
            <a:headEnd/>
            <a:tailEnd/>
          </a:ln>
        </p:spPr>
        <p:txBody>
          <a:bodyPr/>
          <a:lstStyle/>
          <a:p>
            <a:endParaRPr lang="zh-CN" altLang="en-US" b="1"/>
          </a:p>
        </p:txBody>
      </p:sp>
      <p:sp>
        <p:nvSpPr>
          <p:cNvPr id="428073" name="矩形 1185833"/>
          <p:cNvSpPr>
            <a:spLocks noChangeArrowheads="1"/>
          </p:cNvSpPr>
          <p:nvPr/>
        </p:nvSpPr>
        <p:spPr bwMode="auto">
          <a:xfrm>
            <a:off x="3771504" y="5065714"/>
            <a:ext cx="1257167" cy="465137"/>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000" b="1">
                <a:solidFill>
                  <a:srgbClr val="333399"/>
                </a:solidFill>
                <a:ea typeface="黑体" pitchFamily="49" charset="-122"/>
              </a:rPr>
              <a:t>转发表</a:t>
            </a:r>
          </a:p>
        </p:txBody>
      </p:sp>
      <p:sp>
        <p:nvSpPr>
          <p:cNvPr id="428074" name="文本框 1185834"/>
          <p:cNvSpPr txBox="1">
            <a:spLocks noChangeArrowheads="1"/>
          </p:cNvSpPr>
          <p:nvPr/>
        </p:nvSpPr>
        <p:spPr bwMode="auto">
          <a:xfrm>
            <a:off x="3771503" y="4437064"/>
            <a:ext cx="1210588" cy="400110"/>
          </a:xfrm>
          <a:prstGeom prst="rect">
            <a:avLst/>
          </a:prstGeom>
          <a:noFill/>
          <a:ln w="9525">
            <a:noFill/>
            <a:miter lim="800000"/>
            <a:headEnd/>
            <a:tailEnd/>
          </a:ln>
        </p:spPr>
        <p:txBody>
          <a:bodyPr wrap="none">
            <a:spAutoFit/>
          </a:bodyPr>
          <a:lstStyle/>
          <a:p>
            <a:r>
              <a:rPr lang="zh-CN" altLang="en-US" sz="2000" b="1">
                <a:solidFill>
                  <a:srgbClr val="333399"/>
                </a:solidFill>
                <a:ea typeface="黑体" pitchFamily="49" charset="-122"/>
              </a:rPr>
              <a:t>分组处理</a:t>
            </a:r>
          </a:p>
        </p:txBody>
      </p:sp>
      <p:sp>
        <p:nvSpPr>
          <p:cNvPr id="428075" name="文本框 1185835"/>
          <p:cNvSpPr txBox="1">
            <a:spLocks noChangeArrowheads="1"/>
          </p:cNvSpPr>
          <p:nvPr/>
        </p:nvSpPr>
        <p:spPr bwMode="auto">
          <a:xfrm>
            <a:off x="6535208" y="5272089"/>
            <a:ext cx="1210588" cy="400110"/>
          </a:xfrm>
          <a:prstGeom prst="rect">
            <a:avLst/>
          </a:prstGeom>
          <a:noFill/>
          <a:ln w="9525">
            <a:noFill/>
            <a:miter lim="800000"/>
            <a:headEnd/>
            <a:tailEnd/>
          </a:ln>
        </p:spPr>
        <p:txBody>
          <a:bodyPr wrap="none">
            <a:spAutoFit/>
          </a:bodyPr>
          <a:lstStyle/>
          <a:p>
            <a:r>
              <a:rPr lang="zh-CN" altLang="en-US" sz="2000" b="1">
                <a:solidFill>
                  <a:srgbClr val="333399"/>
                </a:solidFill>
                <a:ea typeface="黑体" pitchFamily="49" charset="-122"/>
              </a:rPr>
              <a:t>输出端口</a:t>
            </a:r>
          </a:p>
        </p:txBody>
      </p:sp>
      <p:sp>
        <p:nvSpPr>
          <p:cNvPr id="428076" name="文本框 1185836"/>
          <p:cNvSpPr txBox="1">
            <a:spLocks noChangeArrowheads="1"/>
          </p:cNvSpPr>
          <p:nvPr/>
        </p:nvSpPr>
        <p:spPr bwMode="auto">
          <a:xfrm rot="5400000">
            <a:off x="1640242" y="4956146"/>
            <a:ext cx="441146" cy="400110"/>
          </a:xfrm>
          <a:prstGeom prst="rect">
            <a:avLst/>
          </a:prstGeom>
          <a:noFill/>
          <a:ln w="9525">
            <a:noFill/>
            <a:miter lim="800000"/>
            <a:headEnd/>
            <a:tailEnd/>
          </a:ln>
        </p:spPr>
        <p:txBody>
          <a:bodyPr wrap="none">
            <a:spAutoFit/>
          </a:bodyPr>
          <a:lstStyle/>
          <a:p>
            <a:r>
              <a:rPr lang="en-US" altLang="zh-CN" sz="2000" b="1">
                <a:solidFill>
                  <a:srgbClr val="333399"/>
                </a:solidFill>
                <a:ea typeface="黑体" pitchFamily="49" charset="-122"/>
              </a:rPr>
              <a:t>…</a:t>
            </a:r>
          </a:p>
        </p:txBody>
      </p:sp>
      <p:sp>
        <p:nvSpPr>
          <p:cNvPr id="428077" name="文本框 1185837"/>
          <p:cNvSpPr txBox="1">
            <a:spLocks noChangeArrowheads="1"/>
          </p:cNvSpPr>
          <p:nvPr/>
        </p:nvSpPr>
        <p:spPr bwMode="auto">
          <a:xfrm rot="5400000">
            <a:off x="7061026" y="4956146"/>
            <a:ext cx="441146" cy="400110"/>
          </a:xfrm>
          <a:prstGeom prst="rect">
            <a:avLst/>
          </a:prstGeom>
          <a:noFill/>
          <a:ln w="9525">
            <a:noFill/>
            <a:miter lim="800000"/>
            <a:headEnd/>
            <a:tailEnd/>
          </a:ln>
        </p:spPr>
        <p:txBody>
          <a:bodyPr wrap="none">
            <a:spAutoFit/>
          </a:bodyPr>
          <a:lstStyle/>
          <a:p>
            <a:r>
              <a:rPr lang="en-US" altLang="zh-CN" sz="2000" b="1">
                <a:solidFill>
                  <a:srgbClr val="333399"/>
                </a:solidFill>
                <a:ea typeface="黑体" pitchFamily="49" charset="-122"/>
              </a:rPr>
              <a:t>…</a:t>
            </a:r>
          </a:p>
        </p:txBody>
      </p:sp>
      <p:sp>
        <p:nvSpPr>
          <p:cNvPr id="428078" name="直接连接符 1185838"/>
          <p:cNvSpPr>
            <a:spLocks noChangeShapeType="1"/>
          </p:cNvSpPr>
          <p:nvPr/>
        </p:nvSpPr>
        <p:spPr bwMode="auto">
          <a:xfrm flipH="1" flipV="1">
            <a:off x="2598606" y="4603751"/>
            <a:ext cx="1172898" cy="595313"/>
          </a:xfrm>
          <a:prstGeom prst="line">
            <a:avLst/>
          </a:prstGeom>
          <a:noFill/>
          <a:ln w="28575">
            <a:solidFill>
              <a:srgbClr val="333399"/>
            </a:solidFill>
            <a:prstDash val="dash"/>
            <a:round/>
            <a:headEnd/>
            <a:tailEnd type="triangle" w="sm" len="med"/>
          </a:ln>
        </p:spPr>
        <p:txBody>
          <a:bodyPr/>
          <a:lstStyle/>
          <a:p>
            <a:endParaRPr lang="zh-CN" altLang="en-US" b="1"/>
          </a:p>
        </p:txBody>
      </p:sp>
      <p:sp>
        <p:nvSpPr>
          <p:cNvPr id="428079" name="直接连接符 1185839"/>
          <p:cNvSpPr>
            <a:spLocks noChangeShapeType="1"/>
          </p:cNvSpPr>
          <p:nvPr/>
        </p:nvSpPr>
        <p:spPr bwMode="auto">
          <a:xfrm flipH="1">
            <a:off x="2598606" y="5395913"/>
            <a:ext cx="1172898" cy="595312"/>
          </a:xfrm>
          <a:prstGeom prst="line">
            <a:avLst/>
          </a:prstGeom>
          <a:noFill/>
          <a:ln w="28575">
            <a:solidFill>
              <a:srgbClr val="333399"/>
            </a:solidFill>
            <a:prstDash val="dash"/>
            <a:round/>
            <a:headEnd/>
            <a:tailEnd type="triangle" w="sm" len="med"/>
          </a:ln>
        </p:spPr>
        <p:txBody>
          <a:bodyPr/>
          <a:lstStyle/>
          <a:p>
            <a:endParaRPr lang="zh-CN" altLang="en-US" b="1"/>
          </a:p>
        </p:txBody>
      </p:sp>
      <p:sp>
        <p:nvSpPr>
          <p:cNvPr id="428080" name="矩形 1185840"/>
          <p:cNvSpPr>
            <a:spLocks noChangeArrowheads="1"/>
          </p:cNvSpPr>
          <p:nvPr/>
        </p:nvSpPr>
        <p:spPr bwMode="auto">
          <a:xfrm>
            <a:off x="7704667" y="4373564"/>
            <a:ext cx="502179" cy="28257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1</a:t>
            </a:r>
          </a:p>
        </p:txBody>
      </p:sp>
      <p:sp>
        <p:nvSpPr>
          <p:cNvPr id="428081" name="矩形 1185841"/>
          <p:cNvSpPr>
            <a:spLocks noChangeArrowheads="1"/>
          </p:cNvSpPr>
          <p:nvPr/>
        </p:nvSpPr>
        <p:spPr bwMode="auto">
          <a:xfrm>
            <a:off x="7730464" y="5932488"/>
            <a:ext cx="502179" cy="28575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1</a:t>
            </a:r>
          </a:p>
        </p:txBody>
      </p:sp>
      <p:sp>
        <p:nvSpPr>
          <p:cNvPr id="428082" name="矩形 1185842"/>
          <p:cNvSpPr>
            <a:spLocks noChangeArrowheads="1"/>
          </p:cNvSpPr>
          <p:nvPr/>
        </p:nvSpPr>
        <p:spPr bwMode="auto">
          <a:xfrm>
            <a:off x="665560" y="5932488"/>
            <a:ext cx="502179" cy="28575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1</a:t>
            </a:r>
          </a:p>
        </p:txBody>
      </p:sp>
      <p:sp>
        <p:nvSpPr>
          <p:cNvPr id="428083" name="矩形 1185843"/>
          <p:cNvSpPr>
            <a:spLocks noChangeArrowheads="1"/>
          </p:cNvSpPr>
          <p:nvPr/>
        </p:nvSpPr>
        <p:spPr bwMode="auto">
          <a:xfrm flipH="1">
            <a:off x="6084623" y="4305300"/>
            <a:ext cx="502179" cy="3952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3</a:t>
            </a:r>
          </a:p>
        </p:txBody>
      </p:sp>
      <p:sp>
        <p:nvSpPr>
          <p:cNvPr id="428084" name="矩形 1185844"/>
          <p:cNvSpPr>
            <a:spLocks noChangeArrowheads="1"/>
          </p:cNvSpPr>
          <p:nvPr/>
        </p:nvSpPr>
        <p:spPr bwMode="auto">
          <a:xfrm flipH="1">
            <a:off x="6084623" y="5878514"/>
            <a:ext cx="502179" cy="39687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3</a:t>
            </a:r>
          </a:p>
        </p:txBody>
      </p:sp>
      <p:sp>
        <p:nvSpPr>
          <p:cNvPr id="428085" name="矩形 1185845"/>
          <p:cNvSpPr>
            <a:spLocks noChangeArrowheads="1"/>
          </p:cNvSpPr>
          <p:nvPr/>
        </p:nvSpPr>
        <p:spPr bwMode="auto">
          <a:xfrm>
            <a:off x="665560" y="4373564"/>
            <a:ext cx="502179" cy="28257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1</a:t>
            </a:r>
          </a:p>
        </p:txBody>
      </p:sp>
      <p:sp>
        <p:nvSpPr>
          <p:cNvPr id="428086" name="矩形 1185846"/>
          <p:cNvSpPr>
            <a:spLocks noChangeArrowheads="1"/>
          </p:cNvSpPr>
          <p:nvPr/>
        </p:nvSpPr>
        <p:spPr bwMode="auto">
          <a:xfrm>
            <a:off x="1463543" y="4340225"/>
            <a:ext cx="502179" cy="3302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2</a:t>
            </a:r>
          </a:p>
        </p:txBody>
      </p:sp>
      <p:sp>
        <p:nvSpPr>
          <p:cNvPr id="428087" name="矩形 1185847"/>
          <p:cNvSpPr>
            <a:spLocks noChangeArrowheads="1"/>
          </p:cNvSpPr>
          <p:nvPr/>
        </p:nvSpPr>
        <p:spPr bwMode="auto">
          <a:xfrm>
            <a:off x="1463543" y="5911850"/>
            <a:ext cx="502179" cy="3302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2</a:t>
            </a:r>
          </a:p>
        </p:txBody>
      </p:sp>
      <p:sp>
        <p:nvSpPr>
          <p:cNvPr id="428088" name="矩形 1185848"/>
          <p:cNvSpPr>
            <a:spLocks noChangeArrowheads="1"/>
          </p:cNvSpPr>
          <p:nvPr/>
        </p:nvSpPr>
        <p:spPr bwMode="auto">
          <a:xfrm flipH="1">
            <a:off x="6894645" y="4340225"/>
            <a:ext cx="502179" cy="3302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2</a:t>
            </a:r>
          </a:p>
        </p:txBody>
      </p:sp>
      <p:sp>
        <p:nvSpPr>
          <p:cNvPr id="428089" name="矩形 1185849"/>
          <p:cNvSpPr>
            <a:spLocks noChangeArrowheads="1"/>
          </p:cNvSpPr>
          <p:nvPr/>
        </p:nvSpPr>
        <p:spPr bwMode="auto">
          <a:xfrm flipH="1">
            <a:off x="6906683" y="5911850"/>
            <a:ext cx="502179" cy="3302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000" b="1">
                <a:solidFill>
                  <a:srgbClr val="333399"/>
                </a:solidFill>
                <a:ea typeface="黑体" pitchFamily="49" charset="-122"/>
              </a:rPr>
              <a:t>2</a:t>
            </a:r>
          </a:p>
        </p:txBody>
      </p:sp>
      <p:sp>
        <p:nvSpPr>
          <p:cNvPr id="428090" name="文本框 1185850"/>
          <p:cNvSpPr txBox="1">
            <a:spLocks noChangeArrowheads="1"/>
          </p:cNvSpPr>
          <p:nvPr/>
        </p:nvSpPr>
        <p:spPr bwMode="auto">
          <a:xfrm>
            <a:off x="116946" y="2160589"/>
            <a:ext cx="2510624" cy="1200329"/>
          </a:xfrm>
          <a:prstGeom prst="rect">
            <a:avLst/>
          </a:prstGeom>
          <a:solidFill>
            <a:srgbClr val="CCFFFF"/>
          </a:solidFill>
          <a:ln w="28575">
            <a:solidFill>
              <a:srgbClr val="333399"/>
            </a:solidFill>
            <a:miter lim="800000"/>
            <a:headEnd/>
            <a:tailEnd/>
          </a:ln>
        </p:spPr>
        <p:txBody>
          <a:bodyPr wrap="none">
            <a:spAutoFit/>
          </a:bodyPr>
          <a:lstStyle/>
          <a:p>
            <a:r>
              <a:rPr lang="en-US" altLang="zh-CN" sz="2400" b="1">
                <a:solidFill>
                  <a:srgbClr val="333399"/>
                </a:solidFill>
                <a:ea typeface="黑体" pitchFamily="49" charset="-122"/>
              </a:rPr>
              <a:t>3——</a:t>
            </a:r>
            <a:r>
              <a:rPr lang="zh-CN" altLang="en-US" sz="2400" b="1">
                <a:solidFill>
                  <a:srgbClr val="333399"/>
                </a:solidFill>
                <a:ea typeface="黑体" pitchFamily="49" charset="-122"/>
              </a:rPr>
              <a:t>网络层</a:t>
            </a:r>
          </a:p>
          <a:p>
            <a:r>
              <a:rPr lang="en-US" altLang="zh-CN" sz="2400" b="1">
                <a:solidFill>
                  <a:srgbClr val="333399"/>
                </a:solidFill>
                <a:ea typeface="黑体" pitchFamily="49" charset="-122"/>
              </a:rPr>
              <a:t>2——</a:t>
            </a:r>
            <a:r>
              <a:rPr lang="zh-CN" altLang="en-US" sz="2400" b="1">
                <a:solidFill>
                  <a:srgbClr val="333399"/>
                </a:solidFill>
                <a:ea typeface="黑体" pitchFamily="49" charset="-122"/>
              </a:rPr>
              <a:t>数据链路层</a:t>
            </a:r>
          </a:p>
          <a:p>
            <a:r>
              <a:rPr lang="en-US" altLang="zh-CN" sz="2400" b="1">
                <a:solidFill>
                  <a:srgbClr val="333399"/>
                </a:solidFill>
                <a:ea typeface="黑体" pitchFamily="49" charset="-122"/>
              </a:rPr>
              <a:t>1——</a:t>
            </a:r>
            <a:r>
              <a:rPr lang="zh-CN" altLang="en-US" sz="2400" b="1">
                <a:solidFill>
                  <a:srgbClr val="333399"/>
                </a:solidFill>
                <a:ea typeface="黑体" pitchFamily="49" charset="-122"/>
              </a:rPr>
              <a:t>物理层</a:t>
            </a:r>
          </a:p>
        </p:txBody>
      </p:sp>
      <p:sp>
        <p:nvSpPr>
          <p:cNvPr id="428091" name="上下箭头 1185851"/>
          <p:cNvSpPr>
            <a:spLocks noChangeArrowheads="1"/>
          </p:cNvSpPr>
          <p:nvPr/>
        </p:nvSpPr>
        <p:spPr bwMode="auto">
          <a:xfrm>
            <a:off x="4148138" y="3429001"/>
            <a:ext cx="502179" cy="792163"/>
          </a:xfrm>
          <a:prstGeom prst="upDownArrow">
            <a:avLst>
              <a:gd name="adj1" fmla="val 50000"/>
              <a:gd name="adj2" fmla="val 34162"/>
            </a:avLst>
          </a:prstGeom>
          <a:solidFill>
            <a:srgbClr val="CC0099"/>
          </a:solidFill>
          <a:ln w="28575">
            <a:solidFill>
              <a:srgbClr val="CC0099"/>
            </a:solidFill>
            <a:miter lim="800000"/>
            <a:headEnd/>
            <a:tailEnd/>
          </a:ln>
        </p:spPr>
        <p:txBody>
          <a:bodyPr/>
          <a:lstStyle/>
          <a:p>
            <a:endParaRPr lang="zh-CN" altLang="en-US" b="1"/>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r>
              <a:rPr lang="zh-CN" altLang="zh-CN" dirty="0"/>
              <a:t>整个的路由器结构可划分为两大部分</a:t>
            </a:r>
            <a:r>
              <a:rPr lang="zh-CN" altLang="zh-CN" dirty="0" smtClean="0"/>
              <a:t>：</a:t>
            </a:r>
            <a:endParaRPr lang="en-US" altLang="zh-CN" dirty="0" smtClean="0"/>
          </a:p>
          <a:p>
            <a:pPr lvl="1"/>
            <a:r>
              <a:rPr lang="zh-CN" altLang="zh-CN" dirty="0" smtClean="0"/>
              <a:t>路由选择部分</a:t>
            </a:r>
            <a:endParaRPr lang="en-US" altLang="zh-CN" dirty="0" smtClean="0"/>
          </a:p>
          <a:p>
            <a:pPr lvl="1"/>
            <a:r>
              <a:rPr lang="zh-CN" altLang="zh-CN" dirty="0" smtClean="0"/>
              <a:t>分组</a:t>
            </a:r>
            <a:r>
              <a:rPr lang="zh-CN" altLang="zh-CN" dirty="0"/>
              <a:t>转发</a:t>
            </a:r>
            <a:r>
              <a:rPr lang="zh-CN" altLang="zh-CN" dirty="0" smtClean="0"/>
              <a:t>部分</a:t>
            </a:r>
            <a:endParaRPr lang="zh-CN" altLang="zh-CN" dirty="0"/>
          </a:p>
          <a:p>
            <a:r>
              <a:rPr lang="zh-CN" altLang="zh-CN" dirty="0">
                <a:solidFill>
                  <a:srgbClr val="FF0000"/>
                </a:solidFill>
              </a:rPr>
              <a:t>路由选择</a:t>
            </a:r>
            <a:r>
              <a:rPr lang="zh-CN" altLang="zh-CN" dirty="0" smtClean="0">
                <a:solidFill>
                  <a:srgbClr val="FF0000"/>
                </a:solidFill>
              </a:rPr>
              <a:t>部分</a:t>
            </a:r>
            <a:endParaRPr lang="en-US" altLang="zh-CN" dirty="0" smtClean="0">
              <a:solidFill>
                <a:srgbClr val="FF0000"/>
              </a:solidFill>
            </a:endParaRPr>
          </a:p>
          <a:p>
            <a:pPr lvl="1"/>
            <a:r>
              <a:rPr lang="zh-CN" altLang="zh-CN" dirty="0" smtClean="0"/>
              <a:t>也叫</a:t>
            </a:r>
            <a:r>
              <a:rPr lang="zh-CN" altLang="en-US" dirty="0" smtClean="0"/>
              <a:t>作</a:t>
            </a:r>
            <a:r>
              <a:rPr lang="zh-CN" altLang="zh-CN" dirty="0" smtClean="0"/>
              <a:t>控制</a:t>
            </a:r>
            <a:r>
              <a:rPr lang="zh-CN" altLang="zh-CN" dirty="0"/>
              <a:t>部分，其核心构件是路由选择处理机</a:t>
            </a:r>
            <a:r>
              <a:rPr lang="zh-CN" altLang="zh-CN" dirty="0" smtClean="0"/>
              <a:t>。</a:t>
            </a:r>
            <a:endParaRPr lang="en-US" altLang="zh-CN" dirty="0" smtClean="0"/>
          </a:p>
          <a:p>
            <a:pPr lvl="1"/>
            <a:r>
              <a:rPr lang="zh-CN" altLang="zh-CN" dirty="0" smtClean="0"/>
              <a:t>路由选择</a:t>
            </a:r>
            <a:r>
              <a:rPr lang="zh-CN" altLang="zh-CN" dirty="0"/>
              <a:t>处理机的任务是根据所选定的路由选择协议构造出路由表，同时经常或定期地和相邻路由器交换路由信息而不断地更新和维护路由表。</a:t>
            </a:r>
            <a:endParaRPr lang="zh-CN" altLang="en-US" dirty="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r>
              <a:rPr lang="zh-CN" altLang="zh-CN" dirty="0" smtClean="0">
                <a:solidFill>
                  <a:srgbClr val="FF0000"/>
                </a:solidFill>
              </a:rPr>
              <a:t>分组</a:t>
            </a:r>
            <a:r>
              <a:rPr lang="zh-CN" altLang="zh-CN" dirty="0">
                <a:solidFill>
                  <a:srgbClr val="FF0000"/>
                </a:solidFill>
              </a:rPr>
              <a:t>转发</a:t>
            </a:r>
            <a:r>
              <a:rPr lang="zh-CN" altLang="zh-CN" dirty="0" smtClean="0">
                <a:solidFill>
                  <a:srgbClr val="FF0000"/>
                </a:solidFill>
              </a:rPr>
              <a:t>部分</a:t>
            </a:r>
            <a:r>
              <a:rPr lang="zh-CN" altLang="zh-CN" dirty="0" smtClean="0"/>
              <a:t>由</a:t>
            </a:r>
            <a:r>
              <a:rPr lang="zh-CN" altLang="zh-CN" dirty="0"/>
              <a:t>三部分组成</a:t>
            </a:r>
            <a:r>
              <a:rPr lang="zh-CN" altLang="zh-CN" dirty="0" smtClean="0"/>
              <a:t>：</a:t>
            </a:r>
            <a:endParaRPr lang="en-US" altLang="zh-CN" dirty="0" smtClean="0"/>
          </a:p>
          <a:p>
            <a:pPr lvl="1"/>
            <a:r>
              <a:rPr lang="zh-CN" altLang="zh-CN" dirty="0" smtClean="0"/>
              <a:t>交换结构 </a:t>
            </a:r>
            <a:r>
              <a:rPr lang="en-US" altLang="zh-CN" dirty="0" smtClean="0"/>
              <a:t>(</a:t>
            </a:r>
            <a:r>
              <a:rPr lang="en-US" altLang="zh-CN" dirty="0"/>
              <a:t>switching fabric</a:t>
            </a:r>
            <a:r>
              <a:rPr lang="en-US" altLang="zh-CN" dirty="0" smtClean="0"/>
              <a:t>)</a:t>
            </a:r>
            <a:r>
              <a:rPr lang="zh-CN" altLang="en-US" dirty="0" smtClean="0"/>
              <a:t>：</a:t>
            </a:r>
            <a:r>
              <a:rPr lang="zh-CN" altLang="zh-CN" dirty="0" smtClean="0"/>
              <a:t>又</a:t>
            </a:r>
            <a:r>
              <a:rPr lang="zh-CN" altLang="zh-CN" dirty="0"/>
              <a:t>称为交换组织</a:t>
            </a:r>
            <a:r>
              <a:rPr lang="zh-CN" altLang="zh-CN" dirty="0" smtClean="0"/>
              <a:t>，</a:t>
            </a:r>
            <a:r>
              <a:rPr lang="zh-CN" altLang="en-US" dirty="0" smtClean="0"/>
              <a:t>其</a:t>
            </a:r>
            <a:r>
              <a:rPr lang="zh-CN" altLang="zh-CN" dirty="0" smtClean="0"/>
              <a:t>作用是</a:t>
            </a:r>
            <a:r>
              <a:rPr lang="zh-CN" altLang="zh-CN" dirty="0"/>
              <a:t>根据</a:t>
            </a:r>
            <a:r>
              <a:rPr lang="zh-CN" altLang="zh-CN" dirty="0">
                <a:solidFill>
                  <a:srgbClr val="FF0000"/>
                </a:solidFill>
              </a:rPr>
              <a:t>转发</a:t>
            </a:r>
            <a:r>
              <a:rPr lang="zh-CN" altLang="zh-CN" dirty="0" smtClean="0">
                <a:solidFill>
                  <a:srgbClr val="FF0000"/>
                </a:solidFill>
              </a:rPr>
              <a:t>表</a:t>
            </a:r>
            <a:r>
              <a:rPr lang="en-US" altLang="zh-CN" dirty="0" smtClean="0"/>
              <a:t> (</a:t>
            </a:r>
            <a:r>
              <a:rPr lang="en-US" altLang="zh-CN" dirty="0"/>
              <a:t>forwarding table</a:t>
            </a:r>
            <a:r>
              <a:rPr lang="en-US" altLang="zh-CN" dirty="0" smtClean="0"/>
              <a:t>) </a:t>
            </a:r>
            <a:r>
              <a:rPr lang="zh-CN" altLang="zh-CN" dirty="0" smtClean="0"/>
              <a:t>对</a:t>
            </a:r>
            <a:r>
              <a:rPr lang="zh-CN" altLang="zh-CN" dirty="0"/>
              <a:t>分组进行</a:t>
            </a:r>
            <a:r>
              <a:rPr lang="zh-CN" altLang="zh-CN" dirty="0" smtClean="0"/>
              <a:t>处理</a:t>
            </a:r>
            <a:r>
              <a:rPr lang="zh-CN" altLang="en-US" dirty="0" smtClean="0"/>
              <a:t>。</a:t>
            </a:r>
            <a:endParaRPr lang="en-US" altLang="zh-CN" dirty="0" smtClean="0"/>
          </a:p>
          <a:p>
            <a:pPr lvl="1"/>
            <a:r>
              <a:rPr lang="zh-CN" altLang="zh-CN" dirty="0" smtClean="0"/>
              <a:t>一</a:t>
            </a:r>
            <a:r>
              <a:rPr lang="zh-CN" altLang="zh-CN" dirty="0"/>
              <a:t>组</a:t>
            </a:r>
            <a:r>
              <a:rPr lang="zh-CN" altLang="zh-CN" dirty="0">
                <a:solidFill>
                  <a:srgbClr val="FF0000"/>
                </a:solidFill>
              </a:rPr>
              <a:t>输入</a:t>
            </a:r>
            <a:r>
              <a:rPr lang="zh-CN" altLang="zh-CN" dirty="0" smtClean="0">
                <a:solidFill>
                  <a:srgbClr val="FF0000"/>
                </a:solidFill>
              </a:rPr>
              <a:t>端口</a:t>
            </a:r>
            <a:endParaRPr lang="en-US" altLang="zh-CN" dirty="0" smtClean="0">
              <a:solidFill>
                <a:srgbClr val="FF0000"/>
              </a:solidFill>
            </a:endParaRPr>
          </a:p>
          <a:p>
            <a:pPr lvl="1"/>
            <a:r>
              <a:rPr lang="zh-CN" altLang="zh-CN" dirty="0" smtClean="0"/>
              <a:t>一组</a:t>
            </a:r>
            <a:r>
              <a:rPr lang="zh-CN" altLang="zh-CN" dirty="0">
                <a:solidFill>
                  <a:srgbClr val="FF0000"/>
                </a:solidFill>
              </a:rPr>
              <a:t>输出</a:t>
            </a:r>
            <a:r>
              <a:rPr lang="zh-CN" altLang="zh-CN" dirty="0" smtClean="0">
                <a:solidFill>
                  <a:srgbClr val="FF0000"/>
                </a:solidFill>
              </a:rPr>
              <a:t>端口</a:t>
            </a:r>
            <a:endParaRPr lang="en-US" altLang="zh-CN" dirty="0" smtClean="0">
              <a:solidFill>
                <a:srgbClr val="FF0000"/>
              </a:solidFill>
            </a:endParaRPr>
          </a:p>
          <a:p>
            <a:pPr marL="457200" lvl="1" indent="0">
              <a:buNone/>
            </a:pPr>
            <a:r>
              <a:rPr lang="zh-CN" altLang="en-US" dirty="0"/>
              <a:t>（</a:t>
            </a:r>
            <a:r>
              <a:rPr lang="zh-CN" altLang="zh-CN" dirty="0" smtClean="0"/>
              <a:t>请</a:t>
            </a:r>
            <a:r>
              <a:rPr lang="zh-CN" altLang="zh-CN" dirty="0"/>
              <a:t>注意：这里的端口就是硬件接口）</a:t>
            </a:r>
            <a:endParaRPr lang="zh-CN" altLang="en-US" dirty="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sz="3600" dirty="0"/>
              <a:t>输入端口对线路</a:t>
            </a:r>
            <a:r>
              <a:rPr lang="zh-CN" altLang="en-US" sz="3600" dirty="0" smtClean="0"/>
              <a:t>上收到</a:t>
            </a:r>
            <a:r>
              <a:rPr lang="zh-CN" altLang="en-US" sz="3600" dirty="0"/>
              <a:t>的分组的处理 </a:t>
            </a:r>
          </a:p>
        </p:txBody>
      </p:sp>
      <p:sp>
        <p:nvSpPr>
          <p:cNvPr id="28" name="Rectangle 4"/>
          <p:cNvSpPr>
            <a:spLocks noChangeArrowheads="1"/>
          </p:cNvSpPr>
          <p:nvPr/>
        </p:nvSpPr>
        <p:spPr bwMode="auto">
          <a:xfrm>
            <a:off x="1723381" y="2073275"/>
            <a:ext cx="6691312" cy="266223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9" name="Rectangle 5"/>
          <p:cNvSpPr>
            <a:spLocks noChangeArrowheads="1"/>
          </p:cNvSpPr>
          <p:nvPr/>
        </p:nvSpPr>
        <p:spPr bwMode="auto">
          <a:xfrm>
            <a:off x="2167882" y="3133727"/>
            <a:ext cx="1339850" cy="798513"/>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p>
        </p:txBody>
      </p:sp>
      <p:sp>
        <p:nvSpPr>
          <p:cNvPr id="30" name="Rectangle 6"/>
          <p:cNvSpPr>
            <a:spLocks noChangeArrowheads="1"/>
          </p:cNvSpPr>
          <p:nvPr/>
        </p:nvSpPr>
        <p:spPr bwMode="auto">
          <a:xfrm>
            <a:off x="4069707" y="2870200"/>
            <a:ext cx="1338262" cy="132715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p>
          <a:p>
            <a:pPr algn="ctr"/>
            <a:r>
              <a:rPr kumimoji="1" lang="zh-CN" altLang="en-US" sz="2000" b="1">
                <a:solidFill>
                  <a:srgbClr val="0000CC"/>
                </a:solidFill>
                <a:latin typeface="+mn-lt"/>
                <a:ea typeface="黑体" panose="02010609060101010101" pitchFamily="2" charset="-122"/>
              </a:rPr>
              <a:t>处理</a:t>
            </a:r>
          </a:p>
        </p:txBody>
      </p:sp>
      <p:sp>
        <p:nvSpPr>
          <p:cNvPr id="31" name="Rectangle 7"/>
          <p:cNvSpPr>
            <a:spLocks noChangeArrowheads="1"/>
          </p:cNvSpPr>
          <p:nvPr/>
        </p:nvSpPr>
        <p:spPr bwMode="auto">
          <a:xfrm>
            <a:off x="6066782" y="2330452"/>
            <a:ext cx="1901825" cy="206057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32" name="Line 8"/>
          <p:cNvSpPr>
            <a:spLocks noChangeShapeType="1"/>
          </p:cNvSpPr>
          <p:nvPr/>
        </p:nvSpPr>
        <p:spPr bwMode="auto">
          <a:xfrm flipV="1">
            <a:off x="1482082" y="3533777"/>
            <a:ext cx="712787" cy="4763"/>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3" name="Line 9"/>
          <p:cNvSpPr>
            <a:spLocks noChangeShapeType="1"/>
          </p:cNvSpPr>
          <p:nvPr/>
        </p:nvSpPr>
        <p:spPr bwMode="auto">
          <a:xfrm>
            <a:off x="3507731" y="3533775"/>
            <a:ext cx="561975"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4" name="Line 10"/>
          <p:cNvSpPr>
            <a:spLocks noChangeShapeType="1"/>
          </p:cNvSpPr>
          <p:nvPr/>
        </p:nvSpPr>
        <p:spPr bwMode="auto">
          <a:xfrm>
            <a:off x="5428607" y="3533775"/>
            <a:ext cx="647700"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5" name="Line 11"/>
          <p:cNvSpPr>
            <a:spLocks noChangeShapeType="1"/>
          </p:cNvSpPr>
          <p:nvPr/>
        </p:nvSpPr>
        <p:spPr bwMode="auto">
          <a:xfrm>
            <a:off x="7968607" y="3533775"/>
            <a:ext cx="892175"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6" name="Line 12"/>
          <p:cNvSpPr>
            <a:spLocks noChangeShapeType="1"/>
          </p:cNvSpPr>
          <p:nvPr/>
        </p:nvSpPr>
        <p:spPr bwMode="auto">
          <a:xfrm>
            <a:off x="8860781" y="1901825"/>
            <a:ext cx="0" cy="3005138"/>
          </a:xfrm>
          <a:prstGeom prst="line">
            <a:avLst/>
          </a:prstGeom>
          <a:noFill/>
          <a:ln w="57150">
            <a:solidFill>
              <a:srgbClr val="0000FF"/>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 name="Freeform 13"/>
          <p:cNvSpPr/>
          <p:nvPr/>
        </p:nvSpPr>
        <p:spPr bwMode="auto">
          <a:xfrm>
            <a:off x="6384282" y="3189290"/>
            <a:ext cx="1358900" cy="687387"/>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solidFill>
            <a:srgbClr val="FFFF99"/>
          </a:solidFill>
          <a:ln w="28575" cmpd="sng">
            <a:solidFill>
              <a:srgbClr val="333399"/>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Line 14"/>
          <p:cNvSpPr>
            <a:spLocks noChangeShapeType="1"/>
          </p:cNvSpPr>
          <p:nvPr/>
        </p:nvSpPr>
        <p:spPr bwMode="auto">
          <a:xfrm>
            <a:off x="7582843"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9" name="Line 15"/>
          <p:cNvSpPr>
            <a:spLocks noChangeShapeType="1"/>
          </p:cNvSpPr>
          <p:nvPr/>
        </p:nvSpPr>
        <p:spPr bwMode="auto">
          <a:xfrm>
            <a:off x="7424093"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0" name="Line 16"/>
          <p:cNvSpPr>
            <a:spLocks noChangeShapeType="1"/>
          </p:cNvSpPr>
          <p:nvPr/>
        </p:nvSpPr>
        <p:spPr bwMode="auto">
          <a:xfrm>
            <a:off x="7262168"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Line 17"/>
          <p:cNvSpPr>
            <a:spLocks noChangeShapeType="1"/>
          </p:cNvSpPr>
          <p:nvPr/>
        </p:nvSpPr>
        <p:spPr bwMode="auto">
          <a:xfrm>
            <a:off x="7103418"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2" name="Line 18"/>
          <p:cNvSpPr>
            <a:spLocks noChangeShapeType="1"/>
          </p:cNvSpPr>
          <p:nvPr/>
        </p:nvSpPr>
        <p:spPr bwMode="auto">
          <a:xfrm>
            <a:off x="6944668"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3" name="Line 19"/>
          <p:cNvSpPr>
            <a:spLocks noChangeShapeType="1"/>
          </p:cNvSpPr>
          <p:nvPr/>
        </p:nvSpPr>
        <p:spPr bwMode="auto">
          <a:xfrm>
            <a:off x="6784331" y="3189290"/>
            <a:ext cx="0" cy="687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4" name="Text Box 20"/>
          <p:cNvSpPr txBox="1">
            <a:spLocks noChangeArrowheads="1"/>
          </p:cNvSpPr>
          <p:nvPr/>
        </p:nvSpPr>
        <p:spPr bwMode="auto">
          <a:xfrm>
            <a:off x="6346181" y="2405063"/>
            <a:ext cx="147508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网络层处理</a:t>
            </a:r>
          </a:p>
          <a:p>
            <a:r>
              <a:rPr kumimoji="1" lang="zh-CN" altLang="en-US" sz="2000" b="1">
                <a:solidFill>
                  <a:srgbClr val="0000CC"/>
                </a:solidFill>
                <a:latin typeface="+mn-lt"/>
                <a:ea typeface="黑体" panose="02010609060101010101" pitchFamily="2" charset="-122"/>
              </a:rPr>
              <a:t>  分组排队</a:t>
            </a:r>
          </a:p>
        </p:txBody>
      </p:sp>
      <p:sp>
        <p:nvSpPr>
          <p:cNvPr id="45" name="Text Box 21"/>
          <p:cNvSpPr txBox="1">
            <a:spLocks noChangeArrowheads="1"/>
          </p:cNvSpPr>
          <p:nvPr/>
        </p:nvSpPr>
        <p:spPr bwMode="auto">
          <a:xfrm>
            <a:off x="6465244" y="3870325"/>
            <a:ext cx="32573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p>
        </p:txBody>
      </p:sp>
      <p:sp>
        <p:nvSpPr>
          <p:cNvPr id="46" name="Text Box 22"/>
          <p:cNvSpPr txBox="1">
            <a:spLocks noChangeArrowheads="1"/>
          </p:cNvSpPr>
          <p:nvPr/>
        </p:nvSpPr>
        <p:spPr bwMode="auto">
          <a:xfrm>
            <a:off x="8929043" y="2825641"/>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p>
          <a:p>
            <a:r>
              <a:rPr kumimoji="1" lang="zh-CN" altLang="en-US" sz="2000" b="1" dirty="0">
                <a:solidFill>
                  <a:srgbClr val="0000CC"/>
                </a:solidFill>
                <a:latin typeface="+mn-lt"/>
                <a:ea typeface="黑体" panose="02010609060101010101" pitchFamily="2" charset="-122"/>
              </a:rPr>
              <a:t>换</a:t>
            </a:r>
          </a:p>
          <a:p>
            <a:r>
              <a:rPr kumimoji="1" lang="zh-CN" altLang="en-US" sz="2000" b="1" dirty="0">
                <a:solidFill>
                  <a:srgbClr val="0000CC"/>
                </a:solidFill>
                <a:latin typeface="+mn-lt"/>
                <a:ea typeface="黑体" panose="02010609060101010101" pitchFamily="2" charset="-122"/>
              </a:rPr>
              <a:t>结</a:t>
            </a:r>
          </a:p>
          <a:p>
            <a:r>
              <a:rPr kumimoji="1" lang="zh-CN" altLang="en-US" sz="2000" b="1" dirty="0">
                <a:solidFill>
                  <a:srgbClr val="0000CC"/>
                </a:solidFill>
                <a:latin typeface="+mn-lt"/>
                <a:ea typeface="黑体" panose="02010609060101010101" pitchFamily="2" charset="-122"/>
              </a:rPr>
              <a:t>构</a:t>
            </a:r>
          </a:p>
        </p:txBody>
      </p:sp>
      <p:sp>
        <p:nvSpPr>
          <p:cNvPr id="47" name="Text Box 23"/>
          <p:cNvSpPr txBox="1">
            <a:spLocks noChangeArrowheads="1"/>
          </p:cNvSpPr>
          <p:nvPr/>
        </p:nvSpPr>
        <p:spPr bwMode="auto">
          <a:xfrm>
            <a:off x="3728864" y="1556794"/>
            <a:ext cx="252024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输入端口的处理</a:t>
            </a:r>
          </a:p>
        </p:txBody>
      </p:sp>
      <p:sp>
        <p:nvSpPr>
          <p:cNvPr id="48" name="Text Box 24"/>
          <p:cNvSpPr txBox="1">
            <a:spLocks noChangeArrowheads="1"/>
          </p:cNvSpPr>
          <p:nvPr/>
        </p:nvSpPr>
        <p:spPr bwMode="auto">
          <a:xfrm>
            <a:off x="1064568" y="2549803"/>
            <a:ext cx="442750"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从</a:t>
            </a:r>
          </a:p>
          <a:p>
            <a:pPr>
              <a:lnSpc>
                <a:spcPct val="90000"/>
              </a:lnSpc>
            </a:pPr>
            <a:r>
              <a:rPr kumimoji="1" lang="zh-CN" altLang="en-US" sz="2000" b="1" dirty="0">
                <a:solidFill>
                  <a:srgbClr val="0000CC"/>
                </a:solidFill>
                <a:latin typeface="+mn-lt"/>
                <a:ea typeface="黑体" panose="02010609060101010101" pitchFamily="2" charset="-122"/>
              </a:rPr>
              <a:t>线</a:t>
            </a:r>
          </a:p>
          <a:p>
            <a:pPr>
              <a:lnSpc>
                <a:spcPct val="90000"/>
              </a:lnSpc>
            </a:pPr>
            <a:r>
              <a:rPr kumimoji="1" lang="zh-CN" altLang="en-US" sz="2000" b="1" dirty="0">
                <a:solidFill>
                  <a:srgbClr val="0000CC"/>
                </a:solidFill>
                <a:latin typeface="+mn-lt"/>
                <a:ea typeface="黑体" panose="02010609060101010101" pitchFamily="2" charset="-122"/>
              </a:rPr>
              <a:t>路</a:t>
            </a:r>
          </a:p>
          <a:p>
            <a:pPr>
              <a:lnSpc>
                <a:spcPct val="90000"/>
              </a:lnSpc>
            </a:pPr>
            <a:r>
              <a:rPr kumimoji="1" lang="zh-CN" altLang="en-US" sz="2000" b="1" dirty="0">
                <a:solidFill>
                  <a:srgbClr val="0000CC"/>
                </a:solidFill>
                <a:latin typeface="+mn-lt"/>
                <a:ea typeface="黑体" panose="02010609060101010101" pitchFamily="2" charset="-122"/>
              </a:rPr>
              <a:t>接</a:t>
            </a:r>
          </a:p>
          <a:p>
            <a:pPr>
              <a:lnSpc>
                <a:spcPct val="90000"/>
              </a:lnSpc>
            </a:pPr>
            <a:r>
              <a:rPr kumimoji="1" lang="zh-CN" altLang="en-US" sz="2000" b="1" dirty="0">
                <a:solidFill>
                  <a:srgbClr val="0000CC"/>
                </a:solidFill>
                <a:latin typeface="+mn-lt"/>
                <a:ea typeface="黑体" panose="02010609060101010101" pitchFamily="2" charset="-122"/>
              </a:rPr>
              <a:t>收</a:t>
            </a:r>
          </a:p>
          <a:p>
            <a:pPr>
              <a:lnSpc>
                <a:spcPct val="90000"/>
              </a:lnSpc>
            </a:pPr>
            <a:r>
              <a:rPr kumimoji="1" lang="zh-CN" altLang="en-US" sz="2000" b="1" dirty="0">
                <a:solidFill>
                  <a:srgbClr val="0000CC"/>
                </a:solidFill>
                <a:latin typeface="+mn-lt"/>
                <a:ea typeface="黑体" panose="02010609060101010101" pitchFamily="2" charset="-122"/>
              </a:rPr>
              <a:t>分</a:t>
            </a:r>
          </a:p>
          <a:p>
            <a:pPr>
              <a:lnSpc>
                <a:spcPct val="90000"/>
              </a:lnSpc>
            </a:pPr>
            <a:r>
              <a:rPr kumimoji="1" lang="zh-CN" altLang="en-US" sz="2000" b="1" dirty="0">
                <a:solidFill>
                  <a:srgbClr val="0000CC"/>
                </a:solidFill>
                <a:latin typeface="+mn-lt"/>
                <a:ea typeface="黑体" panose="02010609060101010101" pitchFamily="2" charset="-122"/>
              </a:rPr>
              <a:t>组</a:t>
            </a:r>
          </a:p>
        </p:txBody>
      </p:sp>
      <p:sp>
        <p:nvSpPr>
          <p:cNvPr id="49" name="Text Box 25"/>
          <p:cNvSpPr txBox="1">
            <a:spLocks noChangeArrowheads="1"/>
          </p:cNvSpPr>
          <p:nvPr/>
        </p:nvSpPr>
        <p:spPr bwMode="auto">
          <a:xfrm>
            <a:off x="6396980" y="3898900"/>
            <a:ext cx="14750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查表和转发</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495301" y="260648"/>
            <a:ext cx="9066212" cy="792088"/>
          </a:xfrm>
        </p:spPr>
        <p:txBody>
          <a:bodyPr/>
          <a:lstStyle/>
          <a:p>
            <a:pPr algn="ctr"/>
            <a:r>
              <a:rPr lang="zh-CN" altLang="en-US" sz="3600" dirty="0"/>
              <a:t>输出端口将交换结构传送来的</a:t>
            </a:r>
            <a:r>
              <a:rPr lang="zh-CN" altLang="en-US" sz="3600" dirty="0" smtClean="0"/>
              <a:t>分组</a:t>
            </a:r>
            <a:r>
              <a:rPr lang="en-US" altLang="zh-CN" sz="3600" dirty="0" smtClean="0"/>
              <a:t/>
            </a:r>
            <a:br>
              <a:rPr lang="en-US" altLang="zh-CN" sz="3600" dirty="0" smtClean="0"/>
            </a:br>
            <a:r>
              <a:rPr lang="zh-CN" altLang="en-US" sz="3600" dirty="0" smtClean="0"/>
              <a:t>发送</a:t>
            </a:r>
            <a:r>
              <a:rPr lang="zh-CN" altLang="en-US" sz="3600" dirty="0"/>
              <a:t>到线路 </a:t>
            </a:r>
          </a:p>
        </p:txBody>
      </p:sp>
      <p:sp>
        <p:nvSpPr>
          <p:cNvPr id="5" name="Rectangle 4"/>
          <p:cNvSpPr>
            <a:spLocks noChangeArrowheads="1"/>
          </p:cNvSpPr>
          <p:nvPr/>
        </p:nvSpPr>
        <p:spPr bwMode="auto">
          <a:xfrm>
            <a:off x="1582744" y="1997920"/>
            <a:ext cx="7242043" cy="2670175"/>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Rectangle 5"/>
          <p:cNvSpPr>
            <a:spLocks noChangeArrowheads="1"/>
          </p:cNvSpPr>
          <p:nvPr/>
        </p:nvSpPr>
        <p:spPr bwMode="auto">
          <a:xfrm>
            <a:off x="6895180" y="3061542"/>
            <a:ext cx="1446344" cy="80010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p>
        </p:txBody>
      </p:sp>
      <p:sp>
        <p:nvSpPr>
          <p:cNvPr id="7" name="Rectangle 6"/>
          <p:cNvSpPr>
            <a:spLocks noChangeArrowheads="1"/>
          </p:cNvSpPr>
          <p:nvPr/>
        </p:nvSpPr>
        <p:spPr bwMode="auto">
          <a:xfrm>
            <a:off x="4838309" y="2798020"/>
            <a:ext cx="1446344" cy="13303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p>
          <a:p>
            <a:pPr algn="ctr"/>
            <a:r>
              <a:rPr kumimoji="1" lang="zh-CN" altLang="en-US" sz="2000" b="1">
                <a:solidFill>
                  <a:srgbClr val="0000CC"/>
                </a:solidFill>
                <a:latin typeface="+mn-lt"/>
                <a:ea typeface="黑体" panose="02010609060101010101" pitchFamily="2" charset="-122"/>
              </a:rPr>
              <a:t>处理</a:t>
            </a:r>
          </a:p>
        </p:txBody>
      </p:sp>
      <p:sp>
        <p:nvSpPr>
          <p:cNvPr id="8" name="Rectangle 7"/>
          <p:cNvSpPr>
            <a:spLocks noChangeArrowheads="1"/>
          </p:cNvSpPr>
          <p:nvPr/>
        </p:nvSpPr>
        <p:spPr bwMode="auto">
          <a:xfrm>
            <a:off x="2066006" y="2255095"/>
            <a:ext cx="2058590" cy="20669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 name="Line 8"/>
          <p:cNvSpPr>
            <a:spLocks noChangeShapeType="1"/>
          </p:cNvSpPr>
          <p:nvPr/>
        </p:nvSpPr>
        <p:spPr bwMode="auto">
          <a:xfrm flipV="1">
            <a:off x="8312288" y="3463180"/>
            <a:ext cx="736071"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0" name="Line 9"/>
          <p:cNvSpPr>
            <a:spLocks noChangeShapeType="1"/>
          </p:cNvSpPr>
          <p:nvPr/>
        </p:nvSpPr>
        <p:spPr bwMode="auto">
          <a:xfrm>
            <a:off x="6284654" y="3463180"/>
            <a:ext cx="610527"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1" name="Line 10"/>
          <p:cNvSpPr>
            <a:spLocks noChangeShapeType="1"/>
          </p:cNvSpPr>
          <p:nvPr/>
        </p:nvSpPr>
        <p:spPr bwMode="auto">
          <a:xfrm>
            <a:off x="4114276" y="3463180"/>
            <a:ext cx="701675"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2" name="Line 11"/>
          <p:cNvSpPr>
            <a:spLocks noChangeShapeType="1"/>
          </p:cNvSpPr>
          <p:nvPr/>
        </p:nvSpPr>
        <p:spPr bwMode="auto">
          <a:xfrm>
            <a:off x="1101200" y="3463180"/>
            <a:ext cx="964804" cy="0"/>
          </a:xfrm>
          <a:prstGeom prst="line">
            <a:avLst/>
          </a:prstGeom>
          <a:noFill/>
          <a:ln w="5715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3" name="Line 12"/>
          <p:cNvSpPr>
            <a:spLocks noChangeShapeType="1"/>
          </p:cNvSpPr>
          <p:nvPr/>
        </p:nvSpPr>
        <p:spPr bwMode="auto">
          <a:xfrm>
            <a:off x="1101200" y="1826470"/>
            <a:ext cx="0" cy="3013075"/>
          </a:xfrm>
          <a:prstGeom prst="line">
            <a:avLst/>
          </a:prstGeom>
          <a:noFill/>
          <a:ln w="57150">
            <a:solidFill>
              <a:srgbClr val="0000FF"/>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4" name="Freeform 13"/>
          <p:cNvSpPr/>
          <p:nvPr/>
        </p:nvSpPr>
        <p:spPr bwMode="auto">
          <a:xfrm>
            <a:off x="2310215" y="3117108"/>
            <a:ext cx="1468702" cy="688975"/>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noFill/>
          <a:ln w="19050"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5" name="Line 14"/>
          <p:cNvSpPr>
            <a:spLocks noChangeShapeType="1"/>
          </p:cNvSpPr>
          <p:nvPr/>
        </p:nvSpPr>
        <p:spPr bwMode="auto">
          <a:xfrm>
            <a:off x="2750482"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6" name="Line 15"/>
          <p:cNvSpPr>
            <a:spLocks noChangeShapeType="1"/>
          </p:cNvSpPr>
          <p:nvPr/>
        </p:nvSpPr>
        <p:spPr bwMode="auto">
          <a:xfrm>
            <a:off x="2922460"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7" name="Line 16"/>
          <p:cNvSpPr>
            <a:spLocks noChangeShapeType="1"/>
          </p:cNvSpPr>
          <p:nvPr/>
        </p:nvSpPr>
        <p:spPr bwMode="auto">
          <a:xfrm>
            <a:off x="3096159"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8" name="Line 17"/>
          <p:cNvSpPr>
            <a:spLocks noChangeShapeType="1"/>
          </p:cNvSpPr>
          <p:nvPr/>
        </p:nvSpPr>
        <p:spPr bwMode="auto">
          <a:xfrm>
            <a:off x="3269858"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9" name="Line 18"/>
          <p:cNvSpPr>
            <a:spLocks noChangeShapeType="1"/>
          </p:cNvSpPr>
          <p:nvPr/>
        </p:nvSpPr>
        <p:spPr bwMode="auto">
          <a:xfrm>
            <a:off x="3440117"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0" name="Line 19"/>
          <p:cNvSpPr>
            <a:spLocks noChangeShapeType="1"/>
          </p:cNvSpPr>
          <p:nvPr/>
        </p:nvSpPr>
        <p:spPr bwMode="auto">
          <a:xfrm>
            <a:off x="3613817" y="3117108"/>
            <a:ext cx="0" cy="6889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 name="Text Box 20"/>
          <p:cNvSpPr txBox="1">
            <a:spLocks noChangeArrowheads="1"/>
          </p:cNvSpPr>
          <p:nvPr/>
        </p:nvSpPr>
        <p:spPr bwMode="auto">
          <a:xfrm>
            <a:off x="2299896" y="2369393"/>
            <a:ext cx="1475084" cy="677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000" b="1">
                <a:solidFill>
                  <a:srgbClr val="0000CC"/>
                </a:solidFill>
                <a:latin typeface="+mn-lt"/>
                <a:ea typeface="黑体" panose="02010609060101010101" pitchFamily="2" charset="-122"/>
              </a:rPr>
              <a:t>网络层处理</a:t>
            </a:r>
          </a:p>
          <a:p>
            <a:pPr>
              <a:lnSpc>
                <a:spcPct val="95000"/>
              </a:lnSpc>
            </a:pPr>
            <a:r>
              <a:rPr kumimoji="1" lang="zh-CN" altLang="en-US" sz="2000" b="1">
                <a:solidFill>
                  <a:srgbClr val="0000CC"/>
                </a:solidFill>
                <a:latin typeface="+mn-lt"/>
                <a:ea typeface="黑体" panose="02010609060101010101" pitchFamily="2" charset="-122"/>
              </a:rPr>
              <a:t>  分组排队 </a:t>
            </a:r>
          </a:p>
        </p:txBody>
      </p:sp>
      <p:sp>
        <p:nvSpPr>
          <p:cNvPr id="22" name="Text Box 21"/>
          <p:cNvSpPr txBox="1">
            <a:spLocks noChangeArrowheads="1"/>
          </p:cNvSpPr>
          <p:nvPr/>
        </p:nvSpPr>
        <p:spPr bwMode="auto">
          <a:xfrm>
            <a:off x="4016248" y="1484786"/>
            <a:ext cx="252024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输出端口的处理</a:t>
            </a:r>
          </a:p>
        </p:txBody>
      </p:sp>
      <p:sp>
        <p:nvSpPr>
          <p:cNvPr id="23" name="Text Box 22"/>
          <p:cNvSpPr txBox="1">
            <a:spLocks noChangeArrowheads="1"/>
          </p:cNvSpPr>
          <p:nvPr/>
        </p:nvSpPr>
        <p:spPr bwMode="auto">
          <a:xfrm>
            <a:off x="9048357" y="2448180"/>
            <a:ext cx="442750"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向</a:t>
            </a:r>
          </a:p>
          <a:p>
            <a:pPr>
              <a:lnSpc>
                <a:spcPct val="90000"/>
              </a:lnSpc>
            </a:pPr>
            <a:r>
              <a:rPr kumimoji="1" lang="zh-CN" altLang="en-US" sz="2000" b="1" dirty="0">
                <a:solidFill>
                  <a:srgbClr val="0000CC"/>
                </a:solidFill>
                <a:latin typeface="+mn-lt"/>
                <a:ea typeface="黑体" panose="02010609060101010101" pitchFamily="2" charset="-122"/>
              </a:rPr>
              <a:t>线</a:t>
            </a:r>
          </a:p>
          <a:p>
            <a:pPr>
              <a:lnSpc>
                <a:spcPct val="90000"/>
              </a:lnSpc>
            </a:pPr>
            <a:r>
              <a:rPr kumimoji="1" lang="zh-CN" altLang="en-US" sz="2000" b="1" dirty="0">
                <a:solidFill>
                  <a:srgbClr val="0000CC"/>
                </a:solidFill>
                <a:latin typeface="+mn-lt"/>
                <a:ea typeface="黑体" panose="02010609060101010101" pitchFamily="2" charset="-122"/>
              </a:rPr>
              <a:t>路</a:t>
            </a:r>
          </a:p>
          <a:p>
            <a:pPr>
              <a:lnSpc>
                <a:spcPct val="90000"/>
              </a:lnSpc>
            </a:pPr>
            <a:r>
              <a:rPr kumimoji="1" lang="zh-CN" altLang="en-US" sz="2000" b="1" dirty="0">
                <a:solidFill>
                  <a:srgbClr val="0000CC"/>
                </a:solidFill>
                <a:latin typeface="+mn-lt"/>
                <a:ea typeface="黑体" panose="02010609060101010101" pitchFamily="2" charset="-122"/>
              </a:rPr>
              <a:t>发</a:t>
            </a:r>
          </a:p>
          <a:p>
            <a:pPr>
              <a:lnSpc>
                <a:spcPct val="90000"/>
              </a:lnSpc>
            </a:pPr>
            <a:r>
              <a:rPr kumimoji="1" lang="zh-CN" altLang="en-US" sz="2000" b="1" dirty="0">
                <a:solidFill>
                  <a:srgbClr val="0000CC"/>
                </a:solidFill>
                <a:latin typeface="+mn-lt"/>
                <a:ea typeface="黑体" panose="02010609060101010101" pitchFamily="2" charset="-122"/>
              </a:rPr>
              <a:t>送</a:t>
            </a:r>
          </a:p>
          <a:p>
            <a:pPr>
              <a:lnSpc>
                <a:spcPct val="90000"/>
              </a:lnSpc>
            </a:pPr>
            <a:r>
              <a:rPr kumimoji="1" lang="zh-CN" altLang="en-US" sz="2000" b="1" dirty="0">
                <a:solidFill>
                  <a:srgbClr val="0000CC"/>
                </a:solidFill>
                <a:latin typeface="+mn-lt"/>
                <a:ea typeface="黑体" panose="02010609060101010101" pitchFamily="2" charset="-122"/>
              </a:rPr>
              <a:t>分</a:t>
            </a:r>
          </a:p>
          <a:p>
            <a:pPr>
              <a:lnSpc>
                <a:spcPct val="90000"/>
              </a:lnSpc>
            </a:pPr>
            <a:r>
              <a:rPr kumimoji="1" lang="zh-CN" altLang="en-US" sz="2000" b="1" dirty="0">
                <a:solidFill>
                  <a:srgbClr val="0000CC"/>
                </a:solidFill>
                <a:latin typeface="+mn-lt"/>
                <a:ea typeface="黑体" panose="02010609060101010101" pitchFamily="2" charset="-122"/>
              </a:rPr>
              <a:t>组</a:t>
            </a:r>
          </a:p>
        </p:txBody>
      </p:sp>
      <p:sp>
        <p:nvSpPr>
          <p:cNvPr id="24" name="Text Box 23"/>
          <p:cNvSpPr txBox="1">
            <a:spLocks noChangeArrowheads="1"/>
          </p:cNvSpPr>
          <p:nvPr/>
        </p:nvSpPr>
        <p:spPr bwMode="auto">
          <a:xfrm>
            <a:off x="2483913" y="3799731"/>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缓存管理</a:t>
            </a:r>
          </a:p>
        </p:txBody>
      </p:sp>
      <p:sp>
        <p:nvSpPr>
          <p:cNvPr id="25" name="Text Box 24"/>
          <p:cNvSpPr txBox="1">
            <a:spLocks noChangeArrowheads="1"/>
          </p:cNvSpPr>
          <p:nvPr/>
        </p:nvSpPr>
        <p:spPr bwMode="auto">
          <a:xfrm>
            <a:off x="583543" y="2796024"/>
            <a:ext cx="44275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p>
          <a:p>
            <a:r>
              <a:rPr kumimoji="1" lang="zh-CN" altLang="en-US" sz="2000" b="1" dirty="0">
                <a:solidFill>
                  <a:srgbClr val="0000CC"/>
                </a:solidFill>
                <a:latin typeface="+mn-lt"/>
                <a:ea typeface="黑体" panose="02010609060101010101" pitchFamily="2" charset="-122"/>
              </a:rPr>
              <a:t>换</a:t>
            </a:r>
          </a:p>
          <a:p>
            <a:r>
              <a:rPr kumimoji="1" lang="zh-CN" altLang="en-US" sz="2000" b="1" dirty="0">
                <a:solidFill>
                  <a:srgbClr val="0000CC"/>
                </a:solidFill>
                <a:latin typeface="+mn-lt"/>
                <a:ea typeface="黑体" panose="02010609060101010101" pitchFamily="2" charset="-122"/>
              </a:rPr>
              <a:t>结</a:t>
            </a:r>
          </a:p>
          <a:p>
            <a:r>
              <a:rPr kumimoji="1" lang="zh-CN" altLang="en-US" sz="2000" b="1" dirty="0">
                <a:solidFill>
                  <a:srgbClr val="0000CC"/>
                </a:solidFill>
                <a:latin typeface="+mn-lt"/>
                <a:ea typeface="黑体" panose="02010609060101010101" pitchFamily="2" charset="-122"/>
              </a:rPr>
              <a:t>构</a:t>
            </a: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a:t>把分组从一个输入端口转移到某个合适的输出端口</a:t>
            </a:r>
            <a:r>
              <a:rPr lang="zh-CN" altLang="zh-CN" dirty="0" smtClean="0"/>
              <a:t>。</a:t>
            </a:r>
            <a:endParaRPr lang="en-US" altLang="zh-CN" dirty="0" smtClean="0"/>
          </a:p>
          <a:p>
            <a:r>
              <a:rPr lang="zh-CN" altLang="zh-CN" dirty="0"/>
              <a:t>实现交换有多种方法</a:t>
            </a:r>
            <a:r>
              <a:rPr lang="zh-CN" altLang="en-US" dirty="0"/>
              <a:t>。</a:t>
            </a:r>
            <a:r>
              <a:rPr lang="zh-CN" altLang="zh-CN" dirty="0"/>
              <a:t>常用交换方法</a:t>
            </a:r>
            <a:r>
              <a:rPr lang="zh-CN" altLang="en-US" dirty="0"/>
              <a:t>有三种：</a:t>
            </a:r>
            <a:endParaRPr lang="en-US" altLang="zh-CN" dirty="0"/>
          </a:p>
          <a:p>
            <a:pPr lvl="1"/>
            <a:r>
              <a:rPr lang="zh-CN" altLang="zh-CN" dirty="0"/>
              <a:t>通过</a:t>
            </a:r>
            <a:r>
              <a:rPr lang="zh-CN" altLang="zh-CN" dirty="0" smtClean="0"/>
              <a:t>存储器</a:t>
            </a:r>
            <a:endParaRPr lang="en-US" altLang="zh-CN" dirty="0" smtClean="0"/>
          </a:p>
          <a:p>
            <a:pPr lvl="1"/>
            <a:r>
              <a:rPr lang="zh-CN" altLang="zh-CN" dirty="0"/>
              <a:t>通过</a:t>
            </a:r>
            <a:r>
              <a:rPr lang="zh-CN" altLang="zh-CN" dirty="0" smtClean="0"/>
              <a:t>总线</a:t>
            </a:r>
            <a:endParaRPr lang="en-US" altLang="zh-CN" dirty="0" smtClean="0"/>
          </a:p>
          <a:p>
            <a:pPr lvl="1"/>
            <a:r>
              <a:rPr lang="zh-CN" altLang="zh-CN" dirty="0"/>
              <a:t>通过纵横交换结构</a:t>
            </a:r>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4260"/>
              <a:gd name="adj2" fmla="val -576996"/>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3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1" name="Rectangle 3"/>
          <p:cNvSpPr>
            <a:spLocks noChangeArrowheads="1"/>
          </p:cNvSpPr>
          <p:nvPr/>
        </p:nvSpPr>
        <p:spPr bwMode="auto">
          <a:xfrm>
            <a:off x="713576" y="916476"/>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2" name="Rectangle 4"/>
          <p:cNvSpPr>
            <a:spLocks noChangeArrowheads="1"/>
          </p:cNvSpPr>
          <p:nvPr/>
        </p:nvSpPr>
        <p:spPr bwMode="auto">
          <a:xfrm>
            <a:off x="1226074" y="868851"/>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3" name="Rectangle 5"/>
          <p:cNvSpPr>
            <a:spLocks noChangeArrowheads="1"/>
          </p:cNvSpPr>
          <p:nvPr/>
        </p:nvSpPr>
        <p:spPr bwMode="auto">
          <a:xfrm>
            <a:off x="1742012" y="84662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4" name="Line 6"/>
          <p:cNvSpPr>
            <a:spLocks noChangeShapeType="1"/>
          </p:cNvSpPr>
          <p:nvPr/>
        </p:nvSpPr>
        <p:spPr bwMode="auto">
          <a:xfrm flipV="1">
            <a:off x="505481" y="98949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5" name="Line 7"/>
          <p:cNvSpPr>
            <a:spLocks noChangeShapeType="1"/>
          </p:cNvSpPr>
          <p:nvPr/>
        </p:nvSpPr>
        <p:spPr bwMode="auto">
          <a:xfrm>
            <a:off x="1021419" y="989498"/>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6" name="Line 8"/>
          <p:cNvSpPr>
            <a:spLocks noChangeShapeType="1"/>
          </p:cNvSpPr>
          <p:nvPr/>
        </p:nvSpPr>
        <p:spPr bwMode="auto">
          <a:xfrm>
            <a:off x="1535637" y="98949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7" name="Line 9"/>
          <p:cNvSpPr>
            <a:spLocks noChangeShapeType="1"/>
          </p:cNvSpPr>
          <p:nvPr/>
        </p:nvSpPr>
        <p:spPr bwMode="auto">
          <a:xfrm>
            <a:off x="2049854" y="98949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8" name="Rectangle 10"/>
          <p:cNvSpPr>
            <a:spLocks noChangeArrowheads="1"/>
          </p:cNvSpPr>
          <p:nvPr/>
        </p:nvSpPr>
        <p:spPr bwMode="auto">
          <a:xfrm>
            <a:off x="713576" y="2084876"/>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9" name="Rectangle 11"/>
          <p:cNvSpPr>
            <a:spLocks noChangeArrowheads="1"/>
          </p:cNvSpPr>
          <p:nvPr/>
        </p:nvSpPr>
        <p:spPr bwMode="auto">
          <a:xfrm>
            <a:off x="1226074" y="203724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0" name="Rectangle 12"/>
          <p:cNvSpPr>
            <a:spLocks noChangeArrowheads="1"/>
          </p:cNvSpPr>
          <p:nvPr/>
        </p:nvSpPr>
        <p:spPr bwMode="auto">
          <a:xfrm>
            <a:off x="1742012" y="2011848"/>
            <a:ext cx="30784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1" name="Line 13"/>
          <p:cNvSpPr>
            <a:spLocks noChangeShapeType="1"/>
          </p:cNvSpPr>
          <p:nvPr/>
        </p:nvSpPr>
        <p:spPr bwMode="auto">
          <a:xfrm flipV="1">
            <a:off x="505481" y="2156311"/>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2" name="Line 14"/>
          <p:cNvSpPr>
            <a:spLocks noChangeShapeType="1"/>
          </p:cNvSpPr>
          <p:nvPr/>
        </p:nvSpPr>
        <p:spPr bwMode="auto">
          <a:xfrm>
            <a:off x="1021419" y="2156311"/>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3" name="Line 15"/>
          <p:cNvSpPr>
            <a:spLocks noChangeShapeType="1"/>
          </p:cNvSpPr>
          <p:nvPr/>
        </p:nvSpPr>
        <p:spPr bwMode="auto">
          <a:xfrm>
            <a:off x="1535637" y="2156311"/>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4" name="Line 16"/>
          <p:cNvSpPr>
            <a:spLocks noChangeShapeType="1"/>
          </p:cNvSpPr>
          <p:nvPr/>
        </p:nvSpPr>
        <p:spPr bwMode="auto">
          <a:xfrm>
            <a:off x="2049854" y="2156311"/>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5" name="Rectangle 17"/>
          <p:cNvSpPr>
            <a:spLocks noChangeArrowheads="1"/>
          </p:cNvSpPr>
          <p:nvPr/>
        </p:nvSpPr>
        <p:spPr bwMode="auto">
          <a:xfrm>
            <a:off x="2256229" y="702163"/>
            <a:ext cx="744670" cy="1717675"/>
          </a:xfrm>
          <a:prstGeom prst="rect">
            <a:avLst/>
          </a:prstGeom>
          <a:solidFill>
            <a:srgbClr val="FFCCFF"/>
          </a:solidFill>
          <a:ln w="28575">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6" name="Rectangle 18"/>
          <p:cNvSpPr>
            <a:spLocks noChangeArrowheads="1"/>
          </p:cNvSpPr>
          <p:nvPr/>
        </p:nvSpPr>
        <p:spPr bwMode="auto">
          <a:xfrm flipH="1">
            <a:off x="4233991" y="916476"/>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7" name="Rectangle 19"/>
          <p:cNvSpPr>
            <a:spLocks noChangeArrowheads="1"/>
          </p:cNvSpPr>
          <p:nvPr/>
        </p:nvSpPr>
        <p:spPr bwMode="auto">
          <a:xfrm flipH="1">
            <a:off x="3721493" y="868851"/>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8" name="Rectangle 20"/>
          <p:cNvSpPr>
            <a:spLocks noChangeArrowheads="1"/>
          </p:cNvSpPr>
          <p:nvPr/>
        </p:nvSpPr>
        <p:spPr bwMode="auto">
          <a:xfrm flipH="1">
            <a:off x="3203835" y="84662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9" name="Line 21"/>
          <p:cNvSpPr>
            <a:spLocks noChangeShapeType="1"/>
          </p:cNvSpPr>
          <p:nvPr/>
        </p:nvSpPr>
        <p:spPr bwMode="auto">
          <a:xfrm flipV="1">
            <a:off x="4536672" y="98949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0" name="Line 22"/>
          <p:cNvSpPr>
            <a:spLocks noChangeShapeType="1"/>
          </p:cNvSpPr>
          <p:nvPr/>
        </p:nvSpPr>
        <p:spPr bwMode="auto">
          <a:xfrm rot="10800000" flipH="1">
            <a:off x="4029335" y="989498"/>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1" name="Line 23"/>
          <p:cNvSpPr>
            <a:spLocks noChangeShapeType="1"/>
          </p:cNvSpPr>
          <p:nvPr/>
        </p:nvSpPr>
        <p:spPr bwMode="auto">
          <a:xfrm>
            <a:off x="3513399" y="989498"/>
            <a:ext cx="20809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2" name="Line 24"/>
          <p:cNvSpPr>
            <a:spLocks noChangeShapeType="1"/>
          </p:cNvSpPr>
          <p:nvPr/>
        </p:nvSpPr>
        <p:spPr bwMode="auto">
          <a:xfrm>
            <a:off x="3000901" y="989498"/>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3" name="Rectangle 25"/>
          <p:cNvSpPr>
            <a:spLocks noChangeArrowheads="1"/>
          </p:cNvSpPr>
          <p:nvPr/>
        </p:nvSpPr>
        <p:spPr bwMode="auto">
          <a:xfrm flipH="1">
            <a:off x="4233991" y="2084876"/>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4" name="Rectangle 26"/>
          <p:cNvSpPr>
            <a:spLocks noChangeArrowheads="1"/>
          </p:cNvSpPr>
          <p:nvPr/>
        </p:nvSpPr>
        <p:spPr bwMode="auto">
          <a:xfrm flipH="1">
            <a:off x="3721493" y="203724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5" name="Rectangle 27"/>
          <p:cNvSpPr>
            <a:spLocks noChangeArrowheads="1"/>
          </p:cNvSpPr>
          <p:nvPr/>
        </p:nvSpPr>
        <p:spPr bwMode="auto">
          <a:xfrm flipH="1">
            <a:off x="3203835" y="2011848"/>
            <a:ext cx="30956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6" name="Line 28"/>
          <p:cNvSpPr>
            <a:spLocks noChangeShapeType="1"/>
          </p:cNvSpPr>
          <p:nvPr/>
        </p:nvSpPr>
        <p:spPr bwMode="auto">
          <a:xfrm flipV="1">
            <a:off x="4536672" y="2156311"/>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7" name="Line 29"/>
          <p:cNvSpPr>
            <a:spLocks noChangeShapeType="1"/>
          </p:cNvSpPr>
          <p:nvPr/>
        </p:nvSpPr>
        <p:spPr bwMode="auto">
          <a:xfrm>
            <a:off x="4029335" y="2156311"/>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8" name="Line 30"/>
          <p:cNvSpPr>
            <a:spLocks noChangeShapeType="1"/>
          </p:cNvSpPr>
          <p:nvPr/>
        </p:nvSpPr>
        <p:spPr bwMode="auto">
          <a:xfrm>
            <a:off x="3513399" y="2156311"/>
            <a:ext cx="20809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9" name="Line 31"/>
          <p:cNvSpPr>
            <a:spLocks noChangeShapeType="1"/>
          </p:cNvSpPr>
          <p:nvPr/>
        </p:nvSpPr>
        <p:spPr bwMode="auto">
          <a:xfrm>
            <a:off x="3000901" y="2156311"/>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0" name="Rectangle 32"/>
          <p:cNvSpPr>
            <a:spLocks noChangeArrowheads="1"/>
          </p:cNvSpPr>
          <p:nvPr/>
        </p:nvSpPr>
        <p:spPr bwMode="auto">
          <a:xfrm>
            <a:off x="713576" y="1487976"/>
            <a:ext cx="307842"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1" name="Rectangle 33"/>
          <p:cNvSpPr>
            <a:spLocks noChangeArrowheads="1"/>
          </p:cNvSpPr>
          <p:nvPr/>
        </p:nvSpPr>
        <p:spPr bwMode="auto">
          <a:xfrm>
            <a:off x="1226074" y="1440351"/>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2" name="Rectangle 34"/>
          <p:cNvSpPr>
            <a:spLocks noChangeArrowheads="1"/>
          </p:cNvSpPr>
          <p:nvPr/>
        </p:nvSpPr>
        <p:spPr bwMode="auto">
          <a:xfrm>
            <a:off x="1742012" y="141812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3" name="Line 35"/>
          <p:cNvSpPr>
            <a:spLocks noChangeShapeType="1"/>
          </p:cNvSpPr>
          <p:nvPr/>
        </p:nvSpPr>
        <p:spPr bwMode="auto">
          <a:xfrm flipV="1">
            <a:off x="505481" y="156099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4" name="Line 36"/>
          <p:cNvSpPr>
            <a:spLocks noChangeShapeType="1"/>
          </p:cNvSpPr>
          <p:nvPr/>
        </p:nvSpPr>
        <p:spPr bwMode="auto">
          <a:xfrm>
            <a:off x="1021419" y="1560998"/>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5" name="Line 37"/>
          <p:cNvSpPr>
            <a:spLocks noChangeShapeType="1"/>
          </p:cNvSpPr>
          <p:nvPr/>
        </p:nvSpPr>
        <p:spPr bwMode="auto">
          <a:xfrm>
            <a:off x="1535637" y="156099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6" name="Line 38"/>
          <p:cNvSpPr>
            <a:spLocks noChangeShapeType="1"/>
          </p:cNvSpPr>
          <p:nvPr/>
        </p:nvSpPr>
        <p:spPr bwMode="auto">
          <a:xfrm>
            <a:off x="2049854" y="156099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7" name="Rectangle 39"/>
          <p:cNvSpPr>
            <a:spLocks noChangeArrowheads="1"/>
          </p:cNvSpPr>
          <p:nvPr/>
        </p:nvSpPr>
        <p:spPr bwMode="auto">
          <a:xfrm flipH="1">
            <a:off x="4233991" y="1487976"/>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8" name="Rectangle 40"/>
          <p:cNvSpPr>
            <a:spLocks noChangeArrowheads="1"/>
          </p:cNvSpPr>
          <p:nvPr/>
        </p:nvSpPr>
        <p:spPr bwMode="auto">
          <a:xfrm flipH="1">
            <a:off x="3721493" y="1440351"/>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9" name="Rectangle 41"/>
          <p:cNvSpPr>
            <a:spLocks noChangeArrowheads="1"/>
          </p:cNvSpPr>
          <p:nvPr/>
        </p:nvSpPr>
        <p:spPr bwMode="auto">
          <a:xfrm flipH="1">
            <a:off x="3203835" y="141812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50" name="Line 42"/>
          <p:cNvSpPr>
            <a:spLocks noChangeShapeType="1"/>
          </p:cNvSpPr>
          <p:nvPr/>
        </p:nvSpPr>
        <p:spPr bwMode="auto">
          <a:xfrm flipV="1">
            <a:off x="4536672" y="156099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1" name="Line 43"/>
          <p:cNvSpPr>
            <a:spLocks noChangeShapeType="1"/>
          </p:cNvSpPr>
          <p:nvPr/>
        </p:nvSpPr>
        <p:spPr bwMode="auto">
          <a:xfrm rot="10800000" flipH="1">
            <a:off x="4029335" y="1560998"/>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2" name="Line 44"/>
          <p:cNvSpPr>
            <a:spLocks noChangeShapeType="1"/>
          </p:cNvSpPr>
          <p:nvPr/>
        </p:nvSpPr>
        <p:spPr bwMode="auto">
          <a:xfrm>
            <a:off x="3513399" y="1560998"/>
            <a:ext cx="20809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3" name="Line 45"/>
          <p:cNvSpPr>
            <a:spLocks noChangeShapeType="1"/>
          </p:cNvSpPr>
          <p:nvPr/>
        </p:nvSpPr>
        <p:spPr bwMode="auto">
          <a:xfrm>
            <a:off x="3000901" y="1560998"/>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4" name="Text Box 46"/>
          <p:cNvSpPr txBox="1">
            <a:spLocks noChangeArrowheads="1"/>
          </p:cNvSpPr>
          <p:nvPr/>
        </p:nvSpPr>
        <p:spPr bwMode="auto">
          <a:xfrm>
            <a:off x="348981" y="548174"/>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655" name="Text Box 47"/>
          <p:cNvSpPr txBox="1">
            <a:spLocks noChangeArrowheads="1"/>
          </p:cNvSpPr>
          <p:nvPr/>
        </p:nvSpPr>
        <p:spPr bwMode="auto">
          <a:xfrm>
            <a:off x="347260" y="1707049"/>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656" name="Text Box 48"/>
          <p:cNvSpPr txBox="1">
            <a:spLocks noChangeArrowheads="1"/>
          </p:cNvSpPr>
          <p:nvPr/>
        </p:nvSpPr>
        <p:spPr bwMode="auto">
          <a:xfrm>
            <a:off x="347260" y="1103799"/>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sp>
        <p:nvSpPr>
          <p:cNvPr id="964657" name="Text Box 49"/>
          <p:cNvSpPr txBox="1">
            <a:spLocks noChangeArrowheads="1"/>
          </p:cNvSpPr>
          <p:nvPr/>
        </p:nvSpPr>
        <p:spPr bwMode="auto">
          <a:xfrm>
            <a:off x="4519475" y="598974"/>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sp>
        <p:nvSpPr>
          <p:cNvPr id="964658" name="Text Box 50"/>
          <p:cNvSpPr txBox="1">
            <a:spLocks noChangeArrowheads="1"/>
          </p:cNvSpPr>
          <p:nvPr/>
        </p:nvSpPr>
        <p:spPr bwMode="auto">
          <a:xfrm>
            <a:off x="4519475" y="1203811"/>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sp>
        <p:nvSpPr>
          <p:cNvPr id="964659" name="Freeform 51"/>
          <p:cNvSpPr/>
          <p:nvPr/>
        </p:nvSpPr>
        <p:spPr bwMode="auto">
          <a:xfrm>
            <a:off x="909635" y="773598"/>
            <a:ext cx="3539331" cy="571500"/>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9966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0" name="Text Box 52"/>
          <p:cNvSpPr txBox="1">
            <a:spLocks noChangeArrowheads="1"/>
          </p:cNvSpPr>
          <p:nvPr/>
        </p:nvSpPr>
        <p:spPr bwMode="auto">
          <a:xfrm>
            <a:off x="2424768" y="1102214"/>
            <a:ext cx="44275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存</a:t>
            </a:r>
          </a:p>
          <a:p>
            <a:r>
              <a:rPr kumimoji="1" lang="zh-CN" altLang="en-US" sz="2000" b="1">
                <a:solidFill>
                  <a:srgbClr val="0000CC"/>
                </a:solidFill>
                <a:latin typeface="+mn-lt"/>
                <a:ea typeface="黑体" panose="02010609060101010101" pitchFamily="2" charset="-122"/>
              </a:rPr>
              <a:t>储</a:t>
            </a:r>
          </a:p>
          <a:p>
            <a:r>
              <a:rPr kumimoji="1" lang="zh-CN" altLang="en-US" sz="2000" b="1">
                <a:solidFill>
                  <a:srgbClr val="0000CC"/>
                </a:solidFill>
                <a:latin typeface="+mn-lt"/>
                <a:ea typeface="黑体" panose="02010609060101010101" pitchFamily="2" charset="-122"/>
              </a:rPr>
              <a:t>器</a:t>
            </a:r>
          </a:p>
        </p:txBody>
      </p:sp>
      <p:sp>
        <p:nvSpPr>
          <p:cNvPr id="964661" name="Rectangle 53"/>
          <p:cNvSpPr>
            <a:spLocks noChangeArrowheads="1"/>
          </p:cNvSpPr>
          <p:nvPr/>
        </p:nvSpPr>
        <p:spPr bwMode="auto">
          <a:xfrm>
            <a:off x="5835413" y="1340303"/>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2" name="Rectangle 54"/>
          <p:cNvSpPr>
            <a:spLocks noChangeArrowheads="1"/>
          </p:cNvSpPr>
          <p:nvPr/>
        </p:nvSpPr>
        <p:spPr bwMode="auto">
          <a:xfrm>
            <a:off x="6347908" y="1292678"/>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3" name="Rectangle 55"/>
          <p:cNvSpPr>
            <a:spLocks noChangeArrowheads="1"/>
          </p:cNvSpPr>
          <p:nvPr/>
        </p:nvSpPr>
        <p:spPr bwMode="auto">
          <a:xfrm>
            <a:off x="6863847" y="127045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4" name="Line 56"/>
          <p:cNvSpPr>
            <a:spLocks noChangeShapeType="1"/>
          </p:cNvSpPr>
          <p:nvPr/>
        </p:nvSpPr>
        <p:spPr bwMode="auto">
          <a:xfrm flipV="1">
            <a:off x="5627316" y="1413325"/>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5" name="Line 57"/>
          <p:cNvSpPr>
            <a:spLocks noChangeShapeType="1"/>
          </p:cNvSpPr>
          <p:nvPr/>
        </p:nvSpPr>
        <p:spPr bwMode="auto">
          <a:xfrm>
            <a:off x="6143254" y="14133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6" name="Line 58"/>
          <p:cNvSpPr>
            <a:spLocks noChangeShapeType="1"/>
          </p:cNvSpPr>
          <p:nvPr/>
        </p:nvSpPr>
        <p:spPr bwMode="auto">
          <a:xfrm>
            <a:off x="6657470" y="1413325"/>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7" name="Line 59"/>
          <p:cNvSpPr>
            <a:spLocks noChangeShapeType="1"/>
          </p:cNvSpPr>
          <p:nvPr/>
        </p:nvSpPr>
        <p:spPr bwMode="auto">
          <a:xfrm>
            <a:off x="7171688" y="14133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8" name="Rectangle 60"/>
          <p:cNvSpPr>
            <a:spLocks noChangeArrowheads="1"/>
          </p:cNvSpPr>
          <p:nvPr/>
        </p:nvSpPr>
        <p:spPr bwMode="auto">
          <a:xfrm>
            <a:off x="5835413" y="2508703"/>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9" name="Rectangle 61"/>
          <p:cNvSpPr>
            <a:spLocks noChangeArrowheads="1"/>
          </p:cNvSpPr>
          <p:nvPr/>
        </p:nvSpPr>
        <p:spPr bwMode="auto">
          <a:xfrm>
            <a:off x="6347908" y="2461078"/>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0" name="Rectangle 62"/>
          <p:cNvSpPr>
            <a:spLocks noChangeArrowheads="1"/>
          </p:cNvSpPr>
          <p:nvPr/>
        </p:nvSpPr>
        <p:spPr bwMode="auto">
          <a:xfrm>
            <a:off x="6863847" y="2435675"/>
            <a:ext cx="30784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1" name="Line 63"/>
          <p:cNvSpPr>
            <a:spLocks noChangeShapeType="1"/>
          </p:cNvSpPr>
          <p:nvPr/>
        </p:nvSpPr>
        <p:spPr bwMode="auto">
          <a:xfrm flipV="1">
            <a:off x="5627316" y="258013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2" name="Line 64"/>
          <p:cNvSpPr>
            <a:spLocks noChangeShapeType="1"/>
          </p:cNvSpPr>
          <p:nvPr/>
        </p:nvSpPr>
        <p:spPr bwMode="auto">
          <a:xfrm>
            <a:off x="6143254" y="2580138"/>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3" name="Line 65"/>
          <p:cNvSpPr>
            <a:spLocks noChangeShapeType="1"/>
          </p:cNvSpPr>
          <p:nvPr/>
        </p:nvSpPr>
        <p:spPr bwMode="auto">
          <a:xfrm>
            <a:off x="6657470" y="258013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4" name="Line 66"/>
          <p:cNvSpPr>
            <a:spLocks noChangeShapeType="1"/>
          </p:cNvSpPr>
          <p:nvPr/>
        </p:nvSpPr>
        <p:spPr bwMode="auto">
          <a:xfrm>
            <a:off x="7171688" y="2580138"/>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5" name="Rectangle 67"/>
          <p:cNvSpPr>
            <a:spLocks noChangeArrowheads="1"/>
          </p:cNvSpPr>
          <p:nvPr/>
        </p:nvSpPr>
        <p:spPr bwMode="auto">
          <a:xfrm flipH="1">
            <a:off x="8741858" y="1340303"/>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6" name="Rectangle 68"/>
          <p:cNvSpPr>
            <a:spLocks noChangeArrowheads="1"/>
          </p:cNvSpPr>
          <p:nvPr/>
        </p:nvSpPr>
        <p:spPr bwMode="auto">
          <a:xfrm flipH="1">
            <a:off x="8229363" y="1292678"/>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7" name="Rectangle 69"/>
          <p:cNvSpPr>
            <a:spLocks noChangeArrowheads="1"/>
          </p:cNvSpPr>
          <p:nvPr/>
        </p:nvSpPr>
        <p:spPr bwMode="auto">
          <a:xfrm flipH="1">
            <a:off x="7711704" y="127045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8" name="Line 70"/>
          <p:cNvSpPr>
            <a:spLocks noChangeShapeType="1"/>
          </p:cNvSpPr>
          <p:nvPr/>
        </p:nvSpPr>
        <p:spPr bwMode="auto">
          <a:xfrm flipV="1">
            <a:off x="9044541" y="1413325"/>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9" name="Line 71"/>
          <p:cNvSpPr>
            <a:spLocks noChangeShapeType="1"/>
          </p:cNvSpPr>
          <p:nvPr/>
        </p:nvSpPr>
        <p:spPr bwMode="auto">
          <a:xfrm rot="10800000" flipH="1">
            <a:off x="8537204" y="14133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0" name="Line 72"/>
          <p:cNvSpPr>
            <a:spLocks noChangeShapeType="1"/>
          </p:cNvSpPr>
          <p:nvPr/>
        </p:nvSpPr>
        <p:spPr bwMode="auto">
          <a:xfrm>
            <a:off x="8022986" y="1413325"/>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1" name="Line 73"/>
          <p:cNvSpPr>
            <a:spLocks noChangeShapeType="1"/>
          </p:cNvSpPr>
          <p:nvPr/>
        </p:nvSpPr>
        <p:spPr bwMode="auto">
          <a:xfrm>
            <a:off x="7508770" y="1413325"/>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2" name="Rectangle 74"/>
          <p:cNvSpPr>
            <a:spLocks noChangeArrowheads="1"/>
          </p:cNvSpPr>
          <p:nvPr/>
        </p:nvSpPr>
        <p:spPr bwMode="auto">
          <a:xfrm flipH="1">
            <a:off x="8741858" y="2508703"/>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3" name="Rectangle 75"/>
          <p:cNvSpPr>
            <a:spLocks noChangeArrowheads="1"/>
          </p:cNvSpPr>
          <p:nvPr/>
        </p:nvSpPr>
        <p:spPr bwMode="auto">
          <a:xfrm flipH="1">
            <a:off x="8229363" y="2461078"/>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4" name="Rectangle 76"/>
          <p:cNvSpPr>
            <a:spLocks noChangeArrowheads="1"/>
          </p:cNvSpPr>
          <p:nvPr/>
        </p:nvSpPr>
        <p:spPr bwMode="auto">
          <a:xfrm flipH="1">
            <a:off x="7711704" y="2435675"/>
            <a:ext cx="31128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5" name="Line 77"/>
          <p:cNvSpPr>
            <a:spLocks noChangeShapeType="1"/>
          </p:cNvSpPr>
          <p:nvPr/>
        </p:nvSpPr>
        <p:spPr bwMode="auto">
          <a:xfrm flipV="1">
            <a:off x="9044541" y="2580138"/>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6" name="Line 78"/>
          <p:cNvSpPr>
            <a:spLocks noChangeShapeType="1"/>
          </p:cNvSpPr>
          <p:nvPr/>
        </p:nvSpPr>
        <p:spPr bwMode="auto">
          <a:xfrm>
            <a:off x="8537204" y="2580138"/>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7" name="Line 79"/>
          <p:cNvSpPr>
            <a:spLocks noChangeShapeType="1"/>
          </p:cNvSpPr>
          <p:nvPr/>
        </p:nvSpPr>
        <p:spPr bwMode="auto">
          <a:xfrm>
            <a:off x="8022986" y="2580138"/>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8" name="Line 80"/>
          <p:cNvSpPr>
            <a:spLocks noChangeShapeType="1"/>
          </p:cNvSpPr>
          <p:nvPr/>
        </p:nvSpPr>
        <p:spPr bwMode="auto">
          <a:xfrm>
            <a:off x="7508770" y="2580138"/>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9" name="Rectangle 81"/>
          <p:cNvSpPr>
            <a:spLocks noChangeArrowheads="1"/>
          </p:cNvSpPr>
          <p:nvPr/>
        </p:nvSpPr>
        <p:spPr bwMode="auto">
          <a:xfrm>
            <a:off x="5835413" y="1911803"/>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0" name="Rectangle 82"/>
          <p:cNvSpPr>
            <a:spLocks noChangeArrowheads="1"/>
          </p:cNvSpPr>
          <p:nvPr/>
        </p:nvSpPr>
        <p:spPr bwMode="auto">
          <a:xfrm>
            <a:off x="6347908" y="1864178"/>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1" name="Rectangle 83"/>
          <p:cNvSpPr>
            <a:spLocks noChangeArrowheads="1"/>
          </p:cNvSpPr>
          <p:nvPr/>
        </p:nvSpPr>
        <p:spPr bwMode="auto">
          <a:xfrm>
            <a:off x="6863847" y="184195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2" name="Line 84"/>
          <p:cNvSpPr>
            <a:spLocks noChangeShapeType="1"/>
          </p:cNvSpPr>
          <p:nvPr/>
        </p:nvSpPr>
        <p:spPr bwMode="auto">
          <a:xfrm flipV="1">
            <a:off x="5627316" y="1984825"/>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3" name="Line 85"/>
          <p:cNvSpPr>
            <a:spLocks noChangeShapeType="1"/>
          </p:cNvSpPr>
          <p:nvPr/>
        </p:nvSpPr>
        <p:spPr bwMode="auto">
          <a:xfrm>
            <a:off x="6143254" y="19848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4" name="Line 86"/>
          <p:cNvSpPr>
            <a:spLocks noChangeShapeType="1"/>
          </p:cNvSpPr>
          <p:nvPr/>
        </p:nvSpPr>
        <p:spPr bwMode="auto">
          <a:xfrm>
            <a:off x="6657470" y="1984825"/>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5" name="Line 87"/>
          <p:cNvSpPr>
            <a:spLocks noChangeShapeType="1"/>
          </p:cNvSpPr>
          <p:nvPr/>
        </p:nvSpPr>
        <p:spPr bwMode="auto">
          <a:xfrm>
            <a:off x="7171688" y="19848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6" name="Rectangle 88"/>
          <p:cNvSpPr>
            <a:spLocks noChangeArrowheads="1"/>
          </p:cNvSpPr>
          <p:nvPr/>
        </p:nvSpPr>
        <p:spPr bwMode="auto">
          <a:xfrm flipH="1">
            <a:off x="8741858" y="1911803"/>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7" name="Rectangle 89"/>
          <p:cNvSpPr>
            <a:spLocks noChangeArrowheads="1"/>
          </p:cNvSpPr>
          <p:nvPr/>
        </p:nvSpPr>
        <p:spPr bwMode="auto">
          <a:xfrm flipH="1">
            <a:off x="8229363" y="1864178"/>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8" name="Rectangle 90"/>
          <p:cNvSpPr>
            <a:spLocks noChangeArrowheads="1"/>
          </p:cNvSpPr>
          <p:nvPr/>
        </p:nvSpPr>
        <p:spPr bwMode="auto">
          <a:xfrm flipH="1">
            <a:off x="7711704" y="184195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9" name="Line 91"/>
          <p:cNvSpPr>
            <a:spLocks noChangeShapeType="1"/>
          </p:cNvSpPr>
          <p:nvPr/>
        </p:nvSpPr>
        <p:spPr bwMode="auto">
          <a:xfrm flipV="1">
            <a:off x="9044541" y="1984825"/>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0" name="Line 92"/>
          <p:cNvSpPr>
            <a:spLocks noChangeShapeType="1"/>
          </p:cNvSpPr>
          <p:nvPr/>
        </p:nvSpPr>
        <p:spPr bwMode="auto">
          <a:xfrm rot="10800000" flipH="1">
            <a:off x="8537204" y="1984825"/>
            <a:ext cx="20465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1" name="Line 93"/>
          <p:cNvSpPr>
            <a:spLocks noChangeShapeType="1"/>
          </p:cNvSpPr>
          <p:nvPr/>
        </p:nvSpPr>
        <p:spPr bwMode="auto">
          <a:xfrm>
            <a:off x="8022986" y="1984825"/>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2" name="Line 94"/>
          <p:cNvSpPr>
            <a:spLocks noChangeShapeType="1"/>
          </p:cNvSpPr>
          <p:nvPr/>
        </p:nvSpPr>
        <p:spPr bwMode="auto">
          <a:xfrm>
            <a:off x="7508770" y="1984825"/>
            <a:ext cx="2029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3" name="Text Box 95"/>
          <p:cNvSpPr txBox="1">
            <a:spLocks noChangeArrowheads="1"/>
          </p:cNvSpPr>
          <p:nvPr/>
        </p:nvSpPr>
        <p:spPr bwMode="auto">
          <a:xfrm>
            <a:off x="5458776" y="1002164"/>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704" name="Text Box 96"/>
          <p:cNvSpPr txBox="1">
            <a:spLocks noChangeArrowheads="1"/>
          </p:cNvSpPr>
          <p:nvPr/>
        </p:nvSpPr>
        <p:spPr bwMode="auto">
          <a:xfrm>
            <a:off x="5457057" y="2159451"/>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705" name="Text Box 97"/>
          <p:cNvSpPr txBox="1">
            <a:spLocks noChangeArrowheads="1"/>
          </p:cNvSpPr>
          <p:nvPr/>
        </p:nvSpPr>
        <p:spPr bwMode="auto">
          <a:xfrm>
            <a:off x="5457057" y="1556201"/>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sp>
        <p:nvSpPr>
          <p:cNvPr id="964706" name="Text Box 98"/>
          <p:cNvSpPr txBox="1">
            <a:spLocks noChangeArrowheads="1"/>
          </p:cNvSpPr>
          <p:nvPr/>
        </p:nvSpPr>
        <p:spPr bwMode="auto">
          <a:xfrm>
            <a:off x="8998107" y="1022801"/>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sp>
        <p:nvSpPr>
          <p:cNvPr id="964707" name="Text Box 99"/>
          <p:cNvSpPr txBox="1">
            <a:spLocks noChangeArrowheads="1"/>
          </p:cNvSpPr>
          <p:nvPr/>
        </p:nvSpPr>
        <p:spPr bwMode="auto">
          <a:xfrm>
            <a:off x="8999826" y="1627638"/>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sp>
        <p:nvSpPr>
          <p:cNvPr id="964708" name="AutoShape 100"/>
          <p:cNvSpPr>
            <a:spLocks noChangeArrowheads="1"/>
          </p:cNvSpPr>
          <p:nvPr/>
        </p:nvSpPr>
        <p:spPr bwMode="auto">
          <a:xfrm>
            <a:off x="7238761" y="911675"/>
            <a:ext cx="395552" cy="2001838"/>
          </a:xfrm>
          <a:prstGeom prst="upDownArrow">
            <a:avLst>
              <a:gd name="adj1" fmla="val 50000"/>
              <a:gd name="adj2" fmla="val 56273"/>
            </a:avLst>
          </a:prstGeom>
          <a:solidFill>
            <a:srgbClr val="FF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964709" name="Freeform 101"/>
          <p:cNvSpPr/>
          <p:nvPr/>
        </p:nvSpPr>
        <p:spPr bwMode="auto">
          <a:xfrm>
            <a:off x="6029748" y="1189491"/>
            <a:ext cx="2817019" cy="579437"/>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9966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0" name="Rectangle 102"/>
          <p:cNvSpPr>
            <a:spLocks noChangeArrowheads="1"/>
          </p:cNvSpPr>
          <p:nvPr/>
        </p:nvSpPr>
        <p:spPr bwMode="auto">
          <a:xfrm>
            <a:off x="3063303" y="3414296"/>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1" name="Rectangle 103"/>
          <p:cNvSpPr>
            <a:spLocks noChangeArrowheads="1"/>
          </p:cNvSpPr>
          <p:nvPr/>
        </p:nvSpPr>
        <p:spPr bwMode="auto">
          <a:xfrm>
            <a:off x="3577519" y="3368259"/>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2" name="Rectangle 104"/>
          <p:cNvSpPr>
            <a:spLocks noChangeArrowheads="1"/>
          </p:cNvSpPr>
          <p:nvPr/>
        </p:nvSpPr>
        <p:spPr bwMode="auto">
          <a:xfrm>
            <a:off x="4091737" y="334444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3" name="Line 105"/>
          <p:cNvSpPr>
            <a:spLocks noChangeShapeType="1"/>
          </p:cNvSpPr>
          <p:nvPr/>
        </p:nvSpPr>
        <p:spPr bwMode="auto">
          <a:xfrm flipV="1">
            <a:off x="2856928" y="3487319"/>
            <a:ext cx="2115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4" name="Line 106"/>
          <p:cNvSpPr>
            <a:spLocks noChangeShapeType="1"/>
          </p:cNvSpPr>
          <p:nvPr/>
        </p:nvSpPr>
        <p:spPr bwMode="auto">
          <a:xfrm>
            <a:off x="3371145" y="3487319"/>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5" name="Line 107"/>
          <p:cNvSpPr>
            <a:spLocks noChangeShapeType="1"/>
          </p:cNvSpPr>
          <p:nvPr/>
        </p:nvSpPr>
        <p:spPr bwMode="auto">
          <a:xfrm>
            <a:off x="3885362" y="3487319"/>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6" name="Line 108"/>
          <p:cNvSpPr>
            <a:spLocks noChangeShapeType="1"/>
          </p:cNvSpPr>
          <p:nvPr/>
        </p:nvSpPr>
        <p:spPr bwMode="auto">
          <a:xfrm>
            <a:off x="4401300" y="3487319"/>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7" name="Text Box 109"/>
          <p:cNvSpPr txBox="1">
            <a:spLocks noChangeArrowheads="1"/>
          </p:cNvSpPr>
          <p:nvPr/>
        </p:nvSpPr>
        <p:spPr bwMode="auto">
          <a:xfrm>
            <a:off x="2672909" y="3076157"/>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718" name="Rectangle 110"/>
          <p:cNvSpPr>
            <a:spLocks noChangeArrowheads="1"/>
          </p:cNvSpPr>
          <p:nvPr/>
        </p:nvSpPr>
        <p:spPr bwMode="auto">
          <a:xfrm>
            <a:off x="3068461" y="4546184"/>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9" name="Rectangle 111"/>
          <p:cNvSpPr>
            <a:spLocks noChangeArrowheads="1"/>
          </p:cNvSpPr>
          <p:nvPr/>
        </p:nvSpPr>
        <p:spPr bwMode="auto">
          <a:xfrm>
            <a:off x="3584399" y="4500147"/>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0" name="Rectangle 112"/>
          <p:cNvSpPr>
            <a:spLocks noChangeArrowheads="1"/>
          </p:cNvSpPr>
          <p:nvPr/>
        </p:nvSpPr>
        <p:spPr bwMode="auto">
          <a:xfrm>
            <a:off x="4096897" y="4476331"/>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1" name="Line 113"/>
          <p:cNvSpPr>
            <a:spLocks noChangeShapeType="1"/>
          </p:cNvSpPr>
          <p:nvPr/>
        </p:nvSpPr>
        <p:spPr bwMode="auto">
          <a:xfrm flipV="1">
            <a:off x="2863805" y="4619206"/>
            <a:ext cx="213254"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2" name="Line 114"/>
          <p:cNvSpPr>
            <a:spLocks noChangeShapeType="1"/>
          </p:cNvSpPr>
          <p:nvPr/>
        </p:nvSpPr>
        <p:spPr bwMode="auto">
          <a:xfrm>
            <a:off x="3378024" y="4619206"/>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3" name="Line 115"/>
          <p:cNvSpPr>
            <a:spLocks noChangeShapeType="1"/>
          </p:cNvSpPr>
          <p:nvPr/>
        </p:nvSpPr>
        <p:spPr bwMode="auto">
          <a:xfrm>
            <a:off x="3892242" y="4619206"/>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4" name="Line 116"/>
          <p:cNvSpPr>
            <a:spLocks noChangeShapeType="1"/>
          </p:cNvSpPr>
          <p:nvPr/>
        </p:nvSpPr>
        <p:spPr bwMode="auto">
          <a:xfrm>
            <a:off x="4406459" y="4619206"/>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5" name="Text Box 117"/>
          <p:cNvSpPr txBox="1">
            <a:spLocks noChangeArrowheads="1"/>
          </p:cNvSpPr>
          <p:nvPr/>
        </p:nvSpPr>
        <p:spPr bwMode="auto">
          <a:xfrm>
            <a:off x="2660870" y="4235032"/>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726" name="Rectangle 118"/>
          <p:cNvSpPr>
            <a:spLocks noChangeArrowheads="1"/>
          </p:cNvSpPr>
          <p:nvPr/>
        </p:nvSpPr>
        <p:spPr bwMode="auto">
          <a:xfrm>
            <a:off x="3063303" y="398738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7" name="Rectangle 119"/>
          <p:cNvSpPr>
            <a:spLocks noChangeArrowheads="1"/>
          </p:cNvSpPr>
          <p:nvPr/>
        </p:nvSpPr>
        <p:spPr bwMode="auto">
          <a:xfrm>
            <a:off x="3577519" y="3939759"/>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8" name="Rectangle 120"/>
          <p:cNvSpPr>
            <a:spLocks noChangeArrowheads="1"/>
          </p:cNvSpPr>
          <p:nvPr/>
        </p:nvSpPr>
        <p:spPr bwMode="auto">
          <a:xfrm>
            <a:off x="4091737" y="391594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9" name="Line 121"/>
          <p:cNvSpPr>
            <a:spLocks noChangeShapeType="1"/>
          </p:cNvSpPr>
          <p:nvPr/>
        </p:nvSpPr>
        <p:spPr bwMode="auto">
          <a:xfrm flipV="1">
            <a:off x="2856928" y="4058819"/>
            <a:ext cx="21153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0" name="Line 122"/>
          <p:cNvSpPr>
            <a:spLocks noChangeShapeType="1"/>
          </p:cNvSpPr>
          <p:nvPr/>
        </p:nvSpPr>
        <p:spPr bwMode="auto">
          <a:xfrm>
            <a:off x="3371145" y="4058819"/>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1" name="Line 123"/>
          <p:cNvSpPr>
            <a:spLocks noChangeShapeType="1"/>
          </p:cNvSpPr>
          <p:nvPr/>
        </p:nvSpPr>
        <p:spPr bwMode="auto">
          <a:xfrm>
            <a:off x="3885362" y="4058819"/>
            <a:ext cx="2063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2" name="Line 124"/>
          <p:cNvSpPr>
            <a:spLocks noChangeShapeType="1"/>
          </p:cNvSpPr>
          <p:nvPr/>
        </p:nvSpPr>
        <p:spPr bwMode="auto">
          <a:xfrm>
            <a:off x="4401300" y="4058819"/>
            <a:ext cx="204656"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3" name="Text Box 125"/>
          <p:cNvSpPr txBox="1">
            <a:spLocks noChangeArrowheads="1"/>
          </p:cNvSpPr>
          <p:nvPr/>
        </p:nvSpPr>
        <p:spPr bwMode="auto">
          <a:xfrm>
            <a:off x="2669470" y="3633370"/>
            <a:ext cx="34977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grpSp>
        <p:nvGrpSpPr>
          <p:cNvPr id="964734" name="Group 126"/>
          <p:cNvGrpSpPr/>
          <p:nvPr/>
        </p:nvGrpSpPr>
        <p:grpSpPr bwMode="auto">
          <a:xfrm>
            <a:off x="4932715" y="4833519"/>
            <a:ext cx="321601" cy="1554162"/>
            <a:chOff x="2919" y="2867"/>
            <a:chExt cx="192" cy="1044"/>
          </a:xfrm>
        </p:grpSpPr>
        <p:sp>
          <p:nvSpPr>
            <p:cNvPr id="964735"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6"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7"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8" name="Line 130"/>
            <p:cNvSpPr>
              <a:spLocks noChangeShapeType="1"/>
            </p:cNvSpPr>
            <p:nvPr/>
          </p:nvSpPr>
          <p:spPr bwMode="auto">
            <a:xfrm rot="5400000" flipV="1">
              <a:off x="2951" y="3848"/>
              <a:ext cx="127"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9" name="Line 131"/>
            <p:cNvSpPr>
              <a:spLocks noChangeShapeType="1"/>
            </p:cNvSpPr>
            <p:nvPr/>
          </p:nvSpPr>
          <p:spPr bwMode="auto">
            <a:xfrm rot="5400000">
              <a:off x="2953" y="3543"/>
              <a:ext cx="123"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0" name="Line 132"/>
            <p:cNvSpPr>
              <a:spLocks noChangeShapeType="1"/>
            </p:cNvSpPr>
            <p:nvPr/>
          </p:nvSpPr>
          <p:spPr bwMode="auto">
            <a:xfrm rot="5400000">
              <a:off x="2953" y="3236"/>
              <a:ext cx="123"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1" name="Line 133"/>
            <p:cNvSpPr>
              <a:spLocks noChangeShapeType="1"/>
            </p:cNvSpPr>
            <p:nvPr/>
          </p:nvSpPr>
          <p:spPr bwMode="auto">
            <a:xfrm rot="5400000">
              <a:off x="2954" y="2928"/>
              <a:ext cx="122"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964742" name="Text Box 134"/>
          <p:cNvSpPr txBox="1">
            <a:spLocks noChangeArrowheads="1"/>
          </p:cNvSpPr>
          <p:nvPr/>
        </p:nvSpPr>
        <p:spPr bwMode="auto">
          <a:xfrm>
            <a:off x="5159728" y="6052720"/>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grpSp>
        <p:nvGrpSpPr>
          <p:cNvPr id="964743" name="Group 135"/>
          <p:cNvGrpSpPr/>
          <p:nvPr/>
        </p:nvGrpSpPr>
        <p:grpSpPr bwMode="auto">
          <a:xfrm>
            <a:off x="5667058" y="4833522"/>
            <a:ext cx="718027" cy="1609531"/>
            <a:chOff x="3357" y="2859"/>
            <a:chExt cx="429" cy="1080"/>
          </a:xfrm>
        </p:grpSpPr>
        <p:sp>
          <p:nvSpPr>
            <p:cNvPr id="964744"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5"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6"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7" name="Line 139"/>
            <p:cNvSpPr>
              <a:spLocks noChangeShapeType="1"/>
            </p:cNvSpPr>
            <p:nvPr/>
          </p:nvSpPr>
          <p:spPr bwMode="auto">
            <a:xfrm rot="5400000" flipV="1">
              <a:off x="3389" y="3840"/>
              <a:ext cx="127"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8" name="Line 140"/>
            <p:cNvSpPr>
              <a:spLocks noChangeShapeType="1"/>
            </p:cNvSpPr>
            <p:nvPr/>
          </p:nvSpPr>
          <p:spPr bwMode="auto">
            <a:xfrm rot="16200000" flipH="1">
              <a:off x="3391" y="3535"/>
              <a:ext cx="123"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9" name="Line 141"/>
            <p:cNvSpPr>
              <a:spLocks noChangeShapeType="1"/>
            </p:cNvSpPr>
            <p:nvPr/>
          </p:nvSpPr>
          <p:spPr bwMode="auto">
            <a:xfrm rot="5400000">
              <a:off x="3391" y="3228"/>
              <a:ext cx="123"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0" name="Line 142"/>
            <p:cNvSpPr>
              <a:spLocks noChangeShapeType="1"/>
            </p:cNvSpPr>
            <p:nvPr/>
          </p:nvSpPr>
          <p:spPr bwMode="auto">
            <a:xfrm rot="5400000">
              <a:off x="3392" y="2920"/>
              <a:ext cx="122"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1" name="Text Box 143"/>
            <p:cNvSpPr txBox="1">
              <a:spLocks noChangeArrowheads="1"/>
            </p:cNvSpPr>
            <p:nvPr/>
          </p:nvSpPr>
          <p:spPr bwMode="auto">
            <a:xfrm>
              <a:off x="3500" y="3671"/>
              <a:ext cx="286" cy="2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grpSp>
      <p:sp>
        <p:nvSpPr>
          <p:cNvPr id="964752" name="Rectangle 144"/>
          <p:cNvSpPr>
            <a:spLocks noChangeArrowheads="1"/>
          </p:cNvSpPr>
          <p:nvPr/>
        </p:nvSpPr>
        <p:spPr bwMode="auto">
          <a:xfrm rot="5400000" flipH="1">
            <a:off x="6418019" y="5987831"/>
            <a:ext cx="274638" cy="15994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3" name="Rectangle 145"/>
          <p:cNvSpPr>
            <a:spLocks noChangeArrowheads="1"/>
          </p:cNvSpPr>
          <p:nvPr/>
        </p:nvSpPr>
        <p:spPr bwMode="auto">
          <a:xfrm rot="5400000" flipH="1">
            <a:off x="6418021" y="5474009"/>
            <a:ext cx="274637" cy="27000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4" name="Rectangle 146"/>
          <p:cNvSpPr>
            <a:spLocks noChangeArrowheads="1"/>
          </p:cNvSpPr>
          <p:nvPr/>
        </p:nvSpPr>
        <p:spPr bwMode="auto">
          <a:xfrm rot="5400000" flipH="1">
            <a:off x="6418021" y="4991014"/>
            <a:ext cx="274637" cy="321601"/>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5" name="Line 147"/>
          <p:cNvSpPr>
            <a:spLocks noChangeShapeType="1"/>
          </p:cNvSpPr>
          <p:nvPr/>
        </p:nvSpPr>
        <p:spPr bwMode="auto">
          <a:xfrm rot="5400000" flipV="1">
            <a:off x="6460948" y="6292431"/>
            <a:ext cx="190500"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6" name="Line 148"/>
          <p:cNvSpPr>
            <a:spLocks noChangeShapeType="1"/>
          </p:cNvSpPr>
          <p:nvPr/>
        </p:nvSpPr>
        <p:spPr bwMode="auto">
          <a:xfrm rot="16200000" flipH="1">
            <a:off x="6464123" y="5838406"/>
            <a:ext cx="184150"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7" name="Line 149"/>
          <p:cNvSpPr>
            <a:spLocks noChangeShapeType="1"/>
          </p:cNvSpPr>
          <p:nvPr/>
        </p:nvSpPr>
        <p:spPr bwMode="auto">
          <a:xfrm rot="5400000">
            <a:off x="6464919" y="5380413"/>
            <a:ext cx="182563"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8" name="Line 150"/>
          <p:cNvSpPr>
            <a:spLocks noChangeShapeType="1"/>
          </p:cNvSpPr>
          <p:nvPr/>
        </p:nvSpPr>
        <p:spPr bwMode="auto">
          <a:xfrm rot="5400000">
            <a:off x="6465713" y="4924007"/>
            <a:ext cx="180975" cy="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9" name="Text Box 151"/>
          <p:cNvSpPr txBox="1">
            <a:spLocks noChangeArrowheads="1"/>
          </p:cNvSpPr>
          <p:nvPr/>
        </p:nvSpPr>
        <p:spPr bwMode="auto">
          <a:xfrm>
            <a:off x="6671423" y="6052720"/>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60" name="Freeform 152"/>
          <p:cNvSpPr/>
          <p:nvPr/>
        </p:nvSpPr>
        <p:spPr bwMode="auto">
          <a:xfrm>
            <a:off x="3259357" y="3263484"/>
            <a:ext cx="2815300" cy="2735263"/>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9966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1" name="Text Box 153"/>
          <p:cNvSpPr txBox="1">
            <a:spLocks noChangeArrowheads="1"/>
          </p:cNvSpPr>
          <p:nvPr/>
        </p:nvSpPr>
        <p:spPr bwMode="auto">
          <a:xfrm>
            <a:off x="1516720" y="2534137"/>
            <a:ext cx="185820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(a) </a:t>
            </a:r>
            <a:r>
              <a:rPr kumimoji="1" lang="zh-CN" altLang="en-US" sz="2000" b="1" dirty="0">
                <a:latin typeface="+mn-lt"/>
                <a:ea typeface="黑体" panose="02010609060101010101" pitchFamily="2" charset="-122"/>
              </a:rPr>
              <a:t>通过存储器</a:t>
            </a:r>
          </a:p>
        </p:txBody>
      </p:sp>
      <p:sp>
        <p:nvSpPr>
          <p:cNvPr id="964762" name="Text Box 154"/>
          <p:cNvSpPr txBox="1">
            <a:spLocks noChangeArrowheads="1"/>
          </p:cNvSpPr>
          <p:nvPr/>
        </p:nvSpPr>
        <p:spPr bwMode="auto">
          <a:xfrm>
            <a:off x="2724561" y="5785084"/>
            <a:ext cx="211628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(c) </a:t>
            </a:r>
            <a:r>
              <a:rPr kumimoji="1" lang="zh-CN" altLang="en-US" sz="2000" b="1" dirty="0">
                <a:latin typeface="+mn-lt"/>
                <a:ea typeface="黑体" panose="02010609060101010101" pitchFamily="2" charset="-122"/>
              </a:rPr>
              <a:t>通过互连网络</a:t>
            </a:r>
          </a:p>
        </p:txBody>
      </p:sp>
      <p:sp>
        <p:nvSpPr>
          <p:cNvPr id="964763" name="Text Box 155"/>
          <p:cNvSpPr txBox="1">
            <a:spLocks noChangeArrowheads="1"/>
          </p:cNvSpPr>
          <p:nvPr/>
        </p:nvSpPr>
        <p:spPr bwMode="auto">
          <a:xfrm>
            <a:off x="6743672" y="2924438"/>
            <a:ext cx="161454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(b) </a:t>
            </a:r>
            <a:r>
              <a:rPr kumimoji="1" lang="zh-CN" altLang="en-US" sz="2000" b="1" dirty="0">
                <a:latin typeface="+mn-lt"/>
                <a:ea typeface="黑体" panose="02010609060101010101" pitchFamily="2" charset="-122"/>
              </a:rPr>
              <a:t>通过总线</a:t>
            </a:r>
          </a:p>
        </p:txBody>
      </p:sp>
      <p:sp>
        <p:nvSpPr>
          <p:cNvPr id="964764" name="Line 156"/>
          <p:cNvSpPr>
            <a:spLocks noChangeShapeType="1"/>
          </p:cNvSpPr>
          <p:nvPr/>
        </p:nvSpPr>
        <p:spPr bwMode="auto">
          <a:xfrm>
            <a:off x="4707422" y="3487319"/>
            <a:ext cx="1850496"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5" name="Line 157"/>
          <p:cNvSpPr>
            <a:spLocks noChangeShapeType="1"/>
          </p:cNvSpPr>
          <p:nvPr/>
        </p:nvSpPr>
        <p:spPr bwMode="auto">
          <a:xfrm>
            <a:off x="4707422" y="4058819"/>
            <a:ext cx="1850496"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6" name="Line 158"/>
          <p:cNvSpPr>
            <a:spLocks noChangeShapeType="1"/>
          </p:cNvSpPr>
          <p:nvPr/>
        </p:nvSpPr>
        <p:spPr bwMode="auto">
          <a:xfrm>
            <a:off x="4707422" y="4631906"/>
            <a:ext cx="1850496"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7" name="Line 159"/>
          <p:cNvSpPr>
            <a:spLocks noChangeShapeType="1"/>
          </p:cNvSpPr>
          <p:nvPr/>
        </p:nvSpPr>
        <p:spPr bwMode="auto">
          <a:xfrm rot="-5400000">
            <a:off x="4466122" y="4131050"/>
            <a:ext cx="1287462"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8" name="Line 160"/>
          <p:cNvSpPr>
            <a:spLocks noChangeShapeType="1"/>
          </p:cNvSpPr>
          <p:nvPr/>
        </p:nvSpPr>
        <p:spPr bwMode="auto">
          <a:xfrm rot="-5400000">
            <a:off x="5190156" y="4131050"/>
            <a:ext cx="1287462"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9" name="Line 161"/>
          <p:cNvSpPr>
            <a:spLocks noChangeShapeType="1"/>
          </p:cNvSpPr>
          <p:nvPr/>
        </p:nvSpPr>
        <p:spPr bwMode="auto">
          <a:xfrm rot="-5400000">
            <a:off x="5914187" y="4131050"/>
            <a:ext cx="1287462"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70" name="Oval 162"/>
          <p:cNvSpPr>
            <a:spLocks noChangeArrowheads="1"/>
          </p:cNvSpPr>
          <p:nvPr/>
        </p:nvSpPr>
        <p:spPr bwMode="auto">
          <a:xfrm>
            <a:off x="6485687" y="4000084"/>
            <a:ext cx="132425"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1" name="Oval 163"/>
          <p:cNvSpPr>
            <a:spLocks noChangeArrowheads="1"/>
          </p:cNvSpPr>
          <p:nvPr/>
        </p:nvSpPr>
        <p:spPr bwMode="auto">
          <a:xfrm>
            <a:off x="6485687" y="4573172"/>
            <a:ext cx="132425"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2" name="Oval 164"/>
          <p:cNvSpPr>
            <a:spLocks noChangeArrowheads="1"/>
          </p:cNvSpPr>
          <p:nvPr/>
        </p:nvSpPr>
        <p:spPr bwMode="auto">
          <a:xfrm>
            <a:off x="6485687" y="3433347"/>
            <a:ext cx="132425" cy="115887"/>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3" name="Oval 165"/>
          <p:cNvSpPr>
            <a:spLocks noChangeArrowheads="1"/>
          </p:cNvSpPr>
          <p:nvPr/>
        </p:nvSpPr>
        <p:spPr bwMode="auto">
          <a:xfrm>
            <a:off x="5761656" y="4573172"/>
            <a:ext cx="132423"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4" name="Oval 166"/>
          <p:cNvSpPr>
            <a:spLocks noChangeArrowheads="1"/>
          </p:cNvSpPr>
          <p:nvPr/>
        </p:nvSpPr>
        <p:spPr bwMode="auto">
          <a:xfrm>
            <a:off x="5761656" y="4000084"/>
            <a:ext cx="132423"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5" name="Oval 167"/>
          <p:cNvSpPr>
            <a:spLocks noChangeArrowheads="1"/>
          </p:cNvSpPr>
          <p:nvPr/>
        </p:nvSpPr>
        <p:spPr bwMode="auto">
          <a:xfrm>
            <a:off x="5761656" y="3433347"/>
            <a:ext cx="132423" cy="115887"/>
          </a:xfrm>
          <a:prstGeom prst="ellipse">
            <a:avLst/>
          </a:prstGeom>
          <a:solidFill>
            <a:srgbClr val="66FF33"/>
          </a:solidFill>
          <a:ln w="9525">
            <a:solidFill>
              <a:schemeClr val="hlink"/>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76" name="Oval 168"/>
          <p:cNvSpPr>
            <a:spLocks noChangeArrowheads="1"/>
          </p:cNvSpPr>
          <p:nvPr/>
        </p:nvSpPr>
        <p:spPr bwMode="auto">
          <a:xfrm>
            <a:off x="5037622" y="4573172"/>
            <a:ext cx="132425"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7" name="Oval 169"/>
          <p:cNvSpPr>
            <a:spLocks noChangeArrowheads="1"/>
          </p:cNvSpPr>
          <p:nvPr/>
        </p:nvSpPr>
        <p:spPr bwMode="auto">
          <a:xfrm>
            <a:off x="5037622" y="4000084"/>
            <a:ext cx="132425" cy="117475"/>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8" name="Oval 170"/>
          <p:cNvSpPr>
            <a:spLocks noChangeArrowheads="1"/>
          </p:cNvSpPr>
          <p:nvPr/>
        </p:nvSpPr>
        <p:spPr bwMode="auto">
          <a:xfrm>
            <a:off x="5037622" y="3433347"/>
            <a:ext cx="132425" cy="115887"/>
          </a:xfrm>
          <a:prstGeom prst="ellipse">
            <a:avLst/>
          </a:prstGeom>
          <a:solidFill>
            <a:schemeClr val="tx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9" name="Text Box 171"/>
          <p:cNvSpPr txBox="1">
            <a:spLocks noChangeArrowheads="1"/>
          </p:cNvSpPr>
          <p:nvPr/>
        </p:nvSpPr>
        <p:spPr bwMode="auto">
          <a:xfrm>
            <a:off x="7911200" y="652120"/>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总线</a:t>
            </a:r>
          </a:p>
        </p:txBody>
      </p:sp>
      <p:sp>
        <p:nvSpPr>
          <p:cNvPr id="964780" name="Line 172"/>
          <p:cNvSpPr>
            <a:spLocks noChangeShapeType="1"/>
          </p:cNvSpPr>
          <p:nvPr/>
        </p:nvSpPr>
        <p:spPr bwMode="auto">
          <a:xfrm flipV="1">
            <a:off x="7427939" y="916475"/>
            <a:ext cx="506620" cy="138077"/>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1" name="Text Box 173"/>
          <p:cNvSpPr txBox="1">
            <a:spLocks noChangeArrowheads="1"/>
          </p:cNvSpPr>
          <p:nvPr/>
        </p:nvSpPr>
        <p:spPr bwMode="auto">
          <a:xfrm>
            <a:off x="6936604" y="4562026"/>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互连网络</a:t>
            </a:r>
          </a:p>
        </p:txBody>
      </p:sp>
      <p:sp>
        <p:nvSpPr>
          <p:cNvPr id="964782" name="Line 174"/>
          <p:cNvSpPr>
            <a:spLocks noChangeShapeType="1"/>
          </p:cNvSpPr>
          <p:nvPr/>
        </p:nvSpPr>
        <p:spPr bwMode="auto">
          <a:xfrm>
            <a:off x="6420335" y="4235034"/>
            <a:ext cx="818427" cy="311149"/>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3" name="Text Box 175"/>
          <p:cNvSpPr txBox="1">
            <a:spLocks noChangeArrowheads="1"/>
          </p:cNvSpPr>
          <p:nvPr/>
        </p:nvSpPr>
        <p:spPr bwMode="auto">
          <a:xfrm>
            <a:off x="9023903" y="2230889"/>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84" name="Text Box 176"/>
          <p:cNvSpPr txBox="1">
            <a:spLocks noChangeArrowheads="1"/>
          </p:cNvSpPr>
          <p:nvPr/>
        </p:nvSpPr>
        <p:spPr bwMode="auto">
          <a:xfrm>
            <a:off x="4546991" y="1807062"/>
            <a:ext cx="47801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85" name="Freeform 177"/>
          <p:cNvSpPr/>
          <p:nvPr/>
        </p:nvSpPr>
        <p:spPr bwMode="auto">
          <a:xfrm>
            <a:off x="347260" y="979976"/>
            <a:ext cx="4368271" cy="576263"/>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6" name="Freeform 178"/>
          <p:cNvSpPr/>
          <p:nvPr/>
        </p:nvSpPr>
        <p:spPr bwMode="auto">
          <a:xfrm>
            <a:off x="5721905" y="1403803"/>
            <a:ext cx="3510095" cy="576263"/>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7" name="Line 179"/>
          <p:cNvSpPr>
            <a:spLocks noChangeShapeType="1"/>
          </p:cNvSpPr>
          <p:nvPr/>
        </p:nvSpPr>
        <p:spPr bwMode="auto">
          <a:xfrm>
            <a:off x="2851768" y="3476209"/>
            <a:ext cx="2963201" cy="36513"/>
          </a:xfrm>
          <a:prstGeom prst="line">
            <a:avLst/>
          </a:prstGeom>
          <a:noFill/>
          <a:ln w="76200">
            <a:solidFill>
              <a:srgbClr val="FF0000">
                <a:alpha val="70000"/>
              </a:srgbClr>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8" name="Line 180"/>
          <p:cNvSpPr>
            <a:spLocks noChangeShapeType="1"/>
          </p:cNvSpPr>
          <p:nvPr/>
        </p:nvSpPr>
        <p:spPr bwMode="auto">
          <a:xfrm rot="16200000" flipH="1">
            <a:off x="4481734" y="4893185"/>
            <a:ext cx="2735262" cy="37835"/>
          </a:xfrm>
          <a:prstGeom prst="line">
            <a:avLst/>
          </a:prstGeom>
          <a:noFill/>
          <a:ln w="76200">
            <a:solidFill>
              <a:srgbClr val="FF0000">
                <a:alpha val="70000"/>
              </a:srgbClr>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835759" y="6345550"/>
            <a:ext cx="4600779" cy="461665"/>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2400" b="1" dirty="0" smtClean="0">
                <a:latin typeface="+mn-lt"/>
                <a:ea typeface="黑体" panose="02010609060101010101" pitchFamily="2" charset="-122"/>
              </a:rPr>
              <a:t>三</a:t>
            </a:r>
            <a:r>
              <a:rPr lang="zh-CN" altLang="zh-CN" sz="2400" b="1" dirty="0">
                <a:latin typeface="+mn-lt"/>
                <a:ea typeface="黑体" panose="02010609060101010101" pitchFamily="2" charset="-122"/>
              </a:rPr>
              <a:t>种常用的交换方法</a:t>
            </a:r>
            <a:endParaRPr lang="zh-CN" altLang="en-US" sz="2400" b="1" dirty="0">
              <a:latin typeface="+mn-lt"/>
              <a:ea typeface="黑体" panose="02010609060101010101" pitchFamily="2" charset="-122"/>
            </a:endParaRPr>
          </a:p>
        </p:txBody>
      </p:sp>
      <p:sp>
        <p:nvSpPr>
          <p:cNvPr id="3" name="标题 1"/>
          <p:cNvSpPr>
            <a:spLocks noGrp="1"/>
          </p:cNvSpPr>
          <p:nvPr/>
        </p:nvSpPr>
        <p:spPr>
          <a:xfrm>
            <a:off x="505461" y="-161880"/>
            <a:ext cx="9066212" cy="792088"/>
          </a:xfrm>
          <a:prstGeom prst="rect">
            <a:avLst/>
          </a:prstGeom>
          <a:noFill/>
          <a:ln>
            <a:noFill/>
          </a:ln>
          <a:effectLst/>
        </p:spPr>
        <p:txBody>
          <a:bodyPr vert="horz" wrap="square" lIns="91440" tIns="45720" rIns="91440" bIns="45720" numCol="1" anchor="b" anchorCtr="0" compatLnSpc="1"/>
          <a:lst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r>
              <a:rPr lang="en-US" altLang="zh-CN" dirty="0"/>
              <a:t>2. </a:t>
            </a:r>
            <a:r>
              <a:rPr lang="zh-CN" altLang="zh-CN" dirty="0" smtClean="0"/>
              <a:t>交换</a:t>
            </a:r>
            <a:r>
              <a:rPr lang="zh-CN" altLang="zh-CN" dirty="0"/>
              <a:t>结构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964761"/>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64785"/>
                                        </p:tgtEl>
                                        <p:attrNameLst>
                                          <p:attrName>style.visibility</p:attrName>
                                        </p:attrNameLst>
                                      </p:cBhvr>
                                      <p:to>
                                        <p:strVal val="visible"/>
                                      </p:to>
                                    </p:set>
                                    <p:animEffect transition="in" filter="wipe(left)">
                                      <p:cBhvr>
                                        <p:cTn id="10" dur="2000"/>
                                        <p:tgtEl>
                                          <p:spTgt spid="964785"/>
                                        </p:tgtEl>
                                      </p:cBhvr>
                                    </p:animEffect>
                                  </p:childTnLst>
                                </p:cTn>
                              </p:par>
                            </p:childTnLst>
                          </p:cTn>
                        </p:par>
                        <p:par>
                          <p:cTn id="11" fill="hold">
                            <p:stCondLst>
                              <p:cond delay="3000"/>
                            </p:stCondLst>
                            <p:childTnLst>
                              <p:par>
                                <p:cTn id="12" presetID="10" presetClass="exit" presetSubtype="0" fill="hold" grpId="1" nodeType="afterEffect">
                                  <p:stCondLst>
                                    <p:cond delay="0"/>
                                  </p:stCondLst>
                                  <p:childTnLst>
                                    <p:animEffect transition="out" filter="fade">
                                      <p:cBhvr>
                                        <p:cTn id="13" dur="2000"/>
                                        <p:tgtEl>
                                          <p:spTgt spid="964785"/>
                                        </p:tgtEl>
                                      </p:cBhvr>
                                    </p:animEffect>
                                    <p:set>
                                      <p:cBhvr>
                                        <p:cTn id="14" dur="1" fill="hold">
                                          <p:stCondLst>
                                            <p:cond delay="1999"/>
                                          </p:stCondLst>
                                        </p:cTn>
                                        <p:tgtEl>
                                          <p:spTgt spid="9647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964763"/>
                                        </p:tgtEl>
                                        <p:attrNameLst>
                                          <p:attrName>style.visibility</p:attrName>
                                        </p:attrNameLst>
                                      </p:cBhvr>
                                      <p:tavLst>
                                        <p:tav tm="0">
                                          <p:val>
                                            <p:strVal val="hidden"/>
                                          </p:val>
                                        </p:tav>
                                        <p:tav tm="50000">
                                          <p:val>
                                            <p:strVal val="visible"/>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964786"/>
                                        </p:tgtEl>
                                        <p:attrNameLst>
                                          <p:attrName>style.visibility</p:attrName>
                                        </p:attrNameLst>
                                      </p:cBhvr>
                                      <p:to>
                                        <p:strVal val="visible"/>
                                      </p:to>
                                    </p:set>
                                    <p:animEffect transition="in" filter="wipe(left)">
                                      <p:cBhvr>
                                        <p:cTn id="22" dur="2000"/>
                                        <p:tgtEl>
                                          <p:spTgt spid="964786"/>
                                        </p:tgtEl>
                                      </p:cBhvr>
                                    </p:animEffect>
                                  </p:childTnLst>
                                </p:cTn>
                              </p:par>
                            </p:childTnLst>
                          </p:cTn>
                        </p:par>
                        <p:par>
                          <p:cTn id="23" fill="hold">
                            <p:stCondLst>
                              <p:cond delay="3000"/>
                            </p:stCondLst>
                            <p:childTnLst>
                              <p:par>
                                <p:cTn id="24" presetID="10" presetClass="exit" presetSubtype="0" fill="hold" grpId="1" nodeType="afterEffect">
                                  <p:stCondLst>
                                    <p:cond delay="0"/>
                                  </p:stCondLst>
                                  <p:childTnLst>
                                    <p:animEffect transition="out" filter="fade">
                                      <p:cBhvr>
                                        <p:cTn id="25" dur="2000"/>
                                        <p:tgtEl>
                                          <p:spTgt spid="964786"/>
                                        </p:tgtEl>
                                      </p:cBhvr>
                                    </p:animEffect>
                                    <p:set>
                                      <p:cBhvr>
                                        <p:cTn id="26" dur="1" fill="hold">
                                          <p:stCondLst>
                                            <p:cond delay="1999"/>
                                          </p:stCondLst>
                                        </p:cTn>
                                        <p:tgtEl>
                                          <p:spTgt spid="964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964762"/>
                                        </p:tgtEl>
                                        <p:attrNameLst>
                                          <p:attrName>style.visibility</p:attrName>
                                        </p:attrNameLst>
                                      </p:cBhvr>
                                      <p:tavLst>
                                        <p:tav tm="0">
                                          <p:val>
                                            <p:strVal val="hidden"/>
                                          </p:val>
                                        </p:tav>
                                        <p:tav tm="50000">
                                          <p:val>
                                            <p:strVal val="visible"/>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964787"/>
                                        </p:tgtEl>
                                        <p:attrNameLst>
                                          <p:attrName>style.visibility</p:attrName>
                                        </p:attrNameLst>
                                      </p:cBhvr>
                                      <p:to>
                                        <p:strVal val="visible"/>
                                      </p:to>
                                    </p:set>
                                    <p:animEffect transition="in" filter="wipe(left)">
                                      <p:cBhvr>
                                        <p:cTn id="34" dur="2000"/>
                                        <p:tgtEl>
                                          <p:spTgt spid="964787"/>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964788"/>
                                        </p:tgtEl>
                                        <p:attrNameLst>
                                          <p:attrName>style.visibility</p:attrName>
                                        </p:attrNameLst>
                                      </p:cBhvr>
                                      <p:to>
                                        <p:strVal val="visible"/>
                                      </p:to>
                                    </p:set>
                                    <p:animEffect transition="in" filter="wipe(up)">
                                      <p:cBhvr>
                                        <p:cTn id="38" dur="2000"/>
                                        <p:tgtEl>
                                          <p:spTgt spid="964788"/>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2000"/>
                                        <p:tgtEl>
                                          <p:spTgt spid="964787"/>
                                        </p:tgtEl>
                                      </p:cBhvr>
                                    </p:animEffect>
                                    <p:set>
                                      <p:cBhvr>
                                        <p:cTn id="42" dur="1" fill="hold">
                                          <p:stCondLst>
                                            <p:cond delay="1999"/>
                                          </p:stCondLst>
                                        </p:cTn>
                                        <p:tgtEl>
                                          <p:spTgt spid="96478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964788"/>
                                        </p:tgtEl>
                                      </p:cBhvr>
                                    </p:animEffect>
                                    <p:set>
                                      <p:cBhvr>
                                        <p:cTn id="45" dur="1" fill="hold">
                                          <p:stCondLst>
                                            <p:cond delay="1999"/>
                                          </p:stCondLst>
                                        </p:cTn>
                                        <p:tgtEl>
                                          <p:spTgt spid="964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761" grpId="0" bldLvl="0" animBg="1"/>
      <p:bldP spid="964762" grpId="0" bldLvl="0" animBg="1"/>
      <p:bldP spid="964763" grpId="0" bldLvl="0" animBg="1"/>
      <p:bldP spid="964785" grpId="0" bldLvl="0" animBg="1"/>
      <p:bldP spid="964785" grpId="1" bldLvl="0" animBg="1"/>
      <p:bldP spid="964786" grpId="0" bldLvl="0" animBg="1"/>
      <p:bldP spid="964786" grpId="1" bldLvl="0" animBg="1"/>
      <p:bldP spid="964787" grpId="0" bldLvl="0" animBg="1"/>
      <p:bldP spid="964787" grpId="1" bldLvl="0" animBg="1"/>
      <p:bldP spid="964788" grpId="0" bldLvl="0" animBg="1"/>
      <p:bldP spid="964788" grpId="1" bldLvl="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标题 1191937"/>
          <p:cNvSpPr>
            <a:spLocks noGrp="1" noChangeArrowheads="1"/>
          </p:cNvSpPr>
          <p:nvPr>
            <p:ph type="title"/>
          </p:nvPr>
        </p:nvSpPr>
        <p:spPr/>
        <p:txBody>
          <a:bodyPr/>
          <a:lstStyle/>
          <a:p>
            <a:r>
              <a:rPr lang="en-US" altLang="zh-CN" smtClean="0"/>
              <a:t>Route</a:t>
            </a:r>
            <a:r>
              <a:rPr lang="zh-CN" altLang="en-US" smtClean="0">
                <a:latin typeface="宋体" pitchFamily="2" charset="-122"/>
              </a:rPr>
              <a:t>命令</a:t>
            </a:r>
            <a:r>
              <a:rPr lang="zh-CN" altLang="en-US" smtClean="0"/>
              <a:t> </a:t>
            </a:r>
          </a:p>
        </p:txBody>
      </p:sp>
      <p:sp>
        <p:nvSpPr>
          <p:cNvPr id="436226" name="文本占位符 1191938"/>
          <p:cNvSpPr>
            <a:spLocks noGrp="1" noChangeArrowheads="1"/>
          </p:cNvSpPr>
          <p:nvPr>
            <p:ph idx="1"/>
          </p:nvPr>
        </p:nvSpPr>
        <p:spPr>
          <a:xfrm>
            <a:off x="992560" y="1484784"/>
            <a:ext cx="8420100" cy="4687887"/>
          </a:xfrm>
        </p:spPr>
        <p:txBody>
          <a:bodyPr/>
          <a:lstStyle/>
          <a:p>
            <a:pPr algn="just"/>
            <a:r>
              <a:rPr lang="zh-CN" altLang="en-US" dirty="0" smtClean="0">
                <a:latin typeface="宋体" pitchFamily="2" charset="-122"/>
              </a:rPr>
              <a:t>路由信息储存在路由表中，每个主机和每个路由器都配有自己独一无二的路由表。</a:t>
            </a:r>
          </a:p>
          <a:p>
            <a:pPr algn="just"/>
            <a:r>
              <a:rPr lang="zh-CN" altLang="en-US" dirty="0" smtClean="0">
                <a:latin typeface="宋体" pitchFamily="2" charset="-122"/>
              </a:rPr>
              <a:t>大多数路由器使用专门的路由协议来交换和动态更新路由器之间的路由表。但在有些情况下，必须人工将项目添加到路由器和主机上的路由表中。</a:t>
            </a:r>
          </a:p>
          <a:p>
            <a:pPr algn="just"/>
            <a:r>
              <a:rPr lang="en-US" altLang="zh-CN" dirty="0" smtClean="0"/>
              <a:t>Route</a:t>
            </a:r>
            <a:r>
              <a:rPr lang="zh-CN" altLang="en-US" dirty="0" smtClean="0">
                <a:latin typeface="宋体" pitchFamily="2" charset="-122"/>
              </a:rPr>
              <a:t>就是用来显示、人工添加和修改路由表项目的。</a:t>
            </a:r>
            <a:r>
              <a:rPr lang="zh-CN" altLang="en-US" dirty="0" smtClean="0"/>
              <a:t> </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标题 1193985"/>
          <p:cNvSpPr>
            <a:spLocks noGrp="1" noChangeArrowheads="1"/>
          </p:cNvSpPr>
          <p:nvPr>
            <p:ph type="title"/>
          </p:nvPr>
        </p:nvSpPr>
        <p:spPr/>
        <p:txBody>
          <a:bodyPr/>
          <a:lstStyle/>
          <a:p>
            <a:r>
              <a:rPr lang="en-US" altLang="zh-CN" smtClean="0"/>
              <a:t>Route</a:t>
            </a:r>
            <a:r>
              <a:rPr lang="zh-CN" altLang="en-US" smtClean="0">
                <a:latin typeface="宋体" pitchFamily="2" charset="-122"/>
              </a:rPr>
              <a:t>命令</a:t>
            </a:r>
          </a:p>
        </p:txBody>
      </p:sp>
      <p:sp>
        <p:nvSpPr>
          <p:cNvPr id="438274" name="文本占位符 1193986"/>
          <p:cNvSpPr>
            <a:spLocks noGrp="1" noChangeArrowheads="1"/>
          </p:cNvSpPr>
          <p:nvPr>
            <p:ph idx="1"/>
          </p:nvPr>
        </p:nvSpPr>
        <p:spPr>
          <a:xfrm>
            <a:off x="344488" y="1773238"/>
            <a:ext cx="9721080" cy="4464050"/>
          </a:xfrm>
        </p:spPr>
        <p:txBody>
          <a:bodyPr/>
          <a:lstStyle/>
          <a:p>
            <a:r>
              <a:rPr lang="zh-CN" altLang="en-US" dirty="0" smtClean="0"/>
              <a:t>显示 </a:t>
            </a:r>
            <a:r>
              <a:rPr lang="en-US" altLang="zh-CN" dirty="0" smtClean="0"/>
              <a:t>IP </a:t>
            </a:r>
            <a:r>
              <a:rPr lang="zh-CN" altLang="en-US" dirty="0" smtClean="0"/>
              <a:t>路由表的完整内容，请键入：</a:t>
            </a:r>
            <a:endParaRPr lang="en-US" altLang="zh-CN" dirty="0" smtClean="0"/>
          </a:p>
          <a:p>
            <a:r>
              <a:rPr lang="zh-CN" altLang="en-US" dirty="0" smtClean="0"/>
              <a:t> </a:t>
            </a:r>
            <a:r>
              <a:rPr lang="en-US" altLang="zh-CN" dirty="0" smtClean="0">
                <a:solidFill>
                  <a:schemeClr val="hlink"/>
                </a:solidFill>
              </a:rPr>
              <a:t>route print</a:t>
            </a:r>
            <a:r>
              <a:rPr lang="en-US" altLang="zh-CN" dirty="0" smtClean="0"/>
              <a:t> </a:t>
            </a:r>
          </a:p>
          <a:p>
            <a:r>
              <a:rPr lang="zh-CN" altLang="en-US" dirty="0" smtClean="0"/>
              <a:t>要添加目标为 </a:t>
            </a:r>
            <a:r>
              <a:rPr lang="en-US" altLang="zh-CN" dirty="0" smtClean="0"/>
              <a:t>10.41.0.0</a:t>
            </a:r>
            <a:r>
              <a:rPr lang="zh-CN" altLang="en-US" dirty="0" smtClean="0"/>
              <a:t>，子网掩码为 </a:t>
            </a:r>
            <a:r>
              <a:rPr lang="en-US" altLang="zh-CN" dirty="0" smtClean="0"/>
              <a:t>255.255.0.0</a:t>
            </a:r>
            <a:r>
              <a:rPr lang="zh-CN" altLang="en-US" dirty="0" smtClean="0"/>
              <a:t>，下一个跃点地址为 </a:t>
            </a:r>
            <a:r>
              <a:rPr lang="en-US" altLang="zh-CN" dirty="0" smtClean="0"/>
              <a:t>10.27.0.1 </a:t>
            </a:r>
            <a:r>
              <a:rPr lang="zh-CN" altLang="en-US" dirty="0" smtClean="0"/>
              <a:t>的路由，请键入： </a:t>
            </a:r>
            <a:endParaRPr lang="en-US" altLang="zh-CN" dirty="0" smtClean="0"/>
          </a:p>
          <a:p>
            <a:r>
              <a:rPr lang="en-US" altLang="zh-CN" dirty="0" smtClean="0">
                <a:solidFill>
                  <a:schemeClr val="hlink"/>
                </a:solidFill>
              </a:rPr>
              <a:t>route add 10.41.0.0 mask 255.255.0.0 10.27.0.1</a:t>
            </a:r>
            <a:r>
              <a:rPr lang="en-US" altLang="zh-CN" dirty="0" smtClean="0"/>
              <a:t> </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标题 1196033"/>
          <p:cNvSpPr>
            <a:spLocks noGrp="1" noChangeArrowheads="1"/>
          </p:cNvSpPr>
          <p:nvPr>
            <p:ph type="title"/>
          </p:nvPr>
        </p:nvSpPr>
        <p:spPr/>
        <p:txBody>
          <a:bodyPr/>
          <a:lstStyle/>
          <a:p>
            <a:r>
              <a:rPr lang="en-US" altLang="zh-CN" smtClean="0"/>
              <a:t>Route</a:t>
            </a:r>
            <a:r>
              <a:rPr lang="zh-CN" altLang="en-US" smtClean="0">
                <a:latin typeface="宋体" pitchFamily="2" charset="-122"/>
              </a:rPr>
              <a:t>命令</a:t>
            </a:r>
            <a:r>
              <a:rPr lang="zh-CN" altLang="en-US" smtClean="0"/>
              <a:t> </a:t>
            </a:r>
          </a:p>
        </p:txBody>
      </p:sp>
      <p:pic>
        <p:nvPicPr>
          <p:cNvPr id="440322" name="图片 1196034"/>
          <p:cNvPicPr>
            <a:picLocks noChangeAspect="1" noChangeArrowheads="1"/>
          </p:cNvPicPr>
          <p:nvPr/>
        </p:nvPicPr>
        <p:blipFill>
          <a:blip r:embed="rId3" cstate="print"/>
          <a:srcRect/>
          <a:stretch>
            <a:fillRect/>
          </a:stretch>
        </p:blipFill>
        <p:spPr bwMode="auto">
          <a:xfrm>
            <a:off x="776536" y="1196752"/>
            <a:ext cx="8420100" cy="4902200"/>
          </a:xfrm>
          <a:prstGeom prst="rect">
            <a:avLst/>
          </a:prstGeom>
          <a:noFill/>
          <a:ln w="9525">
            <a:noFill/>
            <a:miter lim="800000"/>
            <a:headEnd/>
            <a:tailEnd/>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en-US" altLang="zh-CN" dirty="0"/>
              <a:t>4.6.1  IPv6</a:t>
            </a:r>
            <a:r>
              <a:rPr lang="zh-CN" altLang="zh-CN" dirty="0"/>
              <a:t>的基本首部</a:t>
            </a:r>
          </a:p>
          <a:p>
            <a:r>
              <a:rPr lang="en-US" altLang="zh-CN" dirty="0" smtClean="0"/>
              <a:t>4.6.2  </a:t>
            </a:r>
            <a:r>
              <a:rPr lang="en-US" altLang="zh-CN" dirty="0"/>
              <a:t>IPv6</a:t>
            </a:r>
            <a:r>
              <a:rPr lang="zh-CN" altLang="zh-CN" dirty="0"/>
              <a:t>的地址</a:t>
            </a:r>
          </a:p>
          <a:p>
            <a:r>
              <a:rPr lang="en-US" altLang="zh-CN" dirty="0" smtClean="0"/>
              <a:t>4.6.3  </a:t>
            </a:r>
            <a:r>
              <a:rPr lang="zh-CN" altLang="zh-CN" dirty="0"/>
              <a:t>从</a:t>
            </a:r>
            <a:r>
              <a:rPr lang="en-US" altLang="zh-CN" dirty="0"/>
              <a:t>IPv4</a:t>
            </a:r>
            <a:r>
              <a:rPr lang="zh-CN" altLang="zh-CN" dirty="0"/>
              <a:t>向</a:t>
            </a:r>
            <a:r>
              <a:rPr lang="en-US" altLang="zh-CN" dirty="0"/>
              <a:t>IPv6</a:t>
            </a:r>
            <a:r>
              <a:rPr lang="zh-CN" altLang="zh-CN" dirty="0"/>
              <a:t>过渡</a:t>
            </a:r>
          </a:p>
          <a:p>
            <a:r>
              <a:rPr lang="en-US" altLang="zh-CN" dirty="0" smtClean="0"/>
              <a:t>4.6.4  </a:t>
            </a:r>
            <a:r>
              <a:rPr lang="en-US" altLang="zh-CN" dirty="0"/>
              <a:t>ICMPv6</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zh-CN" altLang="zh-CN" dirty="0" smtClean="0"/>
              <a:t>到</a:t>
            </a:r>
            <a:r>
              <a:rPr lang="en-US" altLang="zh-CN" dirty="0"/>
              <a:t>2011</a:t>
            </a:r>
            <a:r>
              <a:rPr lang="zh-CN" altLang="zh-CN" dirty="0"/>
              <a:t>年</a:t>
            </a:r>
            <a:r>
              <a:rPr lang="en-US" altLang="zh-CN" dirty="0"/>
              <a:t>2</a:t>
            </a:r>
            <a:r>
              <a:rPr lang="zh-CN" altLang="zh-CN" dirty="0"/>
              <a:t>月，</a:t>
            </a:r>
            <a:r>
              <a:rPr lang="en-US" altLang="zh-CN" dirty="0" smtClean="0"/>
              <a:t>IPv4 </a:t>
            </a:r>
            <a:r>
              <a:rPr lang="zh-CN" altLang="zh-CN" dirty="0" smtClean="0"/>
              <a:t>的</a:t>
            </a:r>
            <a:r>
              <a:rPr lang="en-US" altLang="zh-CN" dirty="0" smtClean="0"/>
              <a:t> 32 </a:t>
            </a:r>
            <a:r>
              <a:rPr lang="zh-CN" altLang="en-US" dirty="0" smtClean="0"/>
              <a:t>位</a:t>
            </a:r>
            <a:r>
              <a:rPr lang="zh-CN" altLang="zh-CN" dirty="0" smtClean="0"/>
              <a:t>地址</a:t>
            </a:r>
            <a:r>
              <a:rPr lang="zh-CN" altLang="zh-CN" dirty="0"/>
              <a:t>已经</a:t>
            </a:r>
            <a:r>
              <a:rPr lang="zh-CN" altLang="zh-CN" dirty="0" smtClean="0"/>
              <a:t>耗尽</a:t>
            </a:r>
            <a:r>
              <a:rPr lang="zh-CN" altLang="en-US" dirty="0" smtClean="0"/>
              <a:t>。</a:t>
            </a:r>
            <a:endParaRPr lang="en-US" altLang="zh-CN" dirty="0" smtClean="0"/>
          </a:p>
          <a:p>
            <a:r>
              <a:rPr lang="zh-CN" altLang="zh-CN" dirty="0" smtClean="0"/>
              <a:t>我国</a:t>
            </a:r>
            <a:r>
              <a:rPr lang="zh-CN" altLang="zh-CN" dirty="0"/>
              <a:t>在</a:t>
            </a:r>
            <a:r>
              <a:rPr lang="en-US" altLang="zh-CN" dirty="0"/>
              <a:t>2014-2015</a:t>
            </a:r>
            <a:r>
              <a:rPr lang="zh-CN" altLang="zh-CN" dirty="0"/>
              <a:t>年也逐步停止了向新用户和应用</a:t>
            </a:r>
            <a:r>
              <a:rPr lang="zh-CN" altLang="zh-CN" dirty="0" smtClean="0"/>
              <a:t>分配</a:t>
            </a:r>
            <a:r>
              <a:rPr lang="en-US" altLang="zh-CN" dirty="0" smtClean="0"/>
              <a:t> IPv4 </a:t>
            </a:r>
            <a:r>
              <a:rPr lang="zh-CN" altLang="zh-CN" dirty="0" smtClean="0"/>
              <a:t>地址</a:t>
            </a:r>
            <a:r>
              <a:rPr lang="zh-CN" altLang="en-US" dirty="0" smtClean="0"/>
              <a:t>。</a:t>
            </a:r>
            <a:endParaRPr lang="en-US" altLang="zh-CN" dirty="0" smtClean="0"/>
          </a:p>
          <a:p>
            <a:r>
              <a:rPr lang="zh-CN" altLang="zh-CN" dirty="0" smtClean="0"/>
              <a:t>解决</a:t>
            </a:r>
            <a:r>
              <a:rPr lang="en-US" altLang="zh-CN" dirty="0" smtClean="0"/>
              <a:t> IP </a:t>
            </a:r>
            <a:r>
              <a:rPr lang="zh-CN" altLang="zh-CN" dirty="0" smtClean="0"/>
              <a:t>地址</a:t>
            </a:r>
            <a:r>
              <a:rPr lang="zh-CN" altLang="zh-CN" dirty="0"/>
              <a:t>耗尽的根本措施就是采用具有更大地址空间的新版本</a:t>
            </a:r>
            <a:r>
              <a:rPr lang="zh-CN" altLang="zh-CN" dirty="0" smtClean="0"/>
              <a:t>的</a:t>
            </a:r>
            <a:r>
              <a:rPr lang="en-US" altLang="zh-CN" dirty="0" smtClean="0"/>
              <a:t> IP</a:t>
            </a:r>
            <a:r>
              <a:rPr lang="zh-CN" altLang="zh-CN" dirty="0"/>
              <a:t>，</a:t>
            </a:r>
            <a:r>
              <a:rPr lang="zh-CN" altLang="zh-CN" dirty="0" smtClean="0"/>
              <a:t>即</a:t>
            </a:r>
            <a:r>
              <a:rPr lang="en-US" altLang="zh-CN" dirty="0" smtClean="0"/>
              <a:t> IPv6</a:t>
            </a:r>
            <a:r>
              <a:rPr lang="zh-CN" altLang="zh-CN" dirty="0" smtClean="0"/>
              <a:t>。</a:t>
            </a:r>
            <a:endParaRPr lang="en-US" altLang="zh-CN" dirty="0" smtClean="0"/>
          </a:p>
          <a:p>
            <a:r>
              <a:rPr lang="zh-CN" altLang="en-US" dirty="0" smtClean="0">
                <a:solidFill>
                  <a:srgbClr val="0000FF"/>
                </a:solidFill>
              </a:rPr>
              <a:t>更大的地址空间。</a:t>
            </a:r>
            <a:r>
              <a:rPr lang="en-US" altLang="zh-CN" dirty="0" smtClean="0"/>
              <a:t>32 </a:t>
            </a:r>
            <a:r>
              <a:rPr lang="zh-CN" altLang="en-US" dirty="0" smtClean="0"/>
              <a:t>位 </a:t>
            </a:r>
            <a:r>
              <a:rPr lang="en-US" altLang="zh-CN" dirty="0" smtClean="0">
                <a:sym typeface="Wingdings" pitchFamily="2" charset="2"/>
              </a:rPr>
              <a:t></a:t>
            </a:r>
            <a:r>
              <a:rPr lang="en-US" altLang="zh-CN" dirty="0" smtClean="0"/>
              <a:t>128 </a:t>
            </a:r>
            <a:r>
              <a:rPr lang="zh-CN" altLang="en-US" dirty="0" smtClean="0"/>
              <a:t>位。 </a:t>
            </a:r>
          </a:p>
          <a:p>
            <a:pPr>
              <a:buNone/>
            </a:pP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zh-CN" dirty="0" smtClean="0"/>
              <a:t>数据报</a:t>
            </a:r>
            <a:r>
              <a:rPr lang="zh-CN" altLang="en-US" dirty="0" smtClean="0"/>
              <a:t>的一般形式</a:t>
            </a:r>
            <a:endParaRPr lang="zh-CN" altLang="en-US" dirty="0"/>
          </a:p>
        </p:txBody>
      </p:sp>
      <p:sp>
        <p:nvSpPr>
          <p:cNvPr id="3" name="内容占位符 2"/>
          <p:cNvSpPr>
            <a:spLocks noGrp="1"/>
          </p:cNvSpPr>
          <p:nvPr>
            <p:ph idx="1"/>
          </p:nvPr>
        </p:nvSpPr>
        <p:spPr/>
        <p:txBody>
          <a:bodyPr/>
          <a:lstStyle/>
          <a:p>
            <a:r>
              <a:rPr lang="en-US" altLang="zh-CN" sz="2800" dirty="0"/>
              <a:t>IPv6</a:t>
            </a:r>
            <a:r>
              <a:rPr lang="zh-CN" altLang="zh-CN" sz="2800" dirty="0"/>
              <a:t>数据报由两大部分组</a:t>
            </a:r>
            <a:r>
              <a:rPr lang="zh-CN" altLang="zh-CN" sz="2800" dirty="0" smtClean="0"/>
              <a:t>成</a:t>
            </a:r>
            <a:r>
              <a:rPr lang="zh-CN" altLang="en-US" sz="2800" dirty="0" smtClean="0"/>
              <a:t>：</a:t>
            </a:r>
            <a:endParaRPr lang="en-US" altLang="zh-CN" sz="2800" dirty="0" smtClean="0"/>
          </a:p>
          <a:p>
            <a:pPr lvl="1"/>
            <a:r>
              <a:rPr lang="zh-CN" altLang="zh-CN" sz="2400" dirty="0" smtClean="0">
                <a:solidFill>
                  <a:srgbClr val="FF0000"/>
                </a:solidFill>
              </a:rPr>
              <a:t>基本首部</a:t>
            </a:r>
            <a:r>
              <a:rPr lang="en-US" altLang="zh-CN" sz="2400" dirty="0" smtClean="0">
                <a:solidFill>
                  <a:srgbClr val="FF0000"/>
                </a:solidFill>
              </a:rPr>
              <a:t> </a:t>
            </a:r>
            <a:r>
              <a:rPr lang="en-US" altLang="zh-CN" sz="2400" dirty="0" smtClean="0"/>
              <a:t>(</a:t>
            </a:r>
            <a:r>
              <a:rPr lang="en-US" altLang="zh-CN" sz="2400" dirty="0"/>
              <a:t>base header</a:t>
            </a:r>
            <a:r>
              <a:rPr lang="en-US" altLang="zh-CN" sz="2400" dirty="0" smtClean="0"/>
              <a:t>)</a:t>
            </a:r>
          </a:p>
          <a:p>
            <a:pPr lvl="1"/>
            <a:r>
              <a:rPr lang="zh-CN" altLang="zh-CN" sz="2400" dirty="0" smtClean="0">
                <a:solidFill>
                  <a:srgbClr val="FF0000"/>
                </a:solidFill>
              </a:rPr>
              <a:t>有效载荷</a:t>
            </a:r>
            <a:r>
              <a:rPr lang="en-US" altLang="zh-CN" sz="2400" dirty="0" smtClean="0"/>
              <a:t> (</a:t>
            </a:r>
            <a:r>
              <a:rPr lang="en-US" altLang="zh-CN" sz="2400" dirty="0"/>
              <a:t>payload)</a:t>
            </a:r>
            <a:r>
              <a:rPr lang="zh-CN" altLang="zh-CN" sz="2400" dirty="0"/>
              <a:t>。有效载荷也称为净负荷。有效载荷允许有零个或多个扩展首部</a:t>
            </a:r>
            <a:r>
              <a:rPr lang="en-US" altLang="zh-CN" sz="2400" dirty="0"/>
              <a:t>(extension header)</a:t>
            </a:r>
            <a:r>
              <a:rPr lang="zh-CN" altLang="zh-CN" sz="2400" dirty="0"/>
              <a:t>，再后面是</a:t>
            </a:r>
            <a:r>
              <a:rPr lang="zh-CN" altLang="zh-CN" sz="2400" dirty="0" smtClean="0"/>
              <a:t>数据部分</a:t>
            </a:r>
            <a:r>
              <a:rPr lang="zh-CN" altLang="en-US" sz="2400" dirty="0" smtClean="0"/>
              <a:t>。</a:t>
            </a:r>
            <a:endParaRPr lang="zh-CN" altLang="en-US" sz="2400" dirty="0"/>
          </a:p>
        </p:txBody>
      </p:sp>
      <p:sp>
        <p:nvSpPr>
          <p:cNvPr id="5" name="Rectangle 2"/>
          <p:cNvSpPr>
            <a:spLocks noChangeArrowheads="1"/>
          </p:cNvSpPr>
          <p:nvPr/>
        </p:nvSpPr>
        <p:spPr bwMode="auto">
          <a:xfrm>
            <a:off x="2373314" y="4005066"/>
            <a:ext cx="5830887" cy="530225"/>
          </a:xfrm>
          <a:prstGeom prst="rect">
            <a:avLst/>
          </a:prstGeom>
          <a:solidFill>
            <a:srgbClr val="FF66CC"/>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6" name="Rectangle 30"/>
          <p:cNvSpPr>
            <a:spLocks noChangeArrowheads="1"/>
          </p:cNvSpPr>
          <p:nvPr/>
        </p:nvSpPr>
        <p:spPr bwMode="auto">
          <a:xfrm>
            <a:off x="3419476" y="4957886"/>
            <a:ext cx="4784725" cy="528638"/>
          </a:xfrm>
          <a:prstGeom prst="rect">
            <a:avLst/>
          </a:prstGeom>
          <a:solidFill>
            <a:srgbClr val="66FFFF"/>
          </a:solidFill>
          <a:ln w="9525">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7" name="Line 3"/>
          <p:cNvSpPr>
            <a:spLocks noChangeShapeType="1"/>
          </p:cNvSpPr>
          <p:nvPr/>
        </p:nvSpPr>
        <p:spPr bwMode="auto">
          <a:xfrm>
            <a:off x="3414713" y="4965826"/>
            <a:ext cx="0" cy="53022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8" name="Line 4"/>
          <p:cNvSpPr>
            <a:spLocks noChangeShapeType="1"/>
          </p:cNvSpPr>
          <p:nvPr/>
        </p:nvSpPr>
        <p:spPr bwMode="auto">
          <a:xfrm>
            <a:off x="4100513" y="4965826"/>
            <a:ext cx="0" cy="53022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9" name="Line 5"/>
          <p:cNvSpPr>
            <a:spLocks noChangeShapeType="1"/>
          </p:cNvSpPr>
          <p:nvPr/>
        </p:nvSpPr>
        <p:spPr bwMode="auto">
          <a:xfrm>
            <a:off x="4533900" y="4965826"/>
            <a:ext cx="0" cy="53022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0" name="Line 6"/>
          <p:cNvSpPr>
            <a:spLocks noChangeShapeType="1"/>
          </p:cNvSpPr>
          <p:nvPr/>
        </p:nvSpPr>
        <p:spPr bwMode="auto">
          <a:xfrm>
            <a:off x="5253038" y="4965826"/>
            <a:ext cx="0" cy="53022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1" name="Text Box 15"/>
          <p:cNvSpPr txBox="1">
            <a:spLocks noChangeArrowheads="1"/>
          </p:cNvSpPr>
          <p:nvPr/>
        </p:nvSpPr>
        <p:spPr bwMode="auto">
          <a:xfrm>
            <a:off x="2318553" y="4130799"/>
            <a:ext cx="1114408"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1800" b="1">
                <a:solidFill>
                  <a:srgbClr val="000099"/>
                </a:solidFill>
                <a:latin typeface="+mn-lt"/>
                <a:ea typeface="黑体" panose="02010609060101010101" pitchFamily="2" charset="-122"/>
              </a:rPr>
              <a:t>基本首部</a:t>
            </a:r>
          </a:p>
        </p:txBody>
      </p:sp>
      <p:sp>
        <p:nvSpPr>
          <p:cNvPr id="12" name="Text Box 16"/>
          <p:cNvSpPr txBox="1">
            <a:spLocks noChangeArrowheads="1"/>
          </p:cNvSpPr>
          <p:nvPr/>
        </p:nvSpPr>
        <p:spPr bwMode="auto">
          <a:xfrm>
            <a:off x="3366382" y="4978526"/>
            <a:ext cx="769763"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1</a:t>
            </a:r>
          </a:p>
        </p:txBody>
      </p:sp>
      <p:sp>
        <p:nvSpPr>
          <p:cNvPr id="13" name="Text Box 17"/>
          <p:cNvSpPr txBox="1">
            <a:spLocks noChangeArrowheads="1"/>
          </p:cNvSpPr>
          <p:nvPr/>
        </p:nvSpPr>
        <p:spPr bwMode="auto">
          <a:xfrm>
            <a:off x="4451277" y="4965826"/>
            <a:ext cx="803425"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N</a:t>
            </a:r>
          </a:p>
        </p:txBody>
      </p:sp>
      <p:sp>
        <p:nvSpPr>
          <p:cNvPr id="14" name="Text Box 18"/>
          <p:cNvSpPr txBox="1">
            <a:spLocks noChangeArrowheads="1"/>
          </p:cNvSpPr>
          <p:nvPr/>
        </p:nvSpPr>
        <p:spPr bwMode="auto">
          <a:xfrm>
            <a:off x="4100513" y="5030911"/>
            <a:ext cx="4796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 …</a:t>
            </a:r>
          </a:p>
        </p:txBody>
      </p:sp>
      <p:sp>
        <p:nvSpPr>
          <p:cNvPr id="15" name="Text Box 19"/>
          <p:cNvSpPr txBox="1">
            <a:spLocks noChangeArrowheads="1"/>
          </p:cNvSpPr>
          <p:nvPr/>
        </p:nvSpPr>
        <p:spPr bwMode="auto">
          <a:xfrm>
            <a:off x="5757862" y="5067424"/>
            <a:ext cx="22685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数      据      部      分</a:t>
            </a:r>
          </a:p>
        </p:txBody>
      </p:sp>
      <p:sp>
        <p:nvSpPr>
          <p:cNvPr id="16" name="Line 22"/>
          <p:cNvSpPr>
            <a:spLocks noChangeShapeType="1"/>
          </p:cNvSpPr>
          <p:nvPr/>
        </p:nvSpPr>
        <p:spPr bwMode="auto">
          <a:xfrm>
            <a:off x="3381376" y="5678611"/>
            <a:ext cx="1871663" cy="0"/>
          </a:xfrm>
          <a:prstGeom prst="line">
            <a:avLst/>
          </a:prstGeom>
          <a:noFill/>
          <a:ln w="19050">
            <a:solidFill>
              <a:schemeClr val="tx1"/>
            </a:solidFill>
            <a:round/>
            <a:headEnd type="triangle" w="sm" len="me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7" name="Text Box 23"/>
          <p:cNvSpPr txBox="1">
            <a:spLocks noChangeArrowheads="1"/>
          </p:cNvSpPr>
          <p:nvPr/>
        </p:nvSpPr>
        <p:spPr bwMode="auto">
          <a:xfrm>
            <a:off x="4024314" y="5510336"/>
            <a:ext cx="649537" cy="3693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选项</a:t>
            </a:r>
          </a:p>
        </p:txBody>
      </p:sp>
      <p:grpSp>
        <p:nvGrpSpPr>
          <p:cNvPr id="18" name="组合 26"/>
          <p:cNvGrpSpPr/>
          <p:nvPr/>
        </p:nvGrpSpPr>
        <p:grpSpPr bwMode="auto">
          <a:xfrm>
            <a:off x="2373314" y="3686299"/>
            <a:ext cx="5832475" cy="271462"/>
            <a:chOff x="1331640" y="1700808"/>
            <a:chExt cx="5832648" cy="344488"/>
          </a:xfrm>
        </p:grpSpPr>
        <p:sp>
          <p:nvSpPr>
            <p:cNvPr id="19" name="Line 25"/>
            <p:cNvSpPr>
              <a:spLocks noChangeShapeType="1"/>
            </p:cNvSpPr>
            <p:nvPr/>
          </p:nvSpPr>
          <p:spPr bwMode="auto">
            <a:xfrm>
              <a:off x="1331640" y="1700808"/>
              <a:ext cx="0" cy="338138"/>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0" name="Line 26"/>
            <p:cNvSpPr>
              <a:spLocks noChangeShapeType="1"/>
            </p:cNvSpPr>
            <p:nvPr/>
          </p:nvSpPr>
          <p:spPr bwMode="auto">
            <a:xfrm>
              <a:off x="7164288" y="1707158"/>
              <a:ext cx="0" cy="338138"/>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21" name="Line 27"/>
          <p:cNvSpPr>
            <a:spLocks noChangeShapeType="1"/>
          </p:cNvSpPr>
          <p:nvPr/>
        </p:nvSpPr>
        <p:spPr bwMode="auto">
          <a:xfrm flipV="1">
            <a:off x="2373314" y="3818060"/>
            <a:ext cx="5821361" cy="0"/>
          </a:xfrm>
          <a:prstGeom prst="line">
            <a:avLst/>
          </a:prstGeom>
          <a:noFill/>
          <a:ln w="19050">
            <a:solidFill>
              <a:schemeClr val="tx1"/>
            </a:solidFill>
            <a:round/>
            <a:headEnd type="triangle" w="sm" len="me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2" name="Text Box 28"/>
          <p:cNvSpPr txBox="1">
            <a:spLocks noChangeArrowheads="1"/>
          </p:cNvSpPr>
          <p:nvPr/>
        </p:nvSpPr>
        <p:spPr bwMode="auto">
          <a:xfrm>
            <a:off x="4632326" y="3573016"/>
            <a:ext cx="1556836"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99"/>
                </a:solidFill>
                <a:latin typeface="+mn-lt"/>
                <a:ea typeface="黑体" panose="02010609060101010101" pitchFamily="2" charset="-122"/>
              </a:rPr>
              <a:t>IPv6 </a:t>
            </a:r>
            <a:r>
              <a:rPr lang="zh-CN" altLang="en-US" sz="2000" b="1" dirty="0">
                <a:solidFill>
                  <a:srgbClr val="000099"/>
                </a:solidFill>
                <a:latin typeface="+mn-lt"/>
                <a:ea typeface="黑体" panose="02010609060101010101" pitchFamily="2" charset="-122"/>
              </a:rPr>
              <a:t>数据报</a:t>
            </a:r>
          </a:p>
        </p:txBody>
      </p:sp>
      <p:cxnSp>
        <p:nvCxnSpPr>
          <p:cNvPr id="25" name="直接连接符 32"/>
          <p:cNvCxnSpPr>
            <a:cxnSpLocks noChangeShapeType="1"/>
          </p:cNvCxnSpPr>
          <p:nvPr/>
        </p:nvCxnSpPr>
        <p:spPr bwMode="auto">
          <a:xfrm>
            <a:off x="3411538" y="4570536"/>
            <a:ext cx="0" cy="431800"/>
          </a:xfrm>
          <a:prstGeom prst="line">
            <a:avLst/>
          </a:prstGeom>
          <a:noFill/>
          <a:ln w="19050" algn="ctr">
            <a:solidFill>
              <a:schemeClr val="tx1"/>
            </a:solidFill>
            <a:prstDash val="dash"/>
            <a:round/>
          </a:ln>
          <a:extLst>
            <a:ext uri="{909E8E84-426E-40DD-AFC4-6F175D3DCCD1}">
              <a14:hiddenFill xmlns="" xmlns:a14="http://schemas.microsoft.com/office/drawing/2010/main">
                <a:noFill/>
              </a14:hiddenFill>
            </a:ext>
          </a:extLst>
        </p:spPr>
      </p:cxnSp>
      <p:cxnSp>
        <p:nvCxnSpPr>
          <p:cNvPr id="26" name="直接连接符 34"/>
          <p:cNvCxnSpPr>
            <a:cxnSpLocks noChangeShapeType="1"/>
          </p:cNvCxnSpPr>
          <p:nvPr/>
        </p:nvCxnSpPr>
        <p:spPr bwMode="auto">
          <a:xfrm>
            <a:off x="8204200" y="4570536"/>
            <a:ext cx="0" cy="433388"/>
          </a:xfrm>
          <a:prstGeom prst="line">
            <a:avLst/>
          </a:prstGeom>
          <a:noFill/>
          <a:ln w="19050" algn="ctr">
            <a:solidFill>
              <a:schemeClr val="tx1"/>
            </a:solidFill>
            <a:prstDash val="dash"/>
            <a:round/>
          </a:ln>
          <a:extLst>
            <a:ext uri="{909E8E84-426E-40DD-AFC4-6F175D3DCCD1}">
              <a14:hiddenFill xmlns="" xmlns:a14="http://schemas.microsoft.com/office/drawing/2010/main">
                <a:noFill/>
              </a14:hiddenFill>
            </a:ext>
          </a:extLst>
        </p:spPr>
      </p:cxnSp>
      <p:sp>
        <p:nvSpPr>
          <p:cNvPr id="27" name="Text Box 23"/>
          <p:cNvSpPr txBox="1">
            <a:spLocks noChangeArrowheads="1"/>
          </p:cNvSpPr>
          <p:nvPr/>
        </p:nvSpPr>
        <p:spPr bwMode="auto">
          <a:xfrm>
            <a:off x="2432721" y="4557836"/>
            <a:ext cx="970137" cy="3693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40 </a:t>
            </a:r>
            <a:r>
              <a:rPr lang="zh-CN" altLang="en-US" sz="1800" b="1" dirty="0">
                <a:solidFill>
                  <a:srgbClr val="000099"/>
                </a:solidFill>
                <a:latin typeface="+mn-lt"/>
                <a:ea typeface="黑体" panose="02010609060101010101" pitchFamily="2" charset="-122"/>
              </a:rPr>
              <a:t>字节</a:t>
            </a:r>
          </a:p>
        </p:txBody>
      </p:sp>
      <p:sp>
        <p:nvSpPr>
          <p:cNvPr id="28" name="Line 27"/>
          <p:cNvSpPr>
            <a:spLocks noChangeShapeType="1"/>
          </p:cNvSpPr>
          <p:nvPr/>
        </p:nvSpPr>
        <p:spPr bwMode="auto">
          <a:xfrm>
            <a:off x="3417889" y="4761038"/>
            <a:ext cx="4787900" cy="4763"/>
          </a:xfrm>
          <a:prstGeom prst="line">
            <a:avLst/>
          </a:prstGeom>
          <a:noFill/>
          <a:ln w="19050">
            <a:solidFill>
              <a:schemeClr val="tx1"/>
            </a:solidFill>
            <a:round/>
            <a:headEnd type="triangle" w="sm" len="med"/>
            <a:tailEnd type="triangle" w="sm" len="me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9" name="Text Box 23"/>
          <p:cNvSpPr txBox="1">
            <a:spLocks noChangeArrowheads="1"/>
          </p:cNvSpPr>
          <p:nvPr/>
        </p:nvSpPr>
        <p:spPr bwMode="auto">
          <a:xfrm>
            <a:off x="4768851" y="4578474"/>
            <a:ext cx="2116285" cy="3693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不超过 </a:t>
            </a:r>
            <a:r>
              <a:rPr lang="en-US" altLang="zh-CN" sz="1800" b="1">
                <a:solidFill>
                  <a:srgbClr val="000099"/>
                </a:solidFill>
                <a:latin typeface="+mn-lt"/>
                <a:ea typeface="黑体" panose="02010609060101010101" pitchFamily="2" charset="-122"/>
              </a:rPr>
              <a:t>65535 </a:t>
            </a:r>
            <a:r>
              <a:rPr lang="zh-CN" altLang="en-US" sz="1800" b="1">
                <a:solidFill>
                  <a:srgbClr val="000099"/>
                </a:solidFill>
                <a:latin typeface="+mn-lt"/>
                <a:ea typeface="黑体" panose="02010609060101010101" pitchFamily="2" charset="-122"/>
              </a:rPr>
              <a:t>字节</a:t>
            </a:r>
          </a:p>
        </p:txBody>
      </p:sp>
      <p:sp>
        <p:nvSpPr>
          <p:cNvPr id="30" name="右箭头 28"/>
          <p:cNvSpPr>
            <a:spLocks noChangeArrowheads="1"/>
          </p:cNvSpPr>
          <p:nvPr/>
        </p:nvSpPr>
        <p:spPr bwMode="auto">
          <a:xfrm rot="10800000">
            <a:off x="1652588" y="4161904"/>
            <a:ext cx="720725" cy="203200"/>
          </a:xfrm>
          <a:prstGeom prst="rightArrow">
            <a:avLst>
              <a:gd name="adj1" fmla="val 50000"/>
              <a:gd name="adj2" fmla="val 162073"/>
            </a:avLst>
          </a:prstGeom>
          <a:solidFill>
            <a:srgbClr val="990000"/>
          </a:solidFill>
          <a:ln w="9525" algn="ctr">
            <a:solidFill>
              <a:schemeClr val="tx1"/>
            </a:solidFill>
            <a:round/>
          </a:ln>
        </p:spPr>
        <p:txBody>
          <a:bodyPr/>
          <a:lstStyle/>
          <a:p>
            <a:endParaRPr lang="zh-CN" altLang="en-US" sz="2000" b="1">
              <a:solidFill>
                <a:srgbClr val="000099"/>
              </a:solidFill>
              <a:latin typeface="+mn-lt"/>
              <a:ea typeface="黑体" panose="02010609060101010101" pitchFamily="2" charset="-122"/>
            </a:endParaRPr>
          </a:p>
        </p:txBody>
      </p:sp>
      <p:sp>
        <p:nvSpPr>
          <p:cNvPr id="31" name="Text Box 23"/>
          <p:cNvSpPr txBox="1">
            <a:spLocks noChangeArrowheads="1"/>
          </p:cNvSpPr>
          <p:nvPr/>
        </p:nvSpPr>
        <p:spPr bwMode="auto">
          <a:xfrm>
            <a:off x="1044087" y="4472431"/>
            <a:ext cx="1217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99"/>
                </a:solidFill>
                <a:latin typeface="+mn-lt"/>
                <a:ea typeface="黑体" panose="02010609060101010101" pitchFamily="2" charset="-122"/>
              </a:rPr>
              <a:t>发送在前</a:t>
            </a:r>
          </a:p>
        </p:txBody>
      </p:sp>
      <p:sp>
        <p:nvSpPr>
          <p:cNvPr id="24" name="Line 3"/>
          <p:cNvSpPr>
            <a:spLocks noChangeShapeType="1"/>
          </p:cNvSpPr>
          <p:nvPr/>
        </p:nvSpPr>
        <p:spPr bwMode="auto">
          <a:xfrm>
            <a:off x="3414713" y="4002213"/>
            <a:ext cx="0" cy="53022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 name="矩形 3"/>
          <p:cNvSpPr/>
          <p:nvPr/>
        </p:nvSpPr>
        <p:spPr bwMode="auto">
          <a:xfrm>
            <a:off x="3422651" y="4018086"/>
            <a:ext cx="4772025" cy="514350"/>
          </a:xfrm>
          <a:prstGeom prst="rect">
            <a:avLst/>
          </a:prstGeom>
          <a:solidFill>
            <a:srgbClr val="FFFF66"/>
          </a:solidFill>
          <a:ln w="9525" cap="flat" cmpd="sng" algn="ctr">
            <a:noFill/>
            <a:prstDash val="solid"/>
            <a:round/>
            <a:headEnd type="none" w="med" len="med"/>
            <a:tailEnd type="none" w="med" len="med"/>
          </a:ln>
          <a:effectLst/>
        </p:spPr>
        <p:txBody>
          <a:bodyPr/>
          <a:lstStyle/>
          <a:p>
            <a:pPr>
              <a:defRPr/>
            </a:pPr>
            <a:endParaRPr lang="zh-CN" altLang="en-US" sz="2000" b="1">
              <a:solidFill>
                <a:srgbClr val="000099"/>
              </a:solidFill>
              <a:latin typeface="+mn-lt"/>
              <a:ea typeface="黑体" panose="02010609060101010101" pitchFamily="2" charset="-122"/>
            </a:endParaRPr>
          </a:p>
        </p:txBody>
      </p:sp>
      <p:sp>
        <p:nvSpPr>
          <p:cNvPr id="23" name="Text Box 33"/>
          <p:cNvSpPr txBox="1">
            <a:spLocks noChangeArrowheads="1"/>
          </p:cNvSpPr>
          <p:nvPr/>
        </p:nvSpPr>
        <p:spPr bwMode="auto">
          <a:xfrm>
            <a:off x="3872880" y="4109010"/>
            <a:ext cx="399828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olidFill>
                  <a:srgbClr val="000099"/>
                </a:solidFill>
                <a:latin typeface="+mn-lt"/>
                <a:ea typeface="黑体" panose="02010609060101010101" pitchFamily="2" charset="-122"/>
              </a:rPr>
              <a:t>有         效         载         荷</a:t>
            </a:r>
          </a:p>
        </p:txBody>
      </p:sp>
      <p:sp>
        <p:nvSpPr>
          <p:cNvPr id="37" name="矩形 36"/>
          <p:cNvSpPr/>
          <p:nvPr/>
        </p:nvSpPr>
        <p:spPr>
          <a:xfrm>
            <a:off x="1044089" y="5795974"/>
            <a:ext cx="844541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具有</a:t>
            </a:r>
            <a:r>
              <a:rPr lang="zh-CN" altLang="zh-CN" sz="2400" b="1" dirty="0">
                <a:latin typeface="+mn-lt"/>
                <a:ea typeface="黑体" panose="02010609060101010101" pitchFamily="2" charset="-122"/>
              </a:rPr>
              <a:t>多个可选扩展首部</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的一般形式</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pPr algn="ctr"/>
            <a:r>
              <a:rPr lang="en-US" altLang="zh-CN" dirty="0"/>
              <a:t>IPv6 </a:t>
            </a:r>
            <a:r>
              <a:rPr lang="zh-CN" altLang="en-US" dirty="0"/>
              <a:t>数据报</a:t>
            </a:r>
            <a:r>
              <a:rPr lang="zh-CN" altLang="en-US" dirty="0" smtClean="0"/>
              <a:t>的基本首部</a:t>
            </a:r>
            <a:endParaRPr lang="zh-CN" altLang="en-US" dirty="0"/>
          </a:p>
        </p:txBody>
      </p:sp>
      <p:sp>
        <p:nvSpPr>
          <p:cNvPr id="632835"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800" dirty="0"/>
              <a:t>IPv6 </a:t>
            </a:r>
            <a:r>
              <a:rPr lang="zh-CN" altLang="en-US" sz="2800" dirty="0"/>
              <a:t>将首部长度变为</a:t>
            </a:r>
            <a:r>
              <a:rPr lang="zh-CN" altLang="en-US" sz="2800" dirty="0">
                <a:solidFill>
                  <a:srgbClr val="FF0000"/>
                </a:solidFill>
              </a:rPr>
              <a:t>固定的</a:t>
            </a:r>
            <a:r>
              <a:rPr lang="zh-CN" altLang="en-US" sz="2800" dirty="0"/>
              <a:t> </a:t>
            </a:r>
            <a:r>
              <a:rPr lang="en-US" altLang="zh-CN" sz="2800" dirty="0">
                <a:solidFill>
                  <a:srgbClr val="FF0000"/>
                </a:solidFill>
              </a:rPr>
              <a:t>40 </a:t>
            </a:r>
            <a:r>
              <a:rPr lang="zh-CN" altLang="en-US" sz="2800" dirty="0">
                <a:solidFill>
                  <a:srgbClr val="FF0000"/>
                </a:solidFill>
              </a:rPr>
              <a:t>字节，</a:t>
            </a:r>
            <a:r>
              <a:rPr lang="zh-CN" altLang="en-US" sz="2800" dirty="0"/>
              <a:t>称为</a:t>
            </a:r>
            <a:r>
              <a:rPr lang="zh-CN" altLang="en-US" sz="2800" dirty="0">
                <a:solidFill>
                  <a:srgbClr val="FF0000"/>
                </a:solidFill>
              </a:rPr>
              <a:t>基本首部。</a:t>
            </a:r>
            <a:endParaRPr lang="en-US" altLang="zh-CN" sz="2800" dirty="0">
              <a:solidFill>
                <a:srgbClr val="FF0000"/>
              </a:solidFill>
            </a:endParaRPr>
          </a:p>
          <a:p>
            <a:r>
              <a:rPr lang="zh-CN" altLang="zh-CN" sz="2800" dirty="0"/>
              <a:t>把首部中不必要的功能取消了，</a:t>
            </a:r>
            <a:r>
              <a:rPr lang="zh-CN" altLang="zh-CN" sz="2800" dirty="0" smtClean="0"/>
              <a:t>使得</a:t>
            </a:r>
            <a:r>
              <a:rPr lang="en-US" altLang="zh-CN" sz="2800" dirty="0" smtClean="0"/>
              <a:t> IPv6 </a:t>
            </a:r>
            <a:r>
              <a:rPr lang="zh-CN" altLang="zh-CN" sz="2800" dirty="0" smtClean="0"/>
              <a:t>首部</a:t>
            </a:r>
            <a:r>
              <a:rPr lang="zh-CN" altLang="zh-CN" sz="2800" dirty="0"/>
              <a:t>的字段数减少到</a:t>
            </a:r>
            <a:r>
              <a:rPr lang="zh-CN" altLang="zh-CN" sz="2800" dirty="0" smtClean="0"/>
              <a:t>只有</a:t>
            </a:r>
            <a:r>
              <a:rPr lang="en-US" altLang="zh-CN" sz="2800" dirty="0" smtClean="0"/>
              <a:t> 8 </a:t>
            </a:r>
            <a:r>
              <a:rPr lang="zh-CN" altLang="zh-CN" sz="2800" dirty="0" smtClean="0"/>
              <a:t>个</a:t>
            </a:r>
            <a:r>
              <a:rPr lang="zh-CN" altLang="en-US" sz="2800" dirty="0"/>
              <a:t>。</a:t>
            </a:r>
            <a:endParaRPr lang="en-US" altLang="zh-CN" sz="2800" dirty="0"/>
          </a:p>
          <a:p>
            <a:r>
              <a:rPr lang="en-US" altLang="zh-CN" sz="2800" dirty="0" smtClean="0"/>
              <a:t>IPv6 </a:t>
            </a:r>
            <a:r>
              <a:rPr lang="zh-CN" altLang="zh-CN" sz="2800" dirty="0" smtClean="0"/>
              <a:t>对</a:t>
            </a:r>
            <a:r>
              <a:rPr lang="zh-CN" altLang="zh-CN" sz="2800" dirty="0"/>
              <a:t>首部中的某些字段进行了如下的</a:t>
            </a:r>
            <a:r>
              <a:rPr lang="zh-CN" altLang="zh-CN" sz="2800" dirty="0">
                <a:solidFill>
                  <a:srgbClr val="FF0000"/>
                </a:solidFill>
              </a:rPr>
              <a:t>更改</a:t>
            </a:r>
            <a:r>
              <a:rPr lang="zh-CN" altLang="en-US" sz="2800" dirty="0">
                <a:solidFill>
                  <a:srgbClr val="FF0000"/>
                </a:solidFill>
              </a:rPr>
              <a:t>：</a:t>
            </a:r>
            <a:endParaRPr lang="en-US" altLang="zh-CN" sz="2800" dirty="0">
              <a:solidFill>
                <a:srgbClr val="FF0000"/>
              </a:solidFill>
            </a:endParaRPr>
          </a:p>
          <a:p>
            <a:pPr lvl="1"/>
            <a:endParaRPr lang="zh-CN" altLang="en-US" sz="2400" dirty="0"/>
          </a:p>
        </p:txBody>
      </p:sp>
      <p:graphicFrame>
        <p:nvGraphicFramePr>
          <p:cNvPr id="3" name="表格 2"/>
          <p:cNvGraphicFramePr>
            <a:graphicFrameLocks noGrp="1"/>
          </p:cNvGraphicFramePr>
          <p:nvPr/>
        </p:nvGraphicFramePr>
        <p:xfrm>
          <a:off x="848544" y="3356992"/>
          <a:ext cx="8640960" cy="2907792"/>
        </p:xfrm>
        <a:graphic>
          <a:graphicData uri="http://schemas.openxmlformats.org/drawingml/2006/table">
            <a:tbl>
              <a:tblPr firstRow="1" bandRow="1">
                <a:tableStyleId>{5C22544A-7EE6-4342-B048-85BDC9FD1C3A}</a:tableStyleId>
              </a:tblPr>
              <a:tblGrid>
                <a:gridCol w="4320480"/>
                <a:gridCol w="4320480"/>
              </a:tblGrid>
              <a:tr h="370840">
                <a:tc>
                  <a:txBody>
                    <a:bodyPr/>
                    <a:lstStyle/>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取消了首部长度字段</a:t>
                      </a:r>
                      <a:r>
                        <a:rPr lang="zh-CN" altLang="en-US" sz="2400" dirty="0" smtClean="0">
                          <a:solidFill>
                            <a:srgbClr val="000099"/>
                          </a:solidFill>
                          <a:latin typeface="+mn-lt"/>
                          <a:ea typeface="黑体" panose="02010609060101010101" pitchFamily="2" charset="-122"/>
                        </a:rPr>
                        <a:t>，</a:t>
                      </a:r>
                      <a:r>
                        <a:rPr lang="zh-CN" altLang="zh-CN" sz="2400" b="1" kern="1200" dirty="0" smtClean="0">
                          <a:solidFill>
                            <a:srgbClr val="000099"/>
                          </a:solidFill>
                          <a:latin typeface="+mn-lt"/>
                          <a:ea typeface="黑体" panose="02010609060101010101" pitchFamily="2" charset="-122"/>
                          <a:cs typeface="+mn-cs"/>
                        </a:rPr>
                        <a:t>因为首部长度是固定的</a:t>
                      </a:r>
                      <a:r>
                        <a:rPr lang="en-US" altLang="zh-CN" sz="2400" b="1" kern="1200" dirty="0" smtClean="0">
                          <a:solidFill>
                            <a:srgbClr val="000099"/>
                          </a:solidFill>
                          <a:latin typeface="+mn-lt"/>
                          <a:ea typeface="黑体" panose="02010609060101010101" pitchFamily="2" charset="-122"/>
                          <a:cs typeface="+mn-cs"/>
                        </a:rPr>
                        <a:t> 40 </a:t>
                      </a:r>
                      <a:r>
                        <a:rPr lang="zh-CN" altLang="zh-CN" sz="2400" b="1" kern="1200" dirty="0" smtClean="0">
                          <a:solidFill>
                            <a:srgbClr val="000099"/>
                          </a:solidFill>
                          <a:latin typeface="+mn-lt"/>
                          <a:ea typeface="黑体" panose="02010609060101010101" pitchFamily="2" charset="-122"/>
                          <a:cs typeface="+mn-cs"/>
                        </a:rPr>
                        <a:t>字节</a:t>
                      </a:r>
                      <a:r>
                        <a:rPr lang="zh-CN" altLang="en-US" sz="2400" b="1" kern="1200" dirty="0" smtClean="0">
                          <a:solidFill>
                            <a:srgbClr val="000099"/>
                          </a:solidFill>
                          <a:latin typeface="+mn-lt"/>
                          <a:ea typeface="黑体" panose="02010609060101010101" pitchFamily="2" charset="-122"/>
                          <a:cs typeface="+mn-cs"/>
                        </a:rPr>
                        <a:t>；</a:t>
                      </a:r>
                      <a:endParaRPr lang="en-US" altLang="zh-CN" sz="2400" b="1" kern="1200" dirty="0" smtClean="0">
                        <a:solidFill>
                          <a:srgbClr val="000099"/>
                        </a:solidFill>
                        <a:latin typeface="+mn-lt"/>
                        <a:ea typeface="黑体" panose="02010609060101010101" pitchFamily="2" charset="-122"/>
                        <a:cs typeface="+mn-cs"/>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取消了服务类型字段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取消了总长度字段</a:t>
                      </a:r>
                      <a:r>
                        <a:rPr lang="zh-CN" altLang="en-US" sz="2400" dirty="0" smtClean="0">
                          <a:solidFill>
                            <a:srgbClr val="000099"/>
                          </a:solidFill>
                          <a:latin typeface="+mn-lt"/>
                          <a:ea typeface="黑体" panose="02010609060101010101" pitchFamily="2" charset="-122"/>
                        </a:rPr>
                        <a:t>，</a:t>
                      </a:r>
                      <a:r>
                        <a:rPr lang="zh-CN" altLang="zh-CN" sz="2400" dirty="0" smtClean="0">
                          <a:solidFill>
                            <a:srgbClr val="000099"/>
                          </a:solidFill>
                          <a:latin typeface="+mn-lt"/>
                          <a:ea typeface="黑体" panose="02010609060101010101" pitchFamily="2" charset="-122"/>
                        </a:rPr>
                        <a:t>改用有效载荷长度字段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342900" marR="0" lvl="0" indent="-342900" algn="l" defTabSz="914400" rtl="0" eaLnBrk="1" fontAlgn="auto" latinLnBrk="0" hangingPunct="1">
                        <a:lnSpc>
                          <a:spcPct val="110000"/>
                        </a:lnSpc>
                        <a:spcBef>
                          <a:spcPts val="0"/>
                        </a:spcBef>
                        <a:spcAft>
                          <a:spcPts val="0"/>
                        </a:spcAft>
                        <a:buClrTx/>
                        <a:buSzPct val="80000"/>
                        <a:buFont typeface="Wingdings" panose="05000000000000000000" pitchFamily="2" charset="2"/>
                        <a:buChar char="l"/>
                        <a:defRPr/>
                      </a:pPr>
                      <a:r>
                        <a:rPr lang="zh-CN" altLang="zh-CN" sz="2400" dirty="0" smtClean="0">
                          <a:solidFill>
                            <a:srgbClr val="000099"/>
                          </a:solidFill>
                          <a:latin typeface="+mn-lt"/>
                          <a:ea typeface="黑体" panose="02010609060101010101" pitchFamily="2" charset="-122"/>
                        </a:rPr>
                        <a:t>把</a:t>
                      </a:r>
                      <a:r>
                        <a:rPr lang="en-US" altLang="zh-CN" sz="2400" dirty="0" smtClean="0">
                          <a:solidFill>
                            <a:srgbClr val="000099"/>
                          </a:solidFill>
                          <a:latin typeface="+mn-lt"/>
                          <a:ea typeface="黑体" panose="02010609060101010101" pitchFamily="2" charset="-122"/>
                        </a:rPr>
                        <a:t> TTL </a:t>
                      </a:r>
                      <a:r>
                        <a:rPr lang="zh-CN" altLang="zh-CN" sz="2400" dirty="0" smtClean="0">
                          <a:solidFill>
                            <a:srgbClr val="000099"/>
                          </a:solidFill>
                          <a:latin typeface="+mn-lt"/>
                          <a:ea typeface="黑体" panose="02010609060101010101" pitchFamily="2" charset="-122"/>
                        </a:rPr>
                        <a:t>字段改称为跳数限制字段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取消了协议字段，改用下一个首部字段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取消了检验和字段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取消了选项字段，而用扩展首部来实现选项功能。</a:t>
                      </a:r>
                      <a:endParaRPr lang="zh-CN" altLang="en-US" sz="2400" dirty="0" smtClean="0">
                        <a:solidFill>
                          <a:srgbClr val="000099"/>
                        </a:solidFill>
                        <a:latin typeface="+mn-lt"/>
                        <a:ea typeface="黑体" panose="02010609060101010101" pitchFamily="2" charset="-122"/>
                      </a:endParaRPr>
                    </a:p>
                  </a:txBody>
                  <a:tcPr marL="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bl>
          </a:graphicData>
        </a:graphic>
      </p:graphicFrame>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56769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 name="Line 35"/>
          <p:cNvSpPr>
            <a:spLocks noChangeShapeType="1"/>
          </p:cNvSpPr>
          <p:nvPr/>
        </p:nvSpPr>
        <p:spPr bwMode="auto">
          <a:xfrm>
            <a:off x="1778894" y="4701332"/>
            <a:ext cx="730567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Rectangle 36"/>
          <p:cNvSpPr>
            <a:spLocks noChangeArrowheads="1"/>
          </p:cNvSpPr>
          <p:nvPr/>
        </p:nvSpPr>
        <p:spPr bwMode="auto">
          <a:xfrm>
            <a:off x="1794769" y="4718796"/>
            <a:ext cx="7272337" cy="1463675"/>
          </a:xfrm>
          <a:prstGeom prst="rect">
            <a:avLst/>
          </a:prstGeom>
          <a:solidFill>
            <a:srgbClr val="CCECFF"/>
          </a:solidFill>
          <a:ln w="12700">
            <a:solidFill>
              <a:srgbClr val="0000CC"/>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3261618" y="4829921"/>
            <a:ext cx="4809010" cy="52065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CC"/>
                </a:solidFill>
                <a:latin typeface="+mn-lt"/>
                <a:ea typeface="黑体" panose="02010609060101010101" pitchFamily="2" charset="-122"/>
              </a:rPr>
              <a:t>有效载荷（扩展首部 </a:t>
            </a:r>
            <a:r>
              <a:rPr kumimoji="1" lang="en-US" altLang="zh-CN" sz="2800" b="1" dirty="0">
                <a:solidFill>
                  <a:srgbClr val="0000CC"/>
                </a:solidFill>
                <a:latin typeface="+mn-lt"/>
                <a:ea typeface="黑体" panose="02010609060101010101" pitchFamily="2" charset="-122"/>
              </a:rPr>
              <a:t>/ </a:t>
            </a:r>
            <a:r>
              <a:rPr kumimoji="1" lang="zh-CN" altLang="en-US" sz="2800" b="1" dirty="0">
                <a:solidFill>
                  <a:srgbClr val="0000CC"/>
                </a:solidFill>
                <a:latin typeface="+mn-lt"/>
                <a:ea typeface="黑体" panose="02010609060101010101" pitchFamily="2" charset="-122"/>
              </a:rPr>
              <a:t>数据）</a:t>
            </a:r>
          </a:p>
        </p:txBody>
      </p:sp>
      <p:sp>
        <p:nvSpPr>
          <p:cNvPr id="40" name="Freeform 38"/>
          <p:cNvSpPr/>
          <p:nvPr/>
        </p:nvSpPr>
        <p:spPr bwMode="auto">
          <a:xfrm>
            <a:off x="1696344" y="5366494"/>
            <a:ext cx="7577137" cy="312738"/>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AutoShape 41"/>
          <p:cNvSpPr/>
          <p:nvPr/>
        </p:nvSpPr>
        <p:spPr bwMode="auto">
          <a:xfrm>
            <a:off x="1510606" y="4737846"/>
            <a:ext cx="228600" cy="1444625"/>
          </a:xfrm>
          <a:prstGeom prst="leftBrace">
            <a:avLst>
              <a:gd name="adj1" fmla="val 52662"/>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4" name="Rectangle 42"/>
          <p:cNvSpPr>
            <a:spLocks noChangeArrowheads="1"/>
          </p:cNvSpPr>
          <p:nvPr/>
        </p:nvSpPr>
        <p:spPr bwMode="auto">
          <a:xfrm>
            <a:off x="29358" y="4936182"/>
            <a:ext cx="1755289"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有效载荷</a:t>
            </a:r>
          </a:p>
          <a:p>
            <a:pPr algn="ctr" defTabSz="762000" eaLnBrk="0" hangingPunct="0"/>
            <a:r>
              <a:rPr kumimoji="1" lang="zh-CN" altLang="en-US" sz="2000" b="1" dirty="0">
                <a:solidFill>
                  <a:srgbClr val="0000CC"/>
                </a:solidFill>
                <a:latin typeface="+mn-lt"/>
                <a:ea typeface="黑体" panose="02010609060101010101" pitchFamily="2" charset="-122"/>
              </a:rPr>
              <a:t>（至 </a:t>
            </a:r>
            <a:r>
              <a:rPr kumimoji="1" lang="en-US" altLang="zh-CN" sz="2000" b="1" dirty="0">
                <a:solidFill>
                  <a:srgbClr val="0000CC"/>
                </a:solidFill>
                <a:latin typeface="+mn-lt"/>
                <a:ea typeface="黑体" panose="02010609060101010101" pitchFamily="2" charset="-122"/>
              </a:rPr>
              <a:t>64 KB</a:t>
            </a:r>
            <a:r>
              <a:rPr kumimoji="1" lang="zh-CN" altLang="en-US" sz="2000" b="1" dirty="0">
                <a:solidFill>
                  <a:srgbClr val="0000CC"/>
                </a:solidFill>
                <a:latin typeface="+mn-lt"/>
                <a:ea typeface="黑体" panose="02010609060101010101" pitchFamily="2" charset="-122"/>
              </a:rPr>
              <a:t>）</a:t>
            </a:r>
          </a:p>
        </p:txBody>
      </p:sp>
      <p:sp>
        <p:nvSpPr>
          <p:cNvPr id="45" name="Rectangle 43"/>
          <p:cNvSpPr>
            <a:spLocks noChangeArrowheads="1"/>
          </p:cNvSpPr>
          <p:nvPr/>
        </p:nvSpPr>
        <p:spPr bwMode="auto">
          <a:xfrm>
            <a:off x="1748731" y="494457"/>
            <a:ext cx="7327900" cy="424815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 name="矩形 46"/>
          <p:cNvSpPr/>
          <p:nvPr/>
        </p:nvSpPr>
        <p:spPr>
          <a:xfrm>
            <a:off x="3001284" y="6309322"/>
            <a:ext cx="4732386"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40 </a:t>
            </a:r>
            <a:r>
              <a:rPr lang="zh-CN" altLang="zh-CN" sz="2400" b="1" dirty="0" smtClean="0">
                <a:latin typeface="+mn-lt"/>
                <a:ea typeface="黑体" panose="02010609060101010101" pitchFamily="2" charset="-122"/>
              </a:rPr>
              <a:t>字节</a:t>
            </a:r>
            <a:r>
              <a:rPr lang="zh-CN" altLang="zh-CN" sz="2400" b="1" dirty="0">
                <a:latin typeface="+mn-lt"/>
                <a:ea typeface="黑体" panose="02010609060101010101" pitchFamily="2" charset="-122"/>
              </a:rPr>
              <a:t>长</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基本</a:t>
            </a:r>
            <a:r>
              <a:rPr lang="zh-CN" altLang="zh-CN" sz="2400" b="1" dirty="0">
                <a:latin typeface="+mn-lt"/>
                <a:ea typeface="黑体" panose="02010609060101010101" pitchFamily="2" charset="-122"/>
              </a:rPr>
              <a:t>首部</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1000" fill="hold"/>
                                        <p:tgtEl>
                                          <p:spTgt spid="45"/>
                                        </p:tgtEl>
                                        <p:attrNameLst>
                                          <p:attrName>style.visibility</p:attrName>
                                        </p:attrNameLst>
                                      </p:cBhvr>
                                      <p:tavLst>
                                        <p:tav tm="0">
                                          <p:val>
                                            <p:strVal val="hidden"/>
                                          </p:val>
                                        </p:tav>
                                        <p:tav tm="50000">
                                          <p:val>
                                            <p:strVal val="visible"/>
                                          </p:val>
                                        </p:tav>
                                      </p:tavLst>
                                    </p:anim>
                                  </p:childTnLst>
                                </p:cTn>
                              </p:par>
                              <p:par>
                                <p:cTn id="10" presetID="35" presetClass="emph" presetSubtype="0" repeatCount="indefinite" fill="hold" grpId="0" nodeType="withEffect">
                                  <p:stCondLst>
                                    <p:cond delay="500"/>
                                  </p:stCondLst>
                                  <p:endCondLst>
                                    <p:cond evt="onNext" delay="0">
                                      <p:tgtEl>
                                        <p:sldTgt/>
                                      </p:tgtEl>
                                    </p:cond>
                                  </p:endCondLst>
                                  <p:childTnLst>
                                    <p:anim calcmode="discrete" valueType="str">
                                      <p:cBhvr>
                                        <p:cTn id="11"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5" grpId="1"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6" name="Text Box 38"/>
          <p:cNvSpPr txBox="1">
            <a:spLocks noChangeArrowheads="1"/>
          </p:cNvSpPr>
          <p:nvPr/>
        </p:nvSpPr>
        <p:spPr bwMode="auto">
          <a:xfrm>
            <a:off x="975123" y="4797153"/>
            <a:ext cx="8368506" cy="904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b="1" dirty="0">
                <a:solidFill>
                  <a:srgbClr val="000099"/>
                </a:solidFill>
                <a:latin typeface="+mn-lt"/>
                <a:ea typeface="黑体" panose="02010609060101010101" pitchFamily="2" charset="-122"/>
              </a:rPr>
              <a:t>版本</a:t>
            </a:r>
            <a:r>
              <a:rPr lang="en-US" altLang="zh-CN" sz="2400" b="1" dirty="0">
                <a:solidFill>
                  <a:srgbClr val="000099"/>
                </a:solidFill>
                <a:latin typeface="+mn-lt"/>
                <a:ea typeface="黑体" panose="02010609060101010101" pitchFamily="2" charset="-122"/>
              </a:rPr>
              <a:t>(version)—— 4 </a:t>
            </a:r>
            <a:r>
              <a:rPr lang="zh-CN" altLang="en-US" sz="2400" b="1" dirty="0">
                <a:solidFill>
                  <a:srgbClr val="000099"/>
                </a:solidFill>
                <a:latin typeface="+mn-lt"/>
                <a:ea typeface="黑体" panose="02010609060101010101" pitchFamily="2" charset="-122"/>
              </a:rPr>
              <a:t>位。它指明了协议的版本，对 </a:t>
            </a:r>
            <a:r>
              <a:rPr lang="en-US" altLang="zh-CN" sz="2400" b="1" dirty="0">
                <a:solidFill>
                  <a:srgbClr val="000099"/>
                </a:solidFill>
                <a:latin typeface="+mn-lt"/>
                <a:ea typeface="黑体" panose="02010609060101010101" pitchFamily="2" charset="-122"/>
              </a:rPr>
              <a:t>IPv6 </a:t>
            </a:r>
            <a:r>
              <a:rPr lang="zh-CN" altLang="en-US" sz="2400" b="1" dirty="0">
                <a:solidFill>
                  <a:srgbClr val="000099"/>
                </a:solidFill>
                <a:latin typeface="+mn-lt"/>
                <a:ea typeface="黑体" panose="02010609060101010101" pitchFamily="2" charset="-122"/>
              </a:rPr>
              <a:t>该字段总是 </a:t>
            </a:r>
            <a:r>
              <a:rPr lang="en-US" altLang="zh-CN" sz="2400" b="1" dirty="0">
                <a:solidFill>
                  <a:srgbClr val="000099"/>
                </a:solidFill>
                <a:latin typeface="+mn-lt"/>
                <a:ea typeface="黑体" panose="02010609060101010101" pitchFamily="2" charset="-122"/>
              </a:rPr>
              <a:t>6</a:t>
            </a:r>
            <a:r>
              <a:rPr lang="zh-CN" altLang="en-US" sz="2400" b="1" dirty="0">
                <a:solidFill>
                  <a:srgbClr val="000099"/>
                </a:solidFill>
                <a:latin typeface="+mn-lt"/>
                <a:ea typeface="黑体" panose="02010609060101010101" pitchFamily="2" charset="-122"/>
              </a:rPr>
              <a:t>。 </a:t>
            </a:r>
          </a:p>
        </p:txBody>
      </p:sp>
      <p:sp>
        <p:nvSpPr>
          <p:cNvPr id="48" name="Rectangle 37"/>
          <p:cNvSpPr>
            <a:spLocks noChangeArrowheads="1"/>
          </p:cNvSpPr>
          <p:nvPr/>
        </p:nvSpPr>
        <p:spPr bwMode="auto">
          <a:xfrm>
            <a:off x="1786830" y="494457"/>
            <a:ext cx="933922"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14552"/>
              <a:gd name="adj2" fmla="val -411322"/>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B</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2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2686943" y="476672"/>
            <a:ext cx="1834009"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75123" y="4797152"/>
            <a:ext cx="8368506" cy="1311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通信量类</a:t>
            </a:r>
            <a:r>
              <a:rPr lang="en-US" altLang="zh-CN" dirty="0"/>
              <a:t>(traffic class)—— 8 </a:t>
            </a:r>
            <a:r>
              <a:rPr lang="zh-CN" altLang="en-US" dirty="0"/>
              <a:t>位。这是为了区分不同的 </a:t>
            </a:r>
            <a:r>
              <a:rPr lang="en-US" altLang="zh-CN" dirty="0"/>
              <a:t>IPv6 </a:t>
            </a:r>
            <a:r>
              <a:rPr lang="zh-CN" altLang="en-US" dirty="0"/>
              <a:t>数据报的类别或优先级。目前正在进行不同的通信量类性能的实验。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4504631" y="493713"/>
            <a:ext cx="4552826"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64850" y="4789484"/>
            <a:ext cx="8452646" cy="17358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流标号</a:t>
            </a:r>
            <a:r>
              <a:rPr lang="en-US" altLang="zh-CN" dirty="0"/>
              <a:t>(flow label)—— 20 </a:t>
            </a:r>
            <a:r>
              <a:rPr lang="zh-CN" altLang="en-US" dirty="0"/>
              <a:t>位。 “流”是互联网络上从特定源点到特定终点的一系列数据报， “流”所经过的路径上的路由器都保证指明的服务质量</a:t>
            </a:r>
            <a:r>
              <a:rPr lang="zh-CN" altLang="en-US" dirty="0" smtClean="0"/>
              <a:t>。所有</a:t>
            </a:r>
            <a:r>
              <a:rPr lang="zh-CN" altLang="en-US" dirty="0"/>
              <a:t>属于同一个流的数据报都具有同样的流标号。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1784648" y="921668"/>
            <a:ext cx="3606155"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20552" y="4797152"/>
            <a:ext cx="8496944" cy="1311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有效载荷长度</a:t>
            </a:r>
            <a:r>
              <a:rPr lang="en-US" altLang="zh-CN" dirty="0"/>
              <a:t>(payload length)—— 16 </a:t>
            </a:r>
            <a:r>
              <a:rPr lang="zh-CN" altLang="en-US" dirty="0"/>
              <a:t>位。它指明 </a:t>
            </a:r>
            <a:r>
              <a:rPr lang="en-US" altLang="zh-CN" dirty="0"/>
              <a:t>IPv6 </a:t>
            </a:r>
            <a:r>
              <a:rPr lang="zh-CN" altLang="en-US" dirty="0"/>
              <a:t>数据报除基本首部以外的字节数（所有扩展首部都算在有效载荷之内），其最大值是 </a:t>
            </a:r>
            <a:r>
              <a:rPr lang="en-US" altLang="zh-CN" dirty="0"/>
              <a:t>64 KB</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5426969" y="908720"/>
            <a:ext cx="1843418"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19046" y="4797154"/>
            <a:ext cx="8498450" cy="904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下一个首部</a:t>
            </a:r>
            <a:r>
              <a:rPr lang="en-US" altLang="zh-CN" dirty="0"/>
              <a:t>(next header)—— 8 </a:t>
            </a:r>
            <a:r>
              <a:rPr lang="zh-CN" altLang="en-US" dirty="0"/>
              <a:t>位。它相当于 </a:t>
            </a:r>
            <a:r>
              <a:rPr lang="en-US" altLang="zh-CN" dirty="0"/>
              <a:t>IPv4 </a:t>
            </a:r>
            <a:r>
              <a:rPr lang="zh-CN" altLang="en-US" dirty="0"/>
              <a:t>的协议字段或可选字段。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7257257" y="908720"/>
            <a:ext cx="1832074" cy="41910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64851" y="4797153"/>
            <a:ext cx="8668670" cy="1311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跳数限制</a:t>
            </a:r>
            <a:r>
              <a:rPr lang="en-US" altLang="zh-CN" dirty="0"/>
              <a:t>(hop limit)—— 8 </a:t>
            </a:r>
            <a:r>
              <a:rPr lang="zh-CN" altLang="en-US" dirty="0"/>
              <a:t>位。源站在数据报发出时即设定跳数限制。路由器在转发数据报时将跳数限制字段中的值减 </a:t>
            </a:r>
            <a:r>
              <a:rPr lang="en-US" altLang="zh-CN" dirty="0"/>
              <a:t>1</a:t>
            </a:r>
            <a:r>
              <a:rPr lang="zh-CN" altLang="en-US" dirty="0"/>
              <a:t>。</a:t>
            </a:r>
          </a:p>
          <a:p>
            <a:r>
              <a:rPr lang="zh-CN" altLang="en-US" dirty="0"/>
              <a:t>当跳数限制的值为零时，就要将此数据报丢弃。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1778892" y="1340768"/>
            <a:ext cx="7278564" cy="1657350"/>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1684930" y="4797153"/>
            <a:ext cx="7444535" cy="498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源地址</a:t>
            </a:r>
            <a:r>
              <a:rPr lang="en-US" altLang="zh-CN" dirty="0"/>
              <a:t>—— 128 </a:t>
            </a:r>
            <a:r>
              <a:rPr lang="zh-CN" altLang="en-US" dirty="0"/>
              <a:t>位。是数据报的发送站的 </a:t>
            </a:r>
            <a:r>
              <a:rPr lang="en-US" altLang="zh-CN" dirty="0"/>
              <a:t>IP </a:t>
            </a:r>
            <a:r>
              <a:rPr lang="zh-CN" altLang="en-US" dirty="0"/>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1" y="886569"/>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4"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1" y="116634"/>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6" y="52144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1" y="173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1" y="215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1" y="257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1" y="3002707"/>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1" y="3424982"/>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1" y="3848844"/>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1" y="4271119"/>
            <a:ext cx="7304088"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6" y="3283696"/>
            <a:ext cx="6850063" cy="1128713"/>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6" y="1628800"/>
            <a:ext cx="6850063" cy="1130300"/>
          </a:xfrm>
          <a:prstGeom prst="rect">
            <a:avLst/>
          </a:prstGeom>
          <a:solidFill>
            <a:srgbClr val="FFFF99"/>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6" y="3496419"/>
            <a:ext cx="21848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1" y="1802557"/>
            <a:ext cx="16206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71"/>
            <a:ext cx="0" cy="42227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9"/>
            <a:ext cx="175529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6"/>
            <a:ext cx="166231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7" y="911971"/>
            <a:ext cx="243656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2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1" cy="3825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4"/>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9"/>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3" y="2150219"/>
            <a:ext cx="1240725" cy="1013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1778893" y="2996954"/>
            <a:ext cx="7280763" cy="1711325"/>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1668059" y="4802611"/>
            <a:ext cx="7677430" cy="498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目的地址</a:t>
            </a:r>
            <a:r>
              <a:rPr lang="en-US" altLang="zh-CN" dirty="0"/>
              <a:t>—— 128 </a:t>
            </a:r>
            <a:r>
              <a:rPr lang="zh-CN" altLang="en-US" dirty="0"/>
              <a:t>位。是数据报的接收站的 </a:t>
            </a:r>
            <a:r>
              <a:rPr lang="en-US" altLang="zh-CN" dirty="0"/>
              <a:t>IP </a:t>
            </a:r>
            <a:r>
              <a:rPr lang="zh-CN" altLang="en-US" dirty="0"/>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pPr algn="ctr"/>
            <a:r>
              <a:rPr lang="en-US" altLang="zh-CN" dirty="0" smtClean="0"/>
              <a:t>IPv6 </a:t>
            </a:r>
            <a:r>
              <a:rPr lang="zh-CN" altLang="en-US" dirty="0"/>
              <a:t>的扩展</a:t>
            </a:r>
            <a:r>
              <a:rPr lang="zh-CN" altLang="en-US" dirty="0" smtClean="0"/>
              <a:t>首部</a:t>
            </a:r>
            <a:endParaRPr lang="zh-CN" altLang="en-US" dirty="0"/>
          </a:p>
        </p:txBody>
      </p:sp>
      <p:sp>
        <p:nvSpPr>
          <p:cNvPr id="646147" name="Rectangle 3"/>
          <p:cNvSpPr>
            <a:spLocks noGrp="1" noChangeArrowheads="1"/>
          </p:cNvSpPr>
          <p:nvPr>
            <p:ph idx="1"/>
          </p:nvPr>
        </p:nvSpPr>
        <p:spPr/>
        <p:txBody>
          <a:bodyPr/>
          <a:lstStyle/>
          <a:p>
            <a:r>
              <a:rPr lang="en-US" altLang="zh-CN" dirty="0"/>
              <a:t>IPv6 </a:t>
            </a:r>
            <a:r>
              <a:rPr lang="zh-CN" altLang="en-US" dirty="0"/>
              <a:t>把原来 </a:t>
            </a:r>
            <a:r>
              <a:rPr lang="en-US" altLang="zh-CN" dirty="0"/>
              <a:t>IPv4 </a:t>
            </a:r>
            <a:r>
              <a:rPr lang="zh-CN" altLang="en-US" dirty="0"/>
              <a:t>首部中选项的功能都放在</a:t>
            </a:r>
            <a:r>
              <a:rPr lang="zh-CN" altLang="en-US" dirty="0">
                <a:solidFill>
                  <a:srgbClr val="FF0000"/>
                </a:solidFill>
              </a:rPr>
              <a:t>扩展首部</a:t>
            </a:r>
            <a:r>
              <a:rPr lang="zh-CN" altLang="en-US" dirty="0"/>
              <a:t>中，并将扩展首部留给路径两端的源站和目的站的主机来处理。</a:t>
            </a:r>
          </a:p>
          <a:p>
            <a:r>
              <a:rPr lang="zh-CN" altLang="en-US" dirty="0">
                <a:solidFill>
                  <a:srgbClr val="0000FF"/>
                </a:solidFill>
              </a:rPr>
              <a:t>数据报途中经过的路由器都不处理这些扩展首部（只有一个首部例外，即逐跳选项扩展首部）。</a:t>
            </a:r>
          </a:p>
          <a:p>
            <a:r>
              <a:rPr lang="zh-CN" altLang="en-US" dirty="0"/>
              <a:t>这样就</a:t>
            </a:r>
            <a:r>
              <a:rPr lang="zh-CN" altLang="en-US" dirty="0">
                <a:solidFill>
                  <a:srgbClr val="FF0000"/>
                </a:solidFill>
              </a:rPr>
              <a:t>大大提高了路由器的处理效率。</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6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4.6.2  </a:t>
            </a:r>
            <a:r>
              <a:rPr lang="en-US" altLang="zh-CN" dirty="0" smtClean="0"/>
              <a:t>IPv6 </a:t>
            </a:r>
            <a:r>
              <a:rPr lang="zh-CN" altLang="zh-CN" dirty="0" smtClean="0"/>
              <a:t>的</a:t>
            </a:r>
            <a:r>
              <a:rPr lang="zh-CN" altLang="zh-CN" dirty="0"/>
              <a:t>地址</a:t>
            </a:r>
            <a:endParaRPr lang="zh-CN" altLang="en-US" dirty="0"/>
          </a:p>
        </p:txBody>
      </p:sp>
      <p:sp>
        <p:nvSpPr>
          <p:cNvPr id="3" name="内容占位符 2"/>
          <p:cNvSpPr>
            <a:spLocks noGrp="1"/>
          </p:cNvSpPr>
          <p:nvPr>
            <p:ph idx="1"/>
          </p:nvPr>
        </p:nvSpPr>
        <p:spPr/>
        <p:txBody>
          <a:bodyPr/>
          <a:lstStyle/>
          <a:p>
            <a:r>
              <a:rPr lang="en-US" altLang="zh-CN" dirty="0"/>
              <a:t>IPv6 </a:t>
            </a:r>
            <a:r>
              <a:rPr lang="zh-CN" altLang="en-US" dirty="0"/>
              <a:t>数据报的目的地址可以是以下三种基本类型地址之一：</a:t>
            </a:r>
          </a:p>
          <a:p>
            <a:pPr lvl="1"/>
            <a:r>
              <a:rPr lang="en-US" altLang="zh-CN" dirty="0"/>
              <a:t>(1) </a:t>
            </a:r>
            <a:r>
              <a:rPr lang="zh-CN" altLang="en-US" dirty="0">
                <a:solidFill>
                  <a:srgbClr val="FF0000"/>
                </a:solidFill>
              </a:rPr>
              <a:t>单</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unicast</a:t>
            </a:r>
            <a:r>
              <a:rPr lang="en-US" altLang="zh-CN" dirty="0" smtClean="0"/>
              <a:t>)</a:t>
            </a:r>
            <a:r>
              <a:rPr lang="zh-CN" altLang="en-US" dirty="0" smtClean="0"/>
              <a:t>：传统</a:t>
            </a:r>
            <a:r>
              <a:rPr lang="zh-CN" altLang="en-US" dirty="0"/>
              <a:t>的点对点通信。</a:t>
            </a:r>
          </a:p>
          <a:p>
            <a:pPr lvl="1"/>
            <a:r>
              <a:rPr lang="en-US" altLang="zh-CN" dirty="0"/>
              <a:t>(2) </a:t>
            </a:r>
            <a:r>
              <a:rPr lang="zh-CN" altLang="en-US" dirty="0">
                <a:solidFill>
                  <a:srgbClr val="FF0000"/>
                </a:solidFill>
              </a:rPr>
              <a:t>多</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multicast</a:t>
            </a:r>
            <a:r>
              <a:rPr lang="en-US" altLang="zh-CN" dirty="0" smtClean="0"/>
              <a:t>)</a:t>
            </a:r>
            <a:r>
              <a:rPr lang="zh-CN" altLang="en-US" dirty="0" smtClean="0"/>
              <a:t>：一点</a:t>
            </a:r>
            <a:r>
              <a:rPr lang="zh-CN" altLang="en-US" dirty="0"/>
              <a:t>对多点的通信。</a:t>
            </a:r>
          </a:p>
          <a:p>
            <a:pPr lvl="1"/>
            <a:r>
              <a:rPr lang="en-US" altLang="zh-CN" dirty="0"/>
              <a:t>(3) </a:t>
            </a:r>
            <a:r>
              <a:rPr lang="zh-CN" altLang="en-US" dirty="0">
                <a:solidFill>
                  <a:srgbClr val="FF0000"/>
                </a:solidFill>
              </a:rPr>
              <a:t>任</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err="1"/>
              <a:t>anycast</a:t>
            </a:r>
            <a:r>
              <a:rPr lang="en-US" altLang="zh-CN" dirty="0" smtClean="0"/>
              <a:t>)</a:t>
            </a:r>
            <a:r>
              <a:rPr lang="zh-CN" altLang="en-US" dirty="0" smtClean="0"/>
              <a:t>：这</a:t>
            </a:r>
            <a:r>
              <a:rPr lang="zh-CN" altLang="en-US" dirty="0"/>
              <a:t>是 </a:t>
            </a:r>
            <a:r>
              <a:rPr lang="en-US" altLang="zh-CN" dirty="0"/>
              <a:t>IPv6 </a:t>
            </a:r>
            <a:r>
              <a:rPr lang="zh-CN" altLang="en-US" dirty="0"/>
              <a:t>增加的一种类型。任播的目的站是一组计算机，但数据报在交付时只交付其中的一个，通常是距离最近的一个。 </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en-US" dirty="0"/>
              <a:t>冒号十六进制记</a:t>
            </a:r>
            <a:r>
              <a:rPr lang="zh-CN" altLang="en-US" dirty="0" smtClean="0"/>
              <a:t>法</a:t>
            </a:r>
            <a:endParaRPr lang="en-US" altLang="zh-CN" dirty="0"/>
          </a:p>
        </p:txBody>
      </p:sp>
      <p:sp>
        <p:nvSpPr>
          <p:cNvPr id="655363" name="Rectangle 3"/>
          <p:cNvSpPr>
            <a:spLocks noGrp="1" noChangeArrowheads="1"/>
          </p:cNvSpPr>
          <p:nvPr>
            <p:ph idx="1"/>
          </p:nvPr>
        </p:nvSpPr>
        <p:spPr/>
        <p:txBody>
          <a:bodyPr/>
          <a:lstStyle/>
          <a:p>
            <a:r>
              <a:rPr lang="zh-CN" altLang="en-US" sz="2800" dirty="0" smtClean="0"/>
              <a:t>每个 </a:t>
            </a:r>
            <a:r>
              <a:rPr lang="en-US" altLang="zh-CN" sz="2800" dirty="0"/>
              <a:t>16 </a:t>
            </a:r>
            <a:r>
              <a:rPr lang="zh-CN" altLang="en-US" sz="2800" dirty="0"/>
              <a:t>位的值用十六进制值表示，各值之间用冒号分隔</a:t>
            </a:r>
            <a:r>
              <a:rPr lang="zh-CN" altLang="en-US" sz="2800" dirty="0" smtClean="0"/>
              <a:t>。例如：</a:t>
            </a:r>
            <a:endParaRPr lang="en-US" altLang="zh-CN" sz="2800" dirty="0" smtClean="0"/>
          </a:p>
          <a:p>
            <a:pPr marL="0" indent="0">
              <a:buNone/>
            </a:pPr>
            <a:r>
              <a:rPr lang="en-US" altLang="zh-CN" sz="2800" dirty="0" smtClean="0"/>
              <a:t>   </a:t>
            </a:r>
            <a:r>
              <a:rPr lang="en-US" altLang="zh-CN" dirty="0" smtClean="0">
                <a:solidFill>
                  <a:srgbClr val="0000FF"/>
                </a:solidFill>
              </a:rPr>
              <a:t>68E6:8C64:FFFF:FFFF:0:1180:960A:FFFF</a:t>
            </a:r>
          </a:p>
          <a:p>
            <a:r>
              <a:rPr lang="zh-CN" altLang="zh-CN" sz="2800" dirty="0"/>
              <a:t>在十六进制记法中，允许把数字前面的</a:t>
            </a:r>
            <a:r>
              <a:rPr lang="en-US" altLang="zh-CN" sz="2800" dirty="0"/>
              <a:t>0</a:t>
            </a:r>
            <a:r>
              <a:rPr lang="zh-CN" altLang="zh-CN" sz="2800" dirty="0"/>
              <a:t>省略</a:t>
            </a:r>
            <a:r>
              <a:rPr lang="zh-CN" altLang="zh-CN" sz="2800" dirty="0" smtClean="0"/>
              <a:t>。</a:t>
            </a:r>
            <a:r>
              <a:rPr lang="zh-CN" altLang="en-US" sz="2800" dirty="0" smtClean="0"/>
              <a:t>例如</a:t>
            </a:r>
            <a:r>
              <a:rPr lang="zh-CN" altLang="zh-CN" sz="2800" dirty="0" smtClean="0"/>
              <a:t>把</a:t>
            </a:r>
            <a:r>
              <a:rPr lang="en-US" altLang="zh-CN" sz="2800" dirty="0"/>
              <a:t>0000</a:t>
            </a:r>
            <a:r>
              <a:rPr lang="zh-CN" altLang="zh-CN" sz="2800" dirty="0"/>
              <a:t>中的前三个</a:t>
            </a:r>
            <a:r>
              <a:rPr lang="en-US" altLang="zh-CN" sz="2800" dirty="0"/>
              <a:t>0</a:t>
            </a:r>
            <a:r>
              <a:rPr lang="zh-CN" altLang="zh-CN" sz="2800" dirty="0" smtClean="0"/>
              <a:t>省略</a:t>
            </a:r>
            <a:r>
              <a:rPr lang="zh-CN" altLang="en-US" sz="2800" dirty="0" smtClean="0"/>
              <a:t>，写成</a:t>
            </a:r>
            <a:r>
              <a:rPr lang="en-US" altLang="zh-CN" sz="2800" dirty="0" smtClean="0"/>
              <a:t>1</a:t>
            </a:r>
            <a:r>
              <a:rPr lang="zh-CN" altLang="en-US" sz="2800" dirty="0" smtClean="0"/>
              <a:t>个</a:t>
            </a:r>
            <a:r>
              <a:rPr lang="en-US" altLang="zh-CN" sz="2800" dirty="0" smtClean="0"/>
              <a:t>0</a:t>
            </a:r>
            <a:r>
              <a:rPr lang="zh-CN" altLang="zh-CN" sz="2800" dirty="0" smtClean="0"/>
              <a:t>。</a:t>
            </a:r>
            <a:endParaRPr lang="zh-CN" altLang="zh-CN" sz="2800" dirty="0"/>
          </a:p>
          <a:p>
            <a:pPr marL="0" indent="0">
              <a:buNone/>
            </a:pP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4869160"/>
            <a:ext cx="7410582" cy="705744"/>
          </a:xfrm>
          <a:prstGeom prst="wedgeRoundRectCallout">
            <a:avLst>
              <a:gd name="adj1" fmla="val 36803"/>
              <a:gd name="adj2" fmla="val -230780"/>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C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1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zh-CN" dirty="0"/>
              <a:t>零</a:t>
            </a:r>
            <a:r>
              <a:rPr lang="zh-CN" altLang="zh-CN" dirty="0" smtClean="0"/>
              <a:t>压缩</a:t>
            </a:r>
            <a:endParaRPr lang="en-US" altLang="zh-CN" dirty="0"/>
          </a:p>
        </p:txBody>
      </p:sp>
      <p:sp>
        <p:nvSpPr>
          <p:cNvPr id="655363" name="Rectangle 3"/>
          <p:cNvSpPr>
            <a:spLocks noGrp="1" noChangeArrowheads="1"/>
          </p:cNvSpPr>
          <p:nvPr>
            <p:ph idx="1"/>
          </p:nvPr>
        </p:nvSpPr>
        <p:spPr/>
        <p:txBody>
          <a:bodyPr/>
          <a:lstStyle/>
          <a:p>
            <a:r>
              <a:rPr lang="zh-CN" altLang="zh-CN" dirty="0"/>
              <a:t>冒号十六进制记法可以允许</a:t>
            </a:r>
            <a:r>
              <a:rPr lang="zh-CN" altLang="zh-CN" dirty="0">
                <a:solidFill>
                  <a:srgbClr val="FF0000"/>
                </a:solidFill>
              </a:rPr>
              <a:t>零</a:t>
            </a:r>
            <a:r>
              <a:rPr lang="zh-CN" altLang="zh-CN" dirty="0" smtClean="0">
                <a:solidFill>
                  <a:srgbClr val="FF0000"/>
                </a:solidFill>
              </a:rPr>
              <a:t>压缩</a:t>
            </a:r>
            <a:r>
              <a:rPr lang="en-US" altLang="zh-CN" dirty="0" smtClean="0">
                <a:solidFill>
                  <a:srgbClr val="FF0000"/>
                </a:solidFill>
              </a:rPr>
              <a:t> </a:t>
            </a:r>
            <a:r>
              <a:rPr lang="en-US" altLang="zh-CN" dirty="0" smtClean="0"/>
              <a:t>(</a:t>
            </a:r>
            <a:r>
              <a:rPr lang="en-US" altLang="zh-CN" dirty="0"/>
              <a:t>zero compression)</a:t>
            </a:r>
            <a:r>
              <a:rPr lang="zh-CN" altLang="zh-CN" dirty="0"/>
              <a:t>，即一连串连续的零可以为</a:t>
            </a:r>
            <a:r>
              <a:rPr lang="zh-CN" altLang="zh-CN" dirty="0">
                <a:solidFill>
                  <a:srgbClr val="0000CC"/>
                </a:solidFill>
              </a:rPr>
              <a:t>一对冒号</a:t>
            </a:r>
            <a:r>
              <a:rPr lang="zh-CN" altLang="zh-CN" dirty="0"/>
              <a:t>所</a:t>
            </a:r>
            <a:r>
              <a:rPr lang="zh-CN" altLang="zh-CN" dirty="0" smtClean="0"/>
              <a:t>取代</a:t>
            </a:r>
            <a:r>
              <a:rPr lang="zh-CN" altLang="en-US" dirty="0" smtClean="0"/>
              <a:t>。</a:t>
            </a:r>
            <a:endParaRPr lang="en-US" altLang="zh-CN" dirty="0" smtClean="0"/>
          </a:p>
          <a:p>
            <a:pPr marL="0" indent="0">
              <a:buNone/>
            </a:pPr>
            <a:r>
              <a:rPr lang="en-US" altLang="zh-CN" dirty="0"/>
              <a:t> </a:t>
            </a:r>
            <a:r>
              <a:rPr lang="en-US" altLang="zh-CN" dirty="0" smtClean="0"/>
              <a:t>   FF05:0:0:0:0:0:0:B3</a:t>
            </a:r>
            <a:r>
              <a:rPr lang="en-US" altLang="zh-CN" dirty="0"/>
              <a:t> </a:t>
            </a:r>
            <a:r>
              <a:rPr lang="en-US" altLang="zh-CN" dirty="0" smtClean="0"/>
              <a:t>   </a:t>
            </a:r>
            <a:r>
              <a:rPr lang="zh-CN" altLang="zh-CN" dirty="0" smtClean="0"/>
              <a:t>可</a:t>
            </a:r>
            <a:r>
              <a:rPr lang="zh-CN" altLang="zh-CN" dirty="0"/>
              <a:t>压缩为</a:t>
            </a:r>
            <a:r>
              <a:rPr lang="zh-CN" altLang="zh-CN" dirty="0" smtClean="0"/>
              <a:t>：</a:t>
            </a:r>
            <a:r>
              <a:rPr lang="en-US" altLang="zh-CN" dirty="0" smtClean="0"/>
              <a:t>   </a:t>
            </a:r>
          </a:p>
          <a:p>
            <a:pPr marL="0" indent="0">
              <a:buNone/>
            </a:pPr>
            <a:r>
              <a:rPr lang="en-US" altLang="zh-CN" dirty="0"/>
              <a:t> </a:t>
            </a:r>
            <a:r>
              <a:rPr lang="en-US" altLang="zh-CN" dirty="0" smtClean="0"/>
              <a:t>   FF05</a:t>
            </a:r>
            <a:r>
              <a:rPr lang="en-US" altLang="zh-CN" dirty="0"/>
              <a:t>::B3</a:t>
            </a:r>
            <a:endParaRPr lang="zh-CN" altLang="zh-CN" dirty="0"/>
          </a:p>
          <a:p>
            <a:r>
              <a:rPr lang="zh-CN" altLang="en-US" dirty="0" smtClean="0">
                <a:solidFill>
                  <a:srgbClr val="FF0000"/>
                </a:solidFill>
              </a:rPr>
              <a:t>注意：</a:t>
            </a:r>
            <a:r>
              <a:rPr lang="zh-CN" altLang="zh-CN" dirty="0" smtClean="0">
                <a:solidFill>
                  <a:srgbClr val="FF0000"/>
                </a:solidFill>
              </a:rPr>
              <a:t>在</a:t>
            </a:r>
            <a:r>
              <a:rPr lang="zh-CN" altLang="zh-CN" dirty="0">
                <a:solidFill>
                  <a:srgbClr val="FF0000"/>
                </a:solidFill>
              </a:rPr>
              <a:t>任一地址中只能使用一次零压缩。</a:t>
            </a:r>
          </a:p>
          <a:p>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lgn="ctr"/>
            <a:r>
              <a:rPr lang="zh-CN" altLang="zh-CN" dirty="0" smtClean="0"/>
              <a:t>零压缩</a:t>
            </a:r>
            <a:endParaRPr lang="zh-CN" altLang="en-US" dirty="0"/>
          </a:p>
        </p:txBody>
      </p:sp>
      <p:sp>
        <p:nvSpPr>
          <p:cNvPr id="656387" name="Rectangle 3"/>
          <p:cNvSpPr>
            <a:spLocks noGrp="1" noChangeArrowheads="1"/>
          </p:cNvSpPr>
          <p:nvPr>
            <p:ph idx="1"/>
          </p:nvPr>
        </p:nvSpPr>
        <p:spPr/>
        <p:txBody>
          <a:bodyPr/>
          <a:lstStyle/>
          <a:p>
            <a:r>
              <a:rPr lang="zh-CN" altLang="zh-CN" sz="2800" dirty="0" smtClean="0"/>
              <a:t>冒号十六进制记法结合点</a:t>
            </a:r>
            <a:r>
              <a:rPr lang="zh-CN" altLang="zh-CN" sz="2800" dirty="0"/>
              <a:t>分十进制记法的</a:t>
            </a:r>
            <a:r>
              <a:rPr lang="zh-CN" altLang="zh-CN" sz="2800" dirty="0" smtClean="0"/>
              <a:t>后缀</a:t>
            </a:r>
            <a:endParaRPr lang="en-US" altLang="zh-CN" sz="2800" dirty="0" smtClean="0"/>
          </a:p>
          <a:p>
            <a:r>
              <a:rPr lang="zh-CN" altLang="en-US" sz="2800" dirty="0" smtClean="0"/>
              <a:t>例如：</a:t>
            </a:r>
            <a:r>
              <a:rPr lang="en-US" altLang="zh-CN" sz="2800" dirty="0" smtClean="0">
                <a:solidFill>
                  <a:srgbClr val="0000FF"/>
                </a:solidFill>
              </a:rPr>
              <a:t>0:0:0:0:0:0:128.10.2.1</a:t>
            </a:r>
          </a:p>
          <a:p>
            <a:pPr marL="0" indent="0">
              <a:buNone/>
            </a:pPr>
            <a:r>
              <a:rPr lang="en-US" altLang="zh-CN" sz="2800" dirty="0"/>
              <a:t> </a:t>
            </a:r>
            <a:r>
              <a:rPr lang="en-US" altLang="zh-CN" sz="2800" dirty="0" smtClean="0"/>
              <a:t>   </a:t>
            </a:r>
            <a:r>
              <a:rPr lang="zh-CN" altLang="en-US" sz="2800" dirty="0" smtClean="0"/>
              <a:t>再</a:t>
            </a:r>
            <a:r>
              <a:rPr lang="zh-CN" altLang="en-US" sz="2800" dirty="0"/>
              <a:t>使用零压缩即可得出：  </a:t>
            </a:r>
            <a:r>
              <a:rPr lang="en-US" altLang="zh-CN" sz="2800" dirty="0">
                <a:solidFill>
                  <a:srgbClr val="0000FF"/>
                </a:solidFill>
              </a:rPr>
              <a:t>::</a:t>
            </a:r>
            <a:r>
              <a:rPr lang="en-US" altLang="zh-CN" sz="2800" dirty="0" smtClean="0">
                <a:solidFill>
                  <a:srgbClr val="0000FF"/>
                </a:solidFill>
              </a:rPr>
              <a:t>128.10.2.1</a:t>
            </a:r>
            <a:endParaRPr lang="en-US" altLang="zh-CN" sz="2800" dirty="0">
              <a:solidFill>
                <a:srgbClr val="0000FF"/>
              </a:solidFill>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en-US" dirty="0" smtClean="0"/>
              <a:t>地址分类</a:t>
            </a:r>
            <a:endParaRPr lang="zh-CN" altLang="en-US" dirty="0"/>
          </a:p>
        </p:txBody>
      </p:sp>
      <p:graphicFrame>
        <p:nvGraphicFramePr>
          <p:cNvPr id="4" name="内容占位符 3"/>
          <p:cNvGraphicFramePr>
            <a:graphicFrameLocks noGrp="1"/>
          </p:cNvGraphicFramePr>
          <p:nvPr>
            <p:ph idx="1"/>
          </p:nvPr>
        </p:nvGraphicFramePr>
        <p:xfrm>
          <a:off x="704528" y="1700808"/>
          <a:ext cx="8928993" cy="3096342"/>
        </p:xfrm>
        <a:graphic>
          <a:graphicData uri="http://schemas.openxmlformats.org/drawingml/2006/table">
            <a:tbl>
              <a:tblPr>
                <a:tableStyleId>{5C22544A-7EE6-4342-B048-85BDC9FD1C3A}</a:tableStyleId>
              </a:tblPr>
              <a:tblGrid>
                <a:gridCol w="2799908"/>
                <a:gridCol w="6129085"/>
              </a:tblGrid>
              <a:tr h="516057">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地址类型</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二进制前缀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未指明地址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00…0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环回地址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00…1</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1/128</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多播地址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11111111</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FF00</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本地链路单播地址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1111111010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位）</a:t>
                      </a:r>
                      <a:r>
                        <a:rPr lang="en-US" sz="2400" b="1" dirty="0">
                          <a:solidFill>
                            <a:schemeClr val="tx1"/>
                          </a:solidFill>
                          <a:effectLst/>
                          <a:latin typeface="+mn-lt"/>
                          <a:ea typeface="黑体" panose="02010609060101010101" pitchFamily="2" charset="-122"/>
                        </a:rPr>
                        <a:t>, </a:t>
                      </a:r>
                      <a:r>
                        <a:rPr lang="zh-CN" sz="2400" b="1" dirty="0">
                          <a:solidFill>
                            <a:schemeClr val="tx1"/>
                          </a:solidFill>
                          <a:effectLst/>
                          <a:latin typeface="+mn-lt"/>
                          <a:ea typeface="黑体" panose="02010609060101010101" pitchFamily="2" charset="-122"/>
                        </a:rPr>
                        <a:t>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FE80</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全球单播地址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400" b="1" dirty="0">
                          <a:solidFill>
                            <a:schemeClr val="tx1"/>
                          </a:solidFill>
                          <a:effectLst/>
                          <a:latin typeface="+mn-lt"/>
                          <a:ea typeface="黑体" panose="02010609060101010101" pitchFamily="2" charset="-122"/>
                        </a:rPr>
                        <a:t>（除上述四种外，所有其他的二进制前缀）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p>
        </p:txBody>
      </p:sp>
      <p:sp>
        <p:nvSpPr>
          <p:cNvPr id="949251"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solidFill>
                  <a:srgbClr val="FF0000"/>
                </a:solidFill>
              </a:rPr>
              <a:t>全球</a:t>
            </a:r>
            <a:r>
              <a:rPr lang="zh-CN" altLang="zh-CN" dirty="0">
                <a:solidFill>
                  <a:srgbClr val="FF0000"/>
                </a:solidFill>
              </a:rPr>
              <a:t>单播地址</a:t>
            </a:r>
            <a:endParaRPr lang="en-US" altLang="zh-CN" dirty="0">
              <a:solidFill>
                <a:srgbClr val="FF0000"/>
              </a:solidFill>
            </a:endParaRPr>
          </a:p>
          <a:p>
            <a:pPr lvl="1"/>
            <a:r>
              <a:rPr lang="zh-CN" altLang="zh-CN" dirty="0" smtClean="0"/>
              <a:t>多</a:t>
            </a:r>
            <a:r>
              <a:rPr lang="zh-CN" altLang="zh-CN" dirty="0"/>
              <a:t>种方</a:t>
            </a:r>
            <a:r>
              <a:rPr lang="zh-CN" altLang="zh-CN" dirty="0" smtClean="0"/>
              <a:t>案</a:t>
            </a:r>
            <a:endParaRPr lang="en-US" altLang="zh-CN" dirty="0" smtClean="0"/>
          </a:p>
        </p:txBody>
      </p:sp>
      <p:grpSp>
        <p:nvGrpSpPr>
          <p:cNvPr id="3" name="组合 2"/>
          <p:cNvGrpSpPr/>
          <p:nvPr/>
        </p:nvGrpSpPr>
        <p:grpSpPr>
          <a:xfrm>
            <a:off x="1064568" y="2924944"/>
            <a:ext cx="7939088" cy="2033765"/>
            <a:chOff x="1118368" y="3933056"/>
            <a:chExt cx="7939088" cy="2033765"/>
          </a:xfrm>
        </p:grpSpPr>
        <p:sp>
          <p:nvSpPr>
            <p:cNvPr id="6" name="Rectangle 2"/>
            <p:cNvSpPr>
              <a:spLocks noChangeArrowheads="1"/>
            </p:cNvSpPr>
            <p:nvPr/>
          </p:nvSpPr>
          <p:spPr bwMode="auto">
            <a:xfrm>
              <a:off x="1118368" y="5372919"/>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dirty="0">
                <a:solidFill>
                  <a:srgbClr val="000099"/>
                </a:solidFill>
                <a:latin typeface="+mn-lt"/>
                <a:ea typeface="黑体" panose="02010609060101010101" pitchFamily="2" charset="-122"/>
              </a:endParaRPr>
            </a:p>
          </p:txBody>
        </p:sp>
        <p:sp>
          <p:nvSpPr>
            <p:cNvPr id="8" name="Rectangle 110"/>
            <p:cNvSpPr>
              <a:spLocks noChangeArrowheads="1"/>
            </p:cNvSpPr>
            <p:nvPr/>
          </p:nvSpPr>
          <p:spPr bwMode="auto">
            <a:xfrm>
              <a:off x="6203737" y="5517232"/>
              <a:ext cx="2829302"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接口标识符</a:t>
              </a:r>
              <a:r>
                <a:rPr lang="en-US" altLang="zh-CN" sz="1600" b="1" dirty="0">
                  <a:solidFill>
                    <a:srgbClr val="000099"/>
                  </a:solidFill>
                  <a:latin typeface="+mn-lt"/>
                  <a:ea typeface="黑体" panose="02010609060101010101" pitchFamily="2" charset="-122"/>
                </a:rPr>
                <a:t>(128 – </a:t>
              </a:r>
              <a:r>
                <a:rPr lang="en-US" altLang="zh-CN" sz="1600" b="1" i="1" dirty="0">
                  <a:solidFill>
                    <a:srgbClr val="000099"/>
                  </a:solidFill>
                  <a:latin typeface="+mn-lt"/>
                  <a:ea typeface="黑体" panose="02010609060101010101" pitchFamily="2" charset="-122"/>
                </a:rPr>
                <a:t>n</a:t>
              </a:r>
              <a:r>
                <a:rPr lang="en-US" altLang="zh-CN" sz="1600" b="1" dirty="0">
                  <a:solidFill>
                    <a:srgbClr val="000099"/>
                  </a:solidFill>
                  <a:latin typeface="+mn-lt"/>
                  <a:ea typeface="黑体" panose="02010609060101010101" pitchFamily="2" charset="-122"/>
                </a:rPr>
                <a:t> – </a:t>
              </a:r>
              <a:r>
                <a:rPr lang="en-US" altLang="zh-CN" sz="1600" b="1" i="1" dirty="0">
                  <a:solidFill>
                    <a:srgbClr val="000099"/>
                  </a:solidFill>
                  <a:latin typeface="+mn-lt"/>
                  <a:ea typeface="黑体" panose="02010609060101010101" pitchFamily="2" charset="-122"/>
                </a:rPr>
                <a:t>m</a:t>
              </a:r>
              <a:r>
                <a:rPr lang="en-US" altLang="zh-CN" sz="1600" b="1" dirty="0">
                  <a:solidFill>
                    <a:srgbClr val="000099"/>
                  </a:solidFill>
                  <a:latin typeface="+mn-lt"/>
                  <a:ea typeface="黑体" panose="02010609060101010101" pitchFamily="2" charset="-122"/>
                </a:rPr>
                <a:t> ) bit</a:t>
              </a:r>
              <a:endParaRPr lang="zh-CN" altLang="en-US" sz="1600" b="1" dirty="0">
                <a:solidFill>
                  <a:srgbClr val="000099"/>
                </a:solidFill>
                <a:latin typeface="+mn-lt"/>
                <a:ea typeface="黑体" panose="02010609060101010101" pitchFamily="2" charset="-122"/>
              </a:endParaRPr>
            </a:p>
          </p:txBody>
        </p:sp>
        <p:sp>
          <p:nvSpPr>
            <p:cNvPr id="10" name="Line 165"/>
            <p:cNvSpPr>
              <a:spLocks noChangeShapeType="1"/>
            </p:cNvSpPr>
            <p:nvPr/>
          </p:nvSpPr>
          <p:spPr bwMode="auto">
            <a:xfrm>
              <a:off x="4140968" y="5372919"/>
              <a:ext cx="1588" cy="593902"/>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1" name="Line 166"/>
            <p:cNvSpPr>
              <a:spLocks noChangeShapeType="1"/>
            </p:cNvSpPr>
            <p:nvPr/>
          </p:nvSpPr>
          <p:spPr bwMode="auto">
            <a:xfrm>
              <a:off x="6230118" y="5372919"/>
              <a:ext cx="0" cy="586385"/>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2" name="Rectangle 2"/>
            <p:cNvSpPr>
              <a:spLocks noChangeArrowheads="1"/>
            </p:cNvSpPr>
            <p:nvPr/>
          </p:nvSpPr>
          <p:spPr bwMode="auto">
            <a:xfrm>
              <a:off x="1118368" y="4652194"/>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3" name="Rectangle 2"/>
            <p:cNvSpPr>
              <a:spLocks noChangeArrowheads="1"/>
            </p:cNvSpPr>
            <p:nvPr/>
          </p:nvSpPr>
          <p:spPr bwMode="auto">
            <a:xfrm>
              <a:off x="1118368" y="3933056"/>
              <a:ext cx="7939088" cy="576361"/>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4" name="Rectangle 126"/>
            <p:cNvSpPr>
              <a:spLocks noChangeArrowheads="1"/>
            </p:cNvSpPr>
            <p:nvPr/>
          </p:nvSpPr>
          <p:spPr bwMode="auto">
            <a:xfrm>
              <a:off x="2969736" y="4005064"/>
              <a:ext cx="3704541" cy="45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400" b="1" dirty="0">
                  <a:solidFill>
                    <a:srgbClr val="000099"/>
                  </a:solidFill>
                  <a:latin typeface="+mn-lt"/>
                  <a:ea typeface="黑体" panose="02010609060101010101" pitchFamily="2" charset="-122"/>
                </a:rPr>
                <a:t>结    点    地    址 </a:t>
              </a:r>
              <a:r>
                <a:rPr lang="en-US" altLang="zh-CN" sz="2400" b="1" dirty="0">
                  <a:solidFill>
                    <a:srgbClr val="000099"/>
                  </a:solidFill>
                  <a:latin typeface="+mn-lt"/>
                  <a:ea typeface="黑体" panose="02010609060101010101" pitchFamily="2" charset="-122"/>
                </a:rPr>
                <a:t>(128 bit)</a:t>
              </a:r>
              <a:endParaRPr lang="zh-CN" altLang="en-US" sz="2400" b="1" dirty="0">
                <a:solidFill>
                  <a:srgbClr val="000099"/>
                </a:solidFill>
                <a:latin typeface="+mn-lt"/>
                <a:ea typeface="黑体" panose="02010609060101010101" pitchFamily="2" charset="-122"/>
              </a:endParaRPr>
            </a:p>
          </p:txBody>
        </p:sp>
        <p:sp>
          <p:nvSpPr>
            <p:cNvPr id="15" name="Line 166"/>
            <p:cNvSpPr>
              <a:spLocks noChangeShapeType="1"/>
            </p:cNvSpPr>
            <p:nvPr/>
          </p:nvSpPr>
          <p:spPr bwMode="auto">
            <a:xfrm>
              <a:off x="5385048" y="4652194"/>
              <a:ext cx="0" cy="586385"/>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6" name="Rectangle 110"/>
            <p:cNvSpPr>
              <a:spLocks noChangeArrowheads="1"/>
            </p:cNvSpPr>
            <p:nvPr/>
          </p:nvSpPr>
          <p:spPr bwMode="auto">
            <a:xfrm>
              <a:off x="5545734" y="4728319"/>
              <a:ext cx="3318217"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a:solidFill>
                    <a:srgbClr val="000099"/>
                  </a:solidFill>
                  <a:latin typeface="+mn-lt"/>
                  <a:ea typeface="黑体" panose="02010609060101010101" pitchFamily="2" charset="-122"/>
                </a:rPr>
                <a:t>接 </a:t>
              </a:r>
              <a:r>
                <a:rPr lang="zh-CN" altLang="en-US" sz="2000" b="1" dirty="0" smtClean="0">
                  <a:solidFill>
                    <a:srgbClr val="000099"/>
                  </a:solidFill>
                  <a:latin typeface="+mn-lt"/>
                  <a:ea typeface="黑体" panose="02010609060101010101" pitchFamily="2" charset="-122"/>
                </a:rPr>
                <a:t>口 标 识 </a:t>
              </a:r>
              <a:r>
                <a:rPr lang="zh-CN" altLang="en-US" sz="2000" b="1" dirty="0">
                  <a:solidFill>
                    <a:srgbClr val="000099"/>
                  </a:solidFill>
                  <a:latin typeface="+mn-lt"/>
                  <a:ea typeface="黑体" panose="02010609060101010101" pitchFamily="2" charset="-122"/>
                </a:rPr>
                <a:t>符 </a:t>
              </a:r>
              <a:r>
                <a:rPr lang="en-US" altLang="zh-CN" sz="2000" b="1" dirty="0">
                  <a:solidFill>
                    <a:srgbClr val="000099"/>
                  </a:solidFill>
                  <a:latin typeface="+mn-lt"/>
                  <a:ea typeface="黑体" panose="02010609060101010101" pitchFamily="2" charset="-122"/>
                </a:rPr>
                <a:t>(128 – </a:t>
              </a:r>
              <a:r>
                <a:rPr lang="en-US" altLang="zh-CN" sz="2000" b="1" i="1" dirty="0">
                  <a:solidFill>
                    <a:srgbClr val="000099"/>
                  </a:solidFill>
                  <a:latin typeface="+mn-lt"/>
                  <a:ea typeface="黑体" panose="02010609060101010101" pitchFamily="2" charset="-122"/>
                </a:rPr>
                <a:t>n</a:t>
              </a:r>
              <a:r>
                <a:rPr lang="en-US" altLang="zh-CN" sz="2000" b="1" dirty="0">
                  <a:solidFill>
                    <a:srgbClr val="000099"/>
                  </a:solidFill>
                  <a:latin typeface="+mn-lt"/>
                  <a:ea typeface="黑体" panose="02010609060101010101" pitchFamily="2" charset="-122"/>
                </a:rPr>
                <a:t> ) bit</a:t>
              </a:r>
              <a:endParaRPr lang="zh-CN" altLang="en-US" sz="2000" b="1" dirty="0">
                <a:solidFill>
                  <a:srgbClr val="000099"/>
                </a:solidFill>
                <a:latin typeface="+mn-lt"/>
                <a:ea typeface="黑体" panose="02010609060101010101" pitchFamily="2" charset="-122"/>
              </a:endParaRPr>
            </a:p>
          </p:txBody>
        </p:sp>
        <p:sp>
          <p:nvSpPr>
            <p:cNvPr id="2" name="矩形 1"/>
            <p:cNvSpPr/>
            <p:nvPr/>
          </p:nvSpPr>
          <p:spPr bwMode="auto">
            <a:xfrm>
              <a:off x="1151324" y="4678392"/>
              <a:ext cx="420131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7" name="Rectangle 126"/>
            <p:cNvSpPr>
              <a:spLocks noChangeArrowheads="1"/>
            </p:cNvSpPr>
            <p:nvPr/>
          </p:nvSpPr>
          <p:spPr bwMode="auto">
            <a:xfrm>
              <a:off x="2168143" y="4725144"/>
              <a:ext cx="2207337"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smtClean="0">
                  <a:solidFill>
                    <a:srgbClr val="000099"/>
                  </a:solidFill>
                  <a:latin typeface="+mn-lt"/>
                  <a:ea typeface="黑体" panose="02010609060101010101" pitchFamily="2" charset="-122"/>
                </a:rPr>
                <a:t>子 网 前 缀 </a:t>
              </a:r>
              <a:r>
                <a:rPr lang="en-US" altLang="zh-CN" sz="2000" b="1" dirty="0" smtClean="0">
                  <a:solidFill>
                    <a:srgbClr val="000099"/>
                  </a:solidFill>
                  <a:latin typeface="+mn-lt"/>
                  <a:ea typeface="黑体" panose="02010609060101010101" pitchFamily="2" charset="-122"/>
                </a:rPr>
                <a:t>(</a:t>
              </a:r>
              <a:r>
                <a:rPr lang="en-US" altLang="zh-CN" sz="2000" b="1" i="1" dirty="0" smtClean="0">
                  <a:solidFill>
                    <a:srgbClr val="000099"/>
                  </a:solidFill>
                  <a:latin typeface="+mn-lt"/>
                  <a:ea typeface="黑体" panose="02010609060101010101" pitchFamily="2" charset="-122"/>
                </a:rPr>
                <a:t>n</a:t>
              </a:r>
              <a:r>
                <a:rPr lang="en-US" altLang="zh-CN" sz="2000" b="1" dirty="0" smtClean="0">
                  <a:solidFill>
                    <a:srgbClr val="000099"/>
                  </a:solidFill>
                  <a:latin typeface="+mn-lt"/>
                  <a:ea typeface="黑体" panose="02010609060101010101" pitchFamily="2" charset="-122"/>
                </a:rPr>
                <a:t> </a:t>
              </a:r>
              <a:r>
                <a:rPr lang="en-US" altLang="zh-CN" sz="2000" b="1" dirty="0">
                  <a:solidFill>
                    <a:srgbClr val="000099"/>
                  </a:solidFill>
                  <a:latin typeface="+mn-lt"/>
                  <a:ea typeface="黑体" panose="02010609060101010101" pitchFamily="2" charset="-122"/>
                </a:rPr>
                <a:t>bit)</a:t>
              </a:r>
              <a:endParaRPr lang="zh-CN" altLang="en-US" sz="2000" b="1" dirty="0">
                <a:solidFill>
                  <a:srgbClr val="000099"/>
                </a:solidFill>
                <a:latin typeface="+mn-lt"/>
                <a:ea typeface="黑体" panose="02010609060101010101" pitchFamily="2" charset="-122"/>
              </a:endParaRPr>
            </a:p>
          </p:txBody>
        </p:sp>
        <p:sp>
          <p:nvSpPr>
            <p:cNvPr id="19" name="矩形 18"/>
            <p:cNvSpPr/>
            <p:nvPr/>
          </p:nvSpPr>
          <p:spPr bwMode="auto">
            <a:xfrm>
              <a:off x="4175660" y="5402712"/>
              <a:ext cx="202496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9" name="Rectangle 126"/>
            <p:cNvSpPr>
              <a:spLocks noChangeArrowheads="1"/>
            </p:cNvSpPr>
            <p:nvPr/>
          </p:nvSpPr>
          <p:spPr bwMode="auto">
            <a:xfrm>
              <a:off x="4226215" y="5517232"/>
              <a:ext cx="190436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子网标识符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m</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sp>
          <p:nvSpPr>
            <p:cNvPr id="20" name="矩形 19"/>
            <p:cNvSpPr/>
            <p:nvPr/>
          </p:nvSpPr>
          <p:spPr bwMode="auto">
            <a:xfrm>
              <a:off x="1151324" y="5404128"/>
              <a:ext cx="2961066" cy="522549"/>
            </a:xfrm>
            <a:prstGeom prst="rect">
              <a:avLst/>
            </a:prstGeom>
            <a:solidFill>
              <a:srgbClr val="FF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8" name="Rectangle 126"/>
            <p:cNvSpPr>
              <a:spLocks noChangeArrowheads="1"/>
            </p:cNvSpPr>
            <p:nvPr/>
          </p:nvSpPr>
          <p:spPr bwMode="auto">
            <a:xfrm>
              <a:off x="1383456" y="5517232"/>
              <a:ext cx="2467023"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全球路由选择前缀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n</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grpSp>
      <p:sp>
        <p:nvSpPr>
          <p:cNvPr id="4" name="矩形 3"/>
          <p:cNvSpPr/>
          <p:nvPr/>
        </p:nvSpPr>
        <p:spPr>
          <a:xfrm>
            <a:off x="1856656" y="5517232"/>
            <a:ext cx="633670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IPv6 </a:t>
            </a:r>
            <a:r>
              <a:rPr lang="zh-CN" altLang="zh-CN" sz="2400" b="1" dirty="0" smtClean="0">
                <a:latin typeface="+mn-lt"/>
                <a:ea typeface="黑体" panose="02010609060101010101" pitchFamily="2" charset="-122"/>
              </a:rPr>
              <a:t>单</a:t>
            </a:r>
            <a:r>
              <a:rPr lang="zh-CN" altLang="zh-CN" sz="2400" b="1" dirty="0">
                <a:latin typeface="+mn-lt"/>
                <a:ea typeface="黑体" panose="02010609060101010101" pitchFamily="2" charset="-122"/>
              </a:rPr>
              <a:t>播地址的几种划分方法</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zh-CN" dirty="0"/>
              <a:t>4.6.3  </a:t>
            </a:r>
            <a:r>
              <a:rPr lang="zh-CN" altLang="zh-CN" dirty="0" smtClean="0"/>
              <a:t>从</a:t>
            </a:r>
            <a:r>
              <a:rPr lang="en-US" altLang="zh-CN" dirty="0" smtClean="0"/>
              <a:t> IPv4 </a:t>
            </a:r>
            <a:r>
              <a:rPr lang="zh-CN" altLang="zh-CN" dirty="0" smtClean="0"/>
              <a:t>向</a:t>
            </a:r>
            <a:r>
              <a:rPr lang="en-US" altLang="zh-CN" dirty="0" smtClean="0"/>
              <a:t> IPv6 </a:t>
            </a:r>
            <a:r>
              <a:rPr lang="zh-CN" altLang="zh-CN" dirty="0" smtClean="0"/>
              <a:t>过渡</a:t>
            </a:r>
            <a:endParaRPr lang="zh-CN" altLang="en-US" dirty="0"/>
          </a:p>
        </p:txBody>
      </p:sp>
      <p:sp>
        <p:nvSpPr>
          <p:cNvPr id="665603"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smtClean="0">
                <a:solidFill>
                  <a:srgbClr val="FF0000"/>
                </a:solidFill>
              </a:rPr>
              <a:t>逐</a:t>
            </a:r>
            <a:r>
              <a:rPr lang="zh-CN" altLang="en-US" dirty="0">
                <a:solidFill>
                  <a:srgbClr val="FF0000"/>
                </a:solidFill>
              </a:rPr>
              <a:t>步演</a:t>
            </a:r>
            <a:r>
              <a:rPr lang="zh-CN" altLang="en-US" dirty="0" smtClean="0">
                <a:solidFill>
                  <a:srgbClr val="FF0000"/>
                </a:solidFill>
              </a:rPr>
              <a:t>进</a:t>
            </a:r>
            <a:r>
              <a:rPr lang="en-US" altLang="zh-CN" dirty="0" smtClean="0">
                <a:solidFill>
                  <a:srgbClr val="FF0000"/>
                </a:solidFill>
              </a:rPr>
              <a:t>,</a:t>
            </a:r>
            <a:r>
              <a:rPr lang="zh-CN" altLang="en-US" dirty="0" smtClean="0"/>
              <a:t>新</a:t>
            </a:r>
            <a:r>
              <a:rPr lang="zh-CN" altLang="en-US" dirty="0"/>
              <a:t>安装的 </a:t>
            </a:r>
            <a:r>
              <a:rPr lang="en-US" altLang="zh-CN" dirty="0"/>
              <a:t>IPv6 </a:t>
            </a:r>
            <a:r>
              <a:rPr lang="zh-CN" altLang="en-US" dirty="0"/>
              <a:t>系</a:t>
            </a:r>
            <a:r>
              <a:rPr lang="zh-CN" altLang="en-US" dirty="0" smtClean="0"/>
              <a:t>统</a:t>
            </a:r>
            <a:r>
              <a:rPr lang="zh-CN" altLang="en-US" dirty="0" smtClean="0">
                <a:solidFill>
                  <a:srgbClr val="FF0000"/>
                </a:solidFill>
              </a:rPr>
              <a:t>向</a:t>
            </a:r>
            <a:r>
              <a:rPr lang="zh-CN" altLang="en-US" dirty="0">
                <a:solidFill>
                  <a:srgbClr val="FF0000"/>
                </a:solidFill>
              </a:rPr>
              <a:t>后</a:t>
            </a:r>
            <a:r>
              <a:rPr lang="zh-CN" altLang="en-US" dirty="0" smtClean="0">
                <a:solidFill>
                  <a:srgbClr val="FF0000"/>
                </a:solidFill>
              </a:rPr>
              <a:t>兼容：</a:t>
            </a:r>
            <a:endParaRPr lang="en-US" altLang="zh-CN" dirty="0" smtClean="0">
              <a:solidFill>
                <a:srgbClr val="FF0000"/>
              </a:solidFill>
            </a:endParaRPr>
          </a:p>
          <a:p>
            <a:r>
              <a:rPr lang="en-US" altLang="zh-CN" dirty="0" smtClean="0">
                <a:solidFill>
                  <a:srgbClr val="0000CC"/>
                </a:solidFill>
              </a:rPr>
              <a:t>IPv6 </a:t>
            </a:r>
            <a:r>
              <a:rPr lang="zh-CN" altLang="en-US" dirty="0">
                <a:solidFill>
                  <a:srgbClr val="0000CC"/>
                </a:solidFill>
              </a:rPr>
              <a:t>系统必须能够接收和转发 </a:t>
            </a:r>
            <a:r>
              <a:rPr lang="en-US" altLang="zh-CN" dirty="0">
                <a:solidFill>
                  <a:srgbClr val="0000CC"/>
                </a:solidFill>
              </a:rPr>
              <a:t>IPv4 </a:t>
            </a:r>
            <a:r>
              <a:rPr lang="zh-CN" altLang="en-US" dirty="0">
                <a:solidFill>
                  <a:srgbClr val="0000CC"/>
                </a:solidFill>
              </a:rPr>
              <a:t>分组，并且能够为 </a:t>
            </a:r>
            <a:r>
              <a:rPr lang="en-US" altLang="zh-CN" dirty="0">
                <a:solidFill>
                  <a:srgbClr val="0000CC"/>
                </a:solidFill>
              </a:rPr>
              <a:t>IPv4 </a:t>
            </a:r>
            <a:r>
              <a:rPr lang="zh-CN" altLang="en-US" dirty="0">
                <a:solidFill>
                  <a:srgbClr val="0000CC"/>
                </a:solidFill>
              </a:rPr>
              <a:t>分组选择路由</a:t>
            </a:r>
            <a:r>
              <a:rPr lang="zh-CN" altLang="en-US" dirty="0" smtClean="0">
                <a:solidFill>
                  <a:srgbClr val="0000CC"/>
                </a:solidFill>
              </a:rPr>
              <a:t>。</a:t>
            </a:r>
            <a:endParaRPr lang="en-US" altLang="zh-CN" dirty="0" smtClean="0">
              <a:solidFill>
                <a:srgbClr val="0000CC"/>
              </a:solidFill>
            </a:endParaRPr>
          </a:p>
          <a:p>
            <a:r>
              <a:rPr lang="zh-CN" altLang="zh-CN" dirty="0"/>
              <a:t>两种</a:t>
            </a:r>
            <a:r>
              <a:rPr lang="zh-CN" altLang="zh-CN" dirty="0" smtClean="0"/>
              <a:t>向</a:t>
            </a:r>
            <a:r>
              <a:rPr lang="en-US" altLang="zh-CN" dirty="0" smtClean="0"/>
              <a:t> IPv6 </a:t>
            </a:r>
            <a:r>
              <a:rPr lang="zh-CN" altLang="zh-CN" dirty="0" smtClean="0"/>
              <a:t>过渡</a:t>
            </a:r>
            <a:r>
              <a:rPr lang="zh-CN" altLang="zh-CN" dirty="0"/>
              <a:t>的</a:t>
            </a:r>
            <a:r>
              <a:rPr lang="zh-CN" altLang="zh-CN" dirty="0" smtClean="0"/>
              <a:t>策略</a:t>
            </a:r>
            <a:r>
              <a:rPr lang="zh-CN" altLang="en-US" dirty="0" smtClean="0"/>
              <a:t>：</a:t>
            </a:r>
            <a:endParaRPr lang="en-US" altLang="zh-CN" dirty="0" smtClean="0"/>
          </a:p>
          <a:p>
            <a:pPr lvl="1"/>
            <a:r>
              <a:rPr lang="zh-CN" altLang="zh-CN" dirty="0" smtClean="0">
                <a:solidFill>
                  <a:srgbClr val="FF0000"/>
                </a:solidFill>
              </a:rPr>
              <a:t>使用</a:t>
            </a:r>
            <a:r>
              <a:rPr lang="zh-CN" altLang="zh-CN" dirty="0">
                <a:solidFill>
                  <a:srgbClr val="FF0000"/>
                </a:solidFill>
              </a:rPr>
              <a:t>双协议</a:t>
            </a:r>
            <a:r>
              <a:rPr lang="zh-CN" altLang="zh-CN" dirty="0" smtClean="0">
                <a:solidFill>
                  <a:srgbClr val="FF0000"/>
                </a:solidFill>
              </a:rPr>
              <a:t>栈</a:t>
            </a:r>
            <a:endParaRPr lang="en-US" altLang="zh-CN" dirty="0" smtClean="0">
              <a:solidFill>
                <a:srgbClr val="FF0000"/>
              </a:solidFill>
            </a:endParaRPr>
          </a:p>
          <a:p>
            <a:pPr lvl="1"/>
            <a:r>
              <a:rPr lang="zh-CN" altLang="zh-CN" dirty="0" smtClean="0">
                <a:solidFill>
                  <a:srgbClr val="FF0000"/>
                </a:solidFill>
              </a:rPr>
              <a:t>使用</a:t>
            </a:r>
            <a:r>
              <a:rPr lang="zh-CN" altLang="zh-CN" dirty="0">
                <a:solidFill>
                  <a:srgbClr val="FF0000"/>
                </a:solidFill>
              </a:rPr>
              <a:t>隧道技术</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algn="ctr"/>
            <a:r>
              <a:rPr lang="zh-CN" altLang="en-US" dirty="0"/>
              <a:t>双协议</a:t>
            </a:r>
            <a:r>
              <a:rPr lang="zh-CN" altLang="en-US" dirty="0" smtClean="0"/>
              <a:t>栈</a:t>
            </a:r>
            <a:endParaRPr lang="zh-CN" altLang="en-US" dirty="0"/>
          </a:p>
        </p:txBody>
      </p:sp>
      <p:sp>
        <p:nvSpPr>
          <p:cNvPr id="665603" name="Rectangle 3"/>
          <p:cNvSpPr>
            <a:spLocks noGrp="1" noChangeArrowheads="1"/>
          </p:cNvSpPr>
          <p:nvPr>
            <p:ph idx="1"/>
          </p:nvPr>
        </p:nvSpPr>
        <p:spPr>
          <a:xfrm>
            <a:off x="495301" y="1196754"/>
            <a:ext cx="8562155" cy="5040558"/>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t>在</a:t>
            </a:r>
            <a:r>
              <a:rPr lang="zh-CN" altLang="en-US" sz="2800" dirty="0"/>
              <a:t>完全过渡到 </a:t>
            </a:r>
            <a:r>
              <a:rPr lang="en-US" altLang="zh-CN" sz="2800" dirty="0"/>
              <a:t>IPv6 </a:t>
            </a:r>
            <a:r>
              <a:rPr lang="zh-CN" altLang="en-US" sz="2800" dirty="0"/>
              <a:t>之前，使一部分主机（或路由器）</a:t>
            </a:r>
            <a:r>
              <a:rPr lang="zh-CN" altLang="en-US" sz="2800" dirty="0">
                <a:solidFill>
                  <a:srgbClr val="FF0000"/>
                </a:solidFill>
              </a:rPr>
              <a:t>装有两个协议栈，一个 </a:t>
            </a:r>
            <a:r>
              <a:rPr lang="en-US" altLang="zh-CN" sz="2800" dirty="0">
                <a:solidFill>
                  <a:srgbClr val="FF0000"/>
                </a:solidFill>
              </a:rPr>
              <a:t>IPv4 </a:t>
            </a:r>
            <a:r>
              <a:rPr lang="zh-CN" altLang="en-US" sz="2800" dirty="0">
                <a:solidFill>
                  <a:srgbClr val="FF0000"/>
                </a:solidFill>
              </a:rPr>
              <a:t>和一个 </a:t>
            </a:r>
            <a:r>
              <a:rPr lang="en-US" altLang="zh-CN" sz="2800" dirty="0">
                <a:solidFill>
                  <a:srgbClr val="FF0000"/>
                </a:solidFill>
              </a:rPr>
              <a:t>IPv6</a:t>
            </a:r>
            <a:r>
              <a:rPr lang="zh-CN" altLang="en-US" sz="2800" dirty="0">
                <a:solidFill>
                  <a:srgbClr val="FF0000"/>
                </a:solidFill>
              </a:rPr>
              <a:t>。</a:t>
            </a:r>
            <a:r>
              <a:rPr lang="zh-CN" altLang="en-US" sz="2800" dirty="0"/>
              <a:t> </a:t>
            </a:r>
            <a:endParaRPr lang="en-US" altLang="zh-CN" sz="2800" dirty="0" smtClean="0"/>
          </a:p>
          <a:p>
            <a:r>
              <a:rPr lang="zh-CN" altLang="zh-CN" sz="2800" dirty="0"/>
              <a:t>双协议栈的主机（或路由器）记</a:t>
            </a:r>
            <a:r>
              <a:rPr lang="zh-CN" altLang="zh-CN" sz="2800" dirty="0" smtClean="0"/>
              <a:t>为</a:t>
            </a:r>
            <a:r>
              <a:rPr lang="en-US" altLang="zh-CN" sz="2800" dirty="0" smtClean="0"/>
              <a:t> IPv6/IPv4</a:t>
            </a:r>
            <a:r>
              <a:rPr lang="zh-CN" altLang="zh-CN" sz="2800" dirty="0" smtClean="0"/>
              <a:t>，</a:t>
            </a:r>
            <a:r>
              <a:rPr lang="zh-CN" altLang="zh-CN" sz="2800" dirty="0" smtClean="0">
                <a:solidFill>
                  <a:srgbClr val="FF0000"/>
                </a:solidFill>
              </a:rPr>
              <a:t>同</a:t>
            </a:r>
            <a:r>
              <a:rPr lang="zh-CN" altLang="zh-CN" sz="2800" dirty="0">
                <a:solidFill>
                  <a:srgbClr val="FF0000"/>
                </a:solidFill>
              </a:rPr>
              <a:t>时具有</a:t>
            </a:r>
            <a:r>
              <a:rPr lang="zh-CN" altLang="zh-CN" sz="2800" dirty="0" smtClean="0">
                <a:solidFill>
                  <a:srgbClr val="FF0000"/>
                </a:solidFill>
              </a:rPr>
              <a:t>两种</a:t>
            </a:r>
            <a:r>
              <a:rPr lang="en-US" altLang="zh-CN" sz="2800" dirty="0" smtClean="0">
                <a:solidFill>
                  <a:srgbClr val="FF0000"/>
                </a:solidFill>
              </a:rPr>
              <a:t> IP </a:t>
            </a:r>
            <a:r>
              <a:rPr lang="zh-CN" altLang="zh-CN" sz="2800" dirty="0" smtClean="0">
                <a:solidFill>
                  <a:srgbClr val="FF0000"/>
                </a:solidFill>
              </a:rPr>
              <a:t>地址</a:t>
            </a:r>
            <a:r>
              <a:rPr lang="zh-CN" altLang="zh-CN" sz="2800" dirty="0">
                <a:solidFill>
                  <a:srgbClr val="FF0000"/>
                </a:solidFill>
              </a:rPr>
              <a:t>：一</a:t>
            </a:r>
            <a:r>
              <a:rPr lang="zh-CN" altLang="zh-CN" sz="2800" dirty="0" smtClean="0">
                <a:solidFill>
                  <a:srgbClr val="FF0000"/>
                </a:solidFill>
              </a:rPr>
              <a:t>个</a:t>
            </a:r>
            <a:r>
              <a:rPr lang="en-US" altLang="zh-CN" sz="2800" dirty="0" smtClean="0">
                <a:solidFill>
                  <a:srgbClr val="FF0000"/>
                </a:solidFill>
              </a:rPr>
              <a:t> IPv6 </a:t>
            </a:r>
            <a:r>
              <a:rPr lang="zh-CN" altLang="zh-CN" sz="2800" dirty="0" smtClean="0">
                <a:solidFill>
                  <a:srgbClr val="FF0000"/>
                </a:solidFill>
              </a:rPr>
              <a:t>地址</a:t>
            </a:r>
            <a:r>
              <a:rPr lang="zh-CN" altLang="zh-CN" sz="2800" dirty="0">
                <a:solidFill>
                  <a:srgbClr val="FF0000"/>
                </a:solidFill>
              </a:rPr>
              <a:t>和一</a:t>
            </a:r>
            <a:r>
              <a:rPr lang="zh-CN" altLang="zh-CN" sz="2800" dirty="0" smtClean="0">
                <a:solidFill>
                  <a:srgbClr val="FF0000"/>
                </a:solidFill>
              </a:rPr>
              <a:t>个</a:t>
            </a:r>
            <a:r>
              <a:rPr lang="en-US" altLang="zh-CN" sz="2800" dirty="0" smtClean="0">
                <a:solidFill>
                  <a:srgbClr val="FF0000"/>
                </a:solidFill>
              </a:rPr>
              <a:t> IPv4 </a:t>
            </a:r>
            <a:r>
              <a:rPr lang="zh-CN" altLang="zh-CN" sz="2800" dirty="0" smtClean="0">
                <a:solidFill>
                  <a:srgbClr val="FF0000"/>
                </a:solidFill>
              </a:rPr>
              <a:t>地址</a:t>
            </a:r>
            <a:r>
              <a:rPr lang="zh-CN" altLang="zh-CN" sz="2800" dirty="0">
                <a:solidFill>
                  <a:srgbClr val="FF0000"/>
                </a:solidFill>
              </a:rPr>
              <a:t>。</a:t>
            </a:r>
          </a:p>
          <a:p>
            <a:r>
              <a:rPr lang="zh-CN" altLang="en-US" sz="2800" dirty="0" smtClean="0"/>
              <a:t>根据 </a:t>
            </a:r>
            <a:r>
              <a:rPr lang="en-US" altLang="zh-CN" sz="2800" dirty="0" smtClean="0"/>
              <a:t>DNS </a:t>
            </a:r>
            <a:r>
              <a:rPr lang="zh-CN" altLang="zh-CN" sz="2800" dirty="0" smtClean="0"/>
              <a:t>返回的</a:t>
            </a:r>
            <a:r>
              <a:rPr lang="zh-CN" altLang="en-US" sz="2800" dirty="0" smtClean="0"/>
              <a:t>地址类型可以确定使用 </a:t>
            </a:r>
            <a:r>
              <a:rPr lang="en-US" altLang="zh-CN" sz="2800" dirty="0" smtClean="0"/>
              <a:t>IPv4 </a:t>
            </a:r>
            <a:r>
              <a:rPr lang="zh-CN" altLang="zh-CN" sz="2800" dirty="0" smtClean="0"/>
              <a:t>地址</a:t>
            </a:r>
            <a:r>
              <a:rPr lang="zh-CN" altLang="en-US" sz="2800" dirty="0" smtClean="0"/>
              <a:t>还是 </a:t>
            </a:r>
            <a:r>
              <a:rPr lang="en-US" altLang="zh-CN" sz="2800" dirty="0" smtClean="0"/>
              <a:t>IPv6 </a:t>
            </a:r>
            <a:r>
              <a:rPr lang="zh-CN" altLang="en-US" sz="2800" dirty="0" smtClean="0"/>
              <a:t>地址。</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pPr algn="ctr"/>
            <a:r>
              <a:rPr lang="zh-CN" altLang="en-US" dirty="0"/>
              <a:t>双协议栈</a:t>
            </a:r>
          </a:p>
        </p:txBody>
      </p:sp>
      <p:grpSp>
        <p:nvGrpSpPr>
          <p:cNvPr id="667651" name="Group 3"/>
          <p:cNvGrpSpPr/>
          <p:nvPr/>
        </p:nvGrpSpPr>
        <p:grpSpPr bwMode="auto">
          <a:xfrm>
            <a:off x="2944358" y="1565747"/>
            <a:ext cx="4368271" cy="1223962"/>
            <a:chOff x="912" y="768"/>
            <a:chExt cx="2400" cy="1584"/>
          </a:xfrm>
        </p:grpSpPr>
        <p:sp>
          <p:nvSpPr>
            <p:cNvPr id="667652"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3"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4"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5"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6"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7"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8"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9"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0"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7661" name="Group 13"/>
            <p:cNvGrpSpPr/>
            <p:nvPr/>
          </p:nvGrpSpPr>
          <p:grpSpPr bwMode="auto">
            <a:xfrm>
              <a:off x="912" y="768"/>
              <a:ext cx="2386" cy="1553"/>
              <a:chOff x="912" y="768"/>
              <a:chExt cx="2386" cy="1553"/>
            </a:xfrm>
          </p:grpSpPr>
          <p:sp>
            <p:nvSpPr>
              <p:cNvPr id="667662"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3"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4"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5"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6"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7"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8"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9"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70"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667671" name="Freeform 23"/>
          <p:cNvSpPr/>
          <p:nvPr/>
        </p:nvSpPr>
        <p:spPr bwMode="auto">
          <a:xfrm flipH="1">
            <a:off x="7355622" y="2943697"/>
            <a:ext cx="749829"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72" name="Freeform 24"/>
          <p:cNvSpPr/>
          <p:nvPr/>
        </p:nvSpPr>
        <p:spPr bwMode="auto">
          <a:xfrm>
            <a:off x="1976114" y="2950047"/>
            <a:ext cx="9906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67673" name="Line 25"/>
          <p:cNvSpPr>
            <a:spLocks noChangeShapeType="1"/>
          </p:cNvSpPr>
          <p:nvPr/>
        </p:nvSpPr>
        <p:spPr bwMode="auto">
          <a:xfrm>
            <a:off x="841051" y="2321397"/>
            <a:ext cx="8750300"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667674" name="Picture 2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0851" y="2018187"/>
            <a:ext cx="570971" cy="531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7675" name="Picture 2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19064" y="2071638"/>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67676" name="Text Box 28"/>
          <p:cNvSpPr txBox="1">
            <a:spLocks noChangeArrowheads="1"/>
          </p:cNvSpPr>
          <p:nvPr/>
        </p:nvSpPr>
        <p:spPr bwMode="auto">
          <a:xfrm>
            <a:off x="2072680" y="1412776"/>
            <a:ext cx="130997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pic>
        <p:nvPicPr>
          <p:cNvPr id="667677" name="Picture 2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156811" y="2071638"/>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7678" name="Picture 3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42711" y="2071638"/>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7679" name="Picture 3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73576" y="2071638"/>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7680"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167969" y="2018187"/>
            <a:ext cx="570971" cy="531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67681" name="Text Box 33"/>
          <p:cNvSpPr txBox="1">
            <a:spLocks noChangeArrowheads="1"/>
          </p:cNvSpPr>
          <p:nvPr/>
        </p:nvSpPr>
        <p:spPr bwMode="auto">
          <a:xfrm>
            <a:off x="510851" y="1628800"/>
            <a:ext cx="71205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IPv6</a:t>
            </a:r>
          </a:p>
        </p:txBody>
      </p:sp>
      <p:sp>
        <p:nvSpPr>
          <p:cNvPr id="667682" name="Text Box 34"/>
          <p:cNvSpPr txBox="1">
            <a:spLocks noChangeArrowheads="1"/>
          </p:cNvSpPr>
          <p:nvPr/>
        </p:nvSpPr>
        <p:spPr bwMode="auto">
          <a:xfrm>
            <a:off x="9078539" y="1628800"/>
            <a:ext cx="71205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a:t>
            </a:r>
          </a:p>
        </p:txBody>
      </p:sp>
      <p:sp>
        <p:nvSpPr>
          <p:cNvPr id="667683" name="Text Box 35"/>
          <p:cNvSpPr txBox="1">
            <a:spLocks noChangeArrowheads="1"/>
          </p:cNvSpPr>
          <p:nvPr/>
        </p:nvSpPr>
        <p:spPr bwMode="auto">
          <a:xfrm>
            <a:off x="4683068" y="1533997"/>
            <a:ext cx="129875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p>
        </p:txBody>
      </p:sp>
      <p:sp>
        <p:nvSpPr>
          <p:cNvPr id="667684" name="Text Box 36"/>
          <p:cNvSpPr txBox="1">
            <a:spLocks noChangeArrowheads="1"/>
          </p:cNvSpPr>
          <p:nvPr/>
        </p:nvSpPr>
        <p:spPr bwMode="auto">
          <a:xfrm>
            <a:off x="235684" y="2004963"/>
            <a:ext cx="35137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p>
        </p:txBody>
      </p:sp>
      <p:sp>
        <p:nvSpPr>
          <p:cNvPr id="667685" name="Text Box 37"/>
          <p:cNvSpPr txBox="1">
            <a:spLocks noChangeArrowheads="1"/>
          </p:cNvSpPr>
          <p:nvPr/>
        </p:nvSpPr>
        <p:spPr bwMode="auto">
          <a:xfrm>
            <a:off x="2388864" y="1993850"/>
            <a:ext cx="35137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p>
        </p:txBody>
      </p:sp>
      <p:sp>
        <p:nvSpPr>
          <p:cNvPr id="667686" name="Text Box 38"/>
          <p:cNvSpPr txBox="1">
            <a:spLocks noChangeArrowheads="1"/>
          </p:cNvSpPr>
          <p:nvPr/>
        </p:nvSpPr>
        <p:spPr bwMode="auto">
          <a:xfrm>
            <a:off x="3797373" y="1982738"/>
            <a:ext cx="35137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p>
        </p:txBody>
      </p:sp>
      <p:sp>
        <p:nvSpPr>
          <p:cNvPr id="667687" name="Text Box 39"/>
          <p:cNvSpPr txBox="1">
            <a:spLocks noChangeArrowheads="1"/>
          </p:cNvSpPr>
          <p:nvPr/>
        </p:nvSpPr>
        <p:spPr bwMode="auto">
          <a:xfrm>
            <a:off x="5340026" y="1971625"/>
            <a:ext cx="35137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D</a:t>
            </a:r>
          </a:p>
        </p:txBody>
      </p:sp>
      <p:sp>
        <p:nvSpPr>
          <p:cNvPr id="667688" name="Text Box 40"/>
          <p:cNvSpPr txBox="1">
            <a:spLocks noChangeArrowheads="1"/>
          </p:cNvSpPr>
          <p:nvPr/>
        </p:nvSpPr>
        <p:spPr bwMode="auto">
          <a:xfrm>
            <a:off x="6757136" y="1960513"/>
            <a:ext cx="33855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E</a:t>
            </a:r>
          </a:p>
        </p:txBody>
      </p:sp>
      <p:sp>
        <p:nvSpPr>
          <p:cNvPr id="667689" name="Text Box 41"/>
          <p:cNvSpPr txBox="1">
            <a:spLocks noChangeArrowheads="1"/>
          </p:cNvSpPr>
          <p:nvPr/>
        </p:nvSpPr>
        <p:spPr bwMode="auto">
          <a:xfrm>
            <a:off x="8913440" y="1949400"/>
            <a:ext cx="32573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p>
        </p:txBody>
      </p:sp>
      <p:sp>
        <p:nvSpPr>
          <p:cNvPr id="667690" name="Rectangle 42"/>
          <p:cNvSpPr>
            <a:spLocks noChangeArrowheads="1"/>
          </p:cNvSpPr>
          <p:nvPr/>
        </p:nvSpPr>
        <p:spPr bwMode="auto">
          <a:xfrm>
            <a:off x="574484"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1" name="Rectangle 43"/>
          <p:cNvSpPr>
            <a:spLocks noChangeArrowheads="1"/>
          </p:cNvSpPr>
          <p:nvPr/>
        </p:nvSpPr>
        <p:spPr bwMode="auto">
          <a:xfrm>
            <a:off x="610600" y="2962748"/>
            <a:ext cx="1368954" cy="1177925"/>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2" name="Text Box 44"/>
          <p:cNvSpPr txBox="1">
            <a:spLocks noChangeArrowheads="1"/>
          </p:cNvSpPr>
          <p:nvPr/>
        </p:nvSpPr>
        <p:spPr bwMode="auto">
          <a:xfrm>
            <a:off x="574484" y="2942109"/>
            <a:ext cx="1484180" cy="180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7693" name="Rectangle 45"/>
          <p:cNvSpPr>
            <a:spLocks noChangeArrowheads="1"/>
          </p:cNvSpPr>
          <p:nvPr/>
        </p:nvSpPr>
        <p:spPr bwMode="auto">
          <a:xfrm>
            <a:off x="8105452"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4" name="Rectangle 46"/>
          <p:cNvSpPr>
            <a:spLocks noChangeArrowheads="1"/>
          </p:cNvSpPr>
          <p:nvPr/>
        </p:nvSpPr>
        <p:spPr bwMode="auto">
          <a:xfrm>
            <a:off x="8126090" y="2962748"/>
            <a:ext cx="1382713" cy="1177925"/>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5" name="Text Box 47"/>
          <p:cNvSpPr txBox="1">
            <a:spLocks noChangeArrowheads="1"/>
          </p:cNvSpPr>
          <p:nvPr/>
        </p:nvSpPr>
        <p:spPr bwMode="auto">
          <a:xfrm>
            <a:off x="8105453" y="2942109"/>
            <a:ext cx="1504818" cy="180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流标号：无</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7696" name="Line 48"/>
          <p:cNvSpPr>
            <a:spLocks noChangeShapeType="1"/>
          </p:cNvSpPr>
          <p:nvPr/>
        </p:nvSpPr>
        <p:spPr bwMode="auto">
          <a:xfrm>
            <a:off x="758502" y="2789709"/>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7" name="Line 49"/>
          <p:cNvSpPr>
            <a:spLocks noChangeShapeType="1"/>
          </p:cNvSpPr>
          <p:nvPr/>
        </p:nvSpPr>
        <p:spPr bwMode="auto">
          <a:xfrm>
            <a:off x="3069902" y="2789709"/>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8" name="Line 50"/>
          <p:cNvSpPr>
            <a:spLocks noChangeShapeType="1"/>
          </p:cNvSpPr>
          <p:nvPr/>
        </p:nvSpPr>
        <p:spPr bwMode="auto">
          <a:xfrm>
            <a:off x="6124252" y="2789709"/>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9" name="Line 51"/>
          <p:cNvSpPr>
            <a:spLocks noChangeShapeType="1"/>
          </p:cNvSpPr>
          <p:nvPr/>
        </p:nvSpPr>
        <p:spPr bwMode="auto">
          <a:xfrm>
            <a:off x="8353102" y="2789709"/>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0" name="Text Box 52"/>
          <p:cNvSpPr txBox="1">
            <a:spLocks noChangeArrowheads="1"/>
          </p:cNvSpPr>
          <p:nvPr/>
        </p:nvSpPr>
        <p:spPr bwMode="auto">
          <a:xfrm>
            <a:off x="7027402" y="1412776"/>
            <a:ext cx="130997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sp>
        <p:nvSpPr>
          <p:cNvPr id="667701" name="Text Box 53"/>
          <p:cNvSpPr txBox="1">
            <a:spLocks noChangeArrowheads="1"/>
          </p:cNvSpPr>
          <p:nvPr/>
        </p:nvSpPr>
        <p:spPr bwMode="auto">
          <a:xfrm>
            <a:off x="4915238" y="3213573"/>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a:t>
            </a:r>
          </a:p>
        </p:txBody>
      </p:sp>
      <p:sp>
        <p:nvSpPr>
          <p:cNvPr id="667702" name="Text Box 54"/>
          <p:cNvSpPr txBox="1">
            <a:spLocks noChangeArrowheads="1"/>
          </p:cNvSpPr>
          <p:nvPr/>
        </p:nvSpPr>
        <p:spPr bwMode="auto">
          <a:xfrm>
            <a:off x="631237" y="5013797"/>
            <a:ext cx="128432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IPv6 </a:t>
            </a:r>
            <a:r>
              <a:rPr kumimoji="1" lang="zh-CN" altLang="en-US" sz="1600" b="1" dirty="0">
                <a:solidFill>
                  <a:srgbClr val="000099"/>
                </a:solidFill>
                <a:latin typeface="+mn-lt"/>
                <a:ea typeface="黑体" panose="02010609060101010101" pitchFamily="2" charset="-122"/>
              </a:rPr>
              <a:t>数据报</a:t>
            </a:r>
          </a:p>
        </p:txBody>
      </p:sp>
      <p:grpSp>
        <p:nvGrpSpPr>
          <p:cNvPr id="3" name="组合 2"/>
          <p:cNvGrpSpPr/>
          <p:nvPr/>
        </p:nvGrpSpPr>
        <p:grpSpPr>
          <a:xfrm>
            <a:off x="2850480" y="2492896"/>
            <a:ext cx="4622801" cy="2952328"/>
            <a:chOff x="2822251" y="2637309"/>
            <a:chExt cx="4622801" cy="2590800"/>
          </a:xfrm>
        </p:grpSpPr>
        <p:sp>
          <p:nvSpPr>
            <p:cNvPr id="667703" name="Line 55"/>
            <p:cNvSpPr>
              <a:spLocks noChangeShapeType="1"/>
            </p:cNvSpPr>
            <p:nvPr/>
          </p:nvSpPr>
          <p:spPr bwMode="auto">
            <a:xfrm>
              <a:off x="2822251" y="2637309"/>
              <a:ext cx="0" cy="259080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4" name="Line 56"/>
            <p:cNvSpPr>
              <a:spLocks noChangeShapeType="1"/>
            </p:cNvSpPr>
            <p:nvPr/>
          </p:nvSpPr>
          <p:spPr bwMode="auto">
            <a:xfrm>
              <a:off x="7445052" y="2637309"/>
              <a:ext cx="0" cy="259080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67705" name="Text Box 57"/>
          <p:cNvSpPr txBox="1">
            <a:spLocks noChangeArrowheads="1"/>
          </p:cNvSpPr>
          <p:nvPr/>
        </p:nvSpPr>
        <p:spPr bwMode="auto">
          <a:xfrm>
            <a:off x="8177683" y="5013797"/>
            <a:ext cx="128432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IPv6 </a:t>
            </a:r>
            <a:r>
              <a:rPr kumimoji="1" lang="zh-CN" altLang="en-US" sz="1600" b="1">
                <a:solidFill>
                  <a:srgbClr val="000099"/>
                </a:solidFill>
                <a:latin typeface="+mn-lt"/>
                <a:ea typeface="黑体" panose="02010609060101010101" pitchFamily="2" charset="-122"/>
              </a:rPr>
              <a:t>数据报</a:t>
            </a:r>
          </a:p>
        </p:txBody>
      </p:sp>
      <p:sp>
        <p:nvSpPr>
          <p:cNvPr id="667706" name="Line 58"/>
          <p:cNvSpPr>
            <a:spLocks noChangeShapeType="1"/>
          </p:cNvSpPr>
          <p:nvPr/>
        </p:nvSpPr>
        <p:spPr bwMode="auto">
          <a:xfrm>
            <a:off x="593402" y="4150197"/>
            <a:ext cx="140335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7" name="Line 59"/>
          <p:cNvSpPr>
            <a:spLocks noChangeShapeType="1"/>
          </p:cNvSpPr>
          <p:nvPr/>
        </p:nvSpPr>
        <p:spPr bwMode="auto">
          <a:xfrm>
            <a:off x="8105452" y="4150197"/>
            <a:ext cx="140335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8" name="Rectangle 60"/>
          <p:cNvSpPr>
            <a:spLocks noChangeArrowheads="1"/>
          </p:cNvSpPr>
          <p:nvPr/>
        </p:nvSpPr>
        <p:spPr bwMode="auto">
          <a:xfrm>
            <a:off x="29684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09" name="Rectangle 61"/>
          <p:cNvSpPr>
            <a:spLocks noChangeArrowheads="1"/>
          </p:cNvSpPr>
          <p:nvPr/>
        </p:nvSpPr>
        <p:spPr bwMode="auto">
          <a:xfrm>
            <a:off x="2982192" y="2951637"/>
            <a:ext cx="1382713" cy="885825"/>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0" name="Text Box 62"/>
          <p:cNvSpPr txBox="1">
            <a:spLocks noChangeArrowheads="1"/>
          </p:cNvSpPr>
          <p:nvPr/>
        </p:nvSpPr>
        <p:spPr bwMode="auto">
          <a:xfrm>
            <a:off x="2968434" y="2942109"/>
            <a:ext cx="1504817" cy="1314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1" name="Line 63"/>
          <p:cNvSpPr>
            <a:spLocks noChangeShapeType="1"/>
          </p:cNvSpPr>
          <p:nvPr/>
        </p:nvSpPr>
        <p:spPr bwMode="auto">
          <a:xfrm>
            <a:off x="2987352" y="3845397"/>
            <a:ext cx="140335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2" name="Text Box 64"/>
          <p:cNvSpPr txBox="1">
            <a:spLocks noChangeArrowheads="1"/>
          </p:cNvSpPr>
          <p:nvPr/>
        </p:nvSpPr>
        <p:spPr bwMode="auto">
          <a:xfrm>
            <a:off x="3171371" y="4088284"/>
            <a:ext cx="101181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p>
        </p:txBody>
      </p:sp>
      <p:sp>
        <p:nvSpPr>
          <p:cNvPr id="667713" name="Rectangle 65"/>
          <p:cNvSpPr>
            <a:spLocks noChangeArrowheads="1"/>
          </p:cNvSpPr>
          <p:nvPr/>
        </p:nvSpPr>
        <p:spPr bwMode="auto">
          <a:xfrm>
            <a:off x="59402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14" name="Rectangle 66"/>
          <p:cNvSpPr>
            <a:spLocks noChangeArrowheads="1"/>
          </p:cNvSpPr>
          <p:nvPr/>
        </p:nvSpPr>
        <p:spPr bwMode="auto">
          <a:xfrm>
            <a:off x="5964311" y="2957987"/>
            <a:ext cx="1367234" cy="885825"/>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5" name="Text Box 67"/>
          <p:cNvSpPr txBox="1">
            <a:spLocks noChangeArrowheads="1"/>
          </p:cNvSpPr>
          <p:nvPr/>
        </p:nvSpPr>
        <p:spPr bwMode="auto">
          <a:xfrm>
            <a:off x="5940234" y="2942109"/>
            <a:ext cx="1504817" cy="1314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6" name="Line 68"/>
          <p:cNvSpPr>
            <a:spLocks noChangeShapeType="1"/>
          </p:cNvSpPr>
          <p:nvPr/>
        </p:nvSpPr>
        <p:spPr bwMode="auto">
          <a:xfrm>
            <a:off x="5959152" y="3845397"/>
            <a:ext cx="1403350"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7" name="Text Box 69"/>
          <p:cNvSpPr txBox="1">
            <a:spLocks noChangeArrowheads="1"/>
          </p:cNvSpPr>
          <p:nvPr/>
        </p:nvSpPr>
        <p:spPr bwMode="auto">
          <a:xfrm>
            <a:off x="6143171" y="4088284"/>
            <a:ext cx="101181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p>
        </p:txBody>
      </p:sp>
      <p:sp>
        <p:nvSpPr>
          <p:cNvPr id="667718" name="Line 70"/>
          <p:cNvSpPr>
            <a:spLocks noChangeShapeType="1"/>
          </p:cNvSpPr>
          <p:nvPr/>
        </p:nvSpPr>
        <p:spPr bwMode="auto">
          <a:xfrm>
            <a:off x="2850480" y="5258455"/>
            <a:ext cx="4622800" cy="0"/>
          </a:xfrm>
          <a:prstGeom prst="line">
            <a:avLst/>
          </a:prstGeom>
          <a:noFill/>
          <a:ln w="190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9" name="Text Box 71"/>
          <p:cNvSpPr txBox="1">
            <a:spLocks noChangeArrowheads="1"/>
          </p:cNvSpPr>
          <p:nvPr/>
        </p:nvSpPr>
        <p:spPr bwMode="auto">
          <a:xfrm>
            <a:off x="4577151" y="5075892"/>
            <a:ext cx="1298753"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smtClean="0">
                <a:solidFill>
                  <a:srgbClr val="000099"/>
                </a:solidFill>
                <a:latin typeface="+mn-lt"/>
                <a:ea typeface="黑体" panose="02010609060101010101" pitchFamily="2" charset="-122"/>
              </a:rPr>
              <a:t>网络</a:t>
            </a:r>
            <a:endParaRPr kumimoji="1" lang="zh-CN" altLang="en-US" sz="2000" b="1" dirty="0">
              <a:solidFill>
                <a:srgbClr val="000099"/>
              </a:solidFill>
              <a:latin typeface="+mn-lt"/>
              <a:ea typeface="黑体" panose="02010609060101010101" pitchFamily="2" charset="-122"/>
            </a:endParaRPr>
          </a:p>
        </p:txBody>
      </p:sp>
      <p:sp>
        <p:nvSpPr>
          <p:cNvPr id="2" name="矩形 1"/>
          <p:cNvSpPr/>
          <p:nvPr/>
        </p:nvSpPr>
        <p:spPr>
          <a:xfrm>
            <a:off x="1751859" y="5589242"/>
            <a:ext cx="680154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双协议栈进行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
        <p:nvSpPr>
          <p:cNvPr id="75" name="Text Box 64"/>
          <p:cNvSpPr txBox="1">
            <a:spLocks noChangeArrowheads="1"/>
          </p:cNvSpPr>
          <p:nvPr/>
        </p:nvSpPr>
        <p:spPr bwMode="auto">
          <a:xfrm>
            <a:off x="3011449" y="4746630"/>
            <a:ext cx="128432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IPv4 </a:t>
            </a:r>
            <a:r>
              <a:rPr kumimoji="1" lang="zh-CN" altLang="en-US" sz="1600" b="1" dirty="0">
                <a:solidFill>
                  <a:srgbClr val="000099"/>
                </a:solidFill>
                <a:latin typeface="+mn-lt"/>
                <a:ea typeface="黑体" panose="02010609060101010101" pitchFamily="2" charset="-122"/>
              </a:rPr>
              <a:t>数据报</a:t>
            </a:r>
          </a:p>
        </p:txBody>
      </p:sp>
      <p:sp>
        <p:nvSpPr>
          <p:cNvPr id="76" name="Text Box 65"/>
          <p:cNvSpPr txBox="1">
            <a:spLocks noChangeArrowheads="1"/>
          </p:cNvSpPr>
          <p:nvPr/>
        </p:nvSpPr>
        <p:spPr bwMode="auto">
          <a:xfrm>
            <a:off x="5972930" y="4746630"/>
            <a:ext cx="128432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IPv4 </a:t>
            </a:r>
            <a:r>
              <a:rPr kumimoji="1" lang="zh-CN" altLang="en-US" sz="1600" b="1">
                <a:solidFill>
                  <a:srgbClr val="000099"/>
                </a:solidFill>
                <a:latin typeface="+mn-lt"/>
                <a:ea typeface="黑体" panose="02010609060101010101" pitchFamily="2" charset="-122"/>
              </a:rPr>
              <a:t>数据报</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隧道技术</a:t>
            </a:r>
            <a:endParaRPr lang="zh-CN" altLang="en-US" dirty="0"/>
          </a:p>
        </p:txBody>
      </p:sp>
      <p:sp>
        <p:nvSpPr>
          <p:cNvPr id="3" name="内容占位符 2"/>
          <p:cNvSpPr>
            <a:spLocks noGrp="1"/>
          </p:cNvSpPr>
          <p:nvPr>
            <p:ph idx="1"/>
          </p:nvPr>
        </p:nvSpPr>
        <p:spPr/>
        <p:txBody>
          <a:bodyPr/>
          <a:lstStyle/>
          <a:p>
            <a:r>
              <a:rPr lang="zh-CN" altLang="zh-CN" dirty="0" smtClean="0"/>
              <a:t>在</a:t>
            </a:r>
            <a:r>
              <a:rPr lang="en-US" altLang="zh-CN" dirty="0" smtClean="0"/>
              <a:t> IPv6 </a:t>
            </a:r>
            <a:r>
              <a:rPr lang="zh-CN" altLang="zh-CN" dirty="0" smtClean="0"/>
              <a:t>数据报</a:t>
            </a:r>
            <a:r>
              <a:rPr lang="zh-CN" altLang="zh-CN" dirty="0"/>
              <a:t>要进入</a:t>
            </a:r>
            <a:r>
              <a:rPr lang="en-US" altLang="zh-CN" dirty="0"/>
              <a:t>IPv4</a:t>
            </a:r>
            <a:r>
              <a:rPr lang="zh-CN" altLang="zh-CN" dirty="0"/>
              <a:t>网络时</a:t>
            </a:r>
            <a:r>
              <a:rPr lang="zh-CN" altLang="zh-CN" dirty="0" smtClean="0"/>
              <a:t>，</a:t>
            </a:r>
            <a:endParaRPr lang="en-US" altLang="zh-CN" dirty="0" smtClean="0"/>
          </a:p>
          <a:p>
            <a:pPr lvl="1"/>
            <a:r>
              <a:rPr lang="zh-CN" altLang="zh-CN" dirty="0" smtClean="0">
                <a:solidFill>
                  <a:srgbClr val="FF0000"/>
                </a:solidFill>
              </a:rPr>
              <a:t>把</a:t>
            </a:r>
            <a:r>
              <a:rPr lang="en-US" altLang="zh-CN" dirty="0" smtClean="0">
                <a:solidFill>
                  <a:srgbClr val="FF0000"/>
                </a:solidFill>
              </a:rPr>
              <a:t> IPv6 </a:t>
            </a:r>
            <a:r>
              <a:rPr lang="zh-CN" altLang="zh-CN" dirty="0" smtClean="0">
                <a:solidFill>
                  <a:srgbClr val="FF0000"/>
                </a:solidFill>
              </a:rPr>
              <a:t>数据报</a:t>
            </a:r>
            <a:r>
              <a:rPr lang="zh-CN" altLang="zh-CN" dirty="0">
                <a:solidFill>
                  <a:srgbClr val="FF0000"/>
                </a:solidFill>
              </a:rPr>
              <a:t>封装</a:t>
            </a:r>
            <a:r>
              <a:rPr lang="zh-CN" altLang="zh-CN" dirty="0" smtClean="0">
                <a:solidFill>
                  <a:srgbClr val="FF0000"/>
                </a:solidFill>
              </a:rPr>
              <a:t>成为</a:t>
            </a:r>
            <a:r>
              <a:rPr lang="en-US" altLang="zh-CN" dirty="0" smtClean="0">
                <a:solidFill>
                  <a:srgbClr val="FF0000"/>
                </a:solidFill>
              </a:rPr>
              <a:t> IPv4 </a:t>
            </a:r>
            <a:r>
              <a:rPr lang="zh-CN" altLang="zh-CN" dirty="0" smtClean="0">
                <a:solidFill>
                  <a:srgbClr val="FF0000"/>
                </a:solidFill>
              </a:rPr>
              <a:t>数据报</a:t>
            </a:r>
            <a:r>
              <a:rPr lang="zh-CN" altLang="en-US" dirty="0">
                <a:solidFill>
                  <a:srgbClr val="FF0000"/>
                </a:solidFill>
              </a:rPr>
              <a:t>，</a:t>
            </a:r>
            <a:r>
              <a:rPr lang="zh-CN" altLang="zh-CN" dirty="0" smtClean="0"/>
              <a:t>整个的</a:t>
            </a:r>
            <a:r>
              <a:rPr lang="en-US" altLang="zh-CN" dirty="0" smtClean="0"/>
              <a:t> IPv6 </a:t>
            </a:r>
            <a:r>
              <a:rPr lang="zh-CN" altLang="zh-CN" dirty="0" smtClean="0"/>
              <a:t>数据报</a:t>
            </a:r>
            <a:r>
              <a:rPr lang="zh-CN" altLang="zh-CN" dirty="0"/>
              <a:t>变成</a:t>
            </a:r>
            <a:r>
              <a:rPr lang="zh-CN" altLang="zh-CN" dirty="0" smtClean="0"/>
              <a:t>了</a:t>
            </a:r>
            <a:r>
              <a:rPr lang="en-US" altLang="zh-CN" dirty="0" smtClean="0"/>
              <a:t> IPv4 </a:t>
            </a:r>
            <a:r>
              <a:rPr lang="zh-CN" altLang="zh-CN" dirty="0" smtClean="0"/>
              <a:t>数据报</a:t>
            </a:r>
            <a:r>
              <a:rPr lang="zh-CN" altLang="zh-CN" dirty="0"/>
              <a:t>的数据部分。</a:t>
            </a:r>
            <a:endParaRPr lang="en-US" altLang="zh-CN" dirty="0" smtClean="0"/>
          </a:p>
          <a:p>
            <a:r>
              <a:rPr lang="zh-CN" altLang="zh-CN" dirty="0" smtClean="0"/>
              <a:t>当</a:t>
            </a:r>
            <a:r>
              <a:rPr lang="en-US" altLang="zh-CN" dirty="0" smtClean="0"/>
              <a:t> IPv4 </a:t>
            </a:r>
            <a:r>
              <a:rPr lang="zh-CN" altLang="zh-CN" dirty="0" smtClean="0"/>
              <a:t>数据报离开</a:t>
            </a:r>
            <a:r>
              <a:rPr lang="en-US" altLang="zh-CN" dirty="0" smtClean="0"/>
              <a:t> IPv4 </a:t>
            </a:r>
            <a:r>
              <a:rPr lang="zh-CN" altLang="zh-CN" dirty="0" smtClean="0"/>
              <a:t>网络</a:t>
            </a:r>
            <a:r>
              <a:rPr lang="zh-CN" altLang="zh-CN" dirty="0"/>
              <a:t>中的隧道时</a:t>
            </a:r>
            <a:r>
              <a:rPr lang="zh-CN" altLang="zh-CN" dirty="0" smtClean="0"/>
              <a:t>，</a:t>
            </a:r>
            <a:endParaRPr lang="en-US" altLang="zh-CN" dirty="0" smtClean="0"/>
          </a:p>
          <a:p>
            <a:pPr lvl="1"/>
            <a:r>
              <a:rPr lang="zh-CN" altLang="zh-CN" dirty="0" smtClean="0"/>
              <a:t>再</a:t>
            </a:r>
            <a:r>
              <a:rPr lang="zh-CN" altLang="zh-CN" dirty="0"/>
              <a:t>把数据部分（即原来</a:t>
            </a:r>
            <a:r>
              <a:rPr lang="zh-CN" altLang="zh-CN" dirty="0" smtClean="0"/>
              <a:t>的</a:t>
            </a:r>
            <a:r>
              <a:rPr lang="en-US" altLang="zh-CN" dirty="0" smtClean="0"/>
              <a:t> IPv6 </a:t>
            </a:r>
            <a:r>
              <a:rPr lang="zh-CN" altLang="zh-CN" dirty="0" smtClean="0"/>
              <a:t>数据报</a:t>
            </a:r>
            <a:r>
              <a:rPr lang="zh-CN" altLang="zh-CN" dirty="0"/>
              <a:t>）交给主机</a:t>
            </a:r>
            <a:r>
              <a:rPr lang="zh-CN" altLang="zh-CN" dirty="0" smtClean="0"/>
              <a:t>的</a:t>
            </a:r>
            <a:r>
              <a:rPr lang="en-US" altLang="zh-CN" dirty="0" smtClean="0"/>
              <a:t> IPv6 </a:t>
            </a:r>
            <a:r>
              <a:rPr lang="zh-CN" altLang="zh-CN" dirty="0" smtClean="0"/>
              <a:t>协议</a:t>
            </a:r>
            <a:r>
              <a:rPr lang="zh-CN" altLang="zh-CN" dirty="0"/>
              <a:t>栈。</a:t>
            </a:r>
            <a:endParaRPr lang="zh-CN" altLang="en-US" dirty="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695" name="Group 23"/>
          <p:cNvGrpSpPr/>
          <p:nvPr/>
        </p:nvGrpSpPr>
        <p:grpSpPr bwMode="auto">
          <a:xfrm>
            <a:off x="2621912" y="1484064"/>
            <a:ext cx="4995811" cy="1152848"/>
            <a:chOff x="912" y="768"/>
            <a:chExt cx="2505" cy="1584"/>
          </a:xfrm>
          <a:solidFill>
            <a:schemeClr val="bg1">
              <a:lumMod val="85000"/>
            </a:schemeClr>
          </a:solidFill>
          <a:effectLst>
            <a:outerShdw dist="38100" dir="2700000" algn="tl" rotWithShape="0">
              <a:schemeClr val="tx1"/>
            </a:outerShdw>
          </a:effectLst>
        </p:grpSpPr>
        <p:sp>
          <p:nvSpPr>
            <p:cNvPr id="668696" name="Oval 24"/>
            <p:cNvSpPr>
              <a:spLocks noChangeArrowheads="1"/>
            </p:cNvSpPr>
            <p:nvPr/>
          </p:nvSpPr>
          <p:spPr bwMode="auto">
            <a:xfrm>
              <a:off x="1751" y="799"/>
              <a:ext cx="1026" cy="628"/>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7" name="Oval 25"/>
            <p:cNvSpPr>
              <a:spLocks noChangeArrowheads="1"/>
            </p:cNvSpPr>
            <p:nvPr/>
          </p:nvSpPr>
          <p:spPr bwMode="auto">
            <a:xfrm>
              <a:off x="1172" y="972"/>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8" name="Oval 26"/>
            <p:cNvSpPr>
              <a:spLocks noChangeArrowheads="1"/>
            </p:cNvSpPr>
            <p:nvPr/>
          </p:nvSpPr>
          <p:spPr bwMode="auto">
            <a:xfrm>
              <a:off x="926" y="1364"/>
              <a:ext cx="521" cy="5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9" name="Oval 27"/>
            <p:cNvSpPr>
              <a:spLocks noChangeArrowheads="1"/>
            </p:cNvSpPr>
            <p:nvPr/>
          </p:nvSpPr>
          <p:spPr bwMode="auto">
            <a:xfrm>
              <a:off x="1085" y="1599"/>
              <a:ext cx="796"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0" name="Oval 28"/>
            <p:cNvSpPr>
              <a:spLocks noChangeArrowheads="1"/>
            </p:cNvSpPr>
            <p:nvPr/>
          </p:nvSpPr>
          <p:spPr bwMode="auto">
            <a:xfrm>
              <a:off x="1664" y="1693"/>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1" name="Oval 29"/>
            <p:cNvSpPr>
              <a:spLocks noChangeArrowheads="1"/>
            </p:cNvSpPr>
            <p:nvPr/>
          </p:nvSpPr>
          <p:spPr bwMode="auto">
            <a:xfrm>
              <a:off x="2445" y="988"/>
              <a:ext cx="751"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2" name="Oval 30"/>
            <p:cNvSpPr>
              <a:spLocks noChangeArrowheads="1"/>
            </p:cNvSpPr>
            <p:nvPr/>
          </p:nvSpPr>
          <p:spPr bwMode="auto">
            <a:xfrm>
              <a:off x="2560" y="1317"/>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3" name="Oval 31"/>
            <p:cNvSpPr>
              <a:spLocks noChangeArrowheads="1"/>
            </p:cNvSpPr>
            <p:nvPr/>
          </p:nvSpPr>
          <p:spPr bwMode="auto">
            <a:xfrm>
              <a:off x="2488" y="1427"/>
              <a:ext cx="752"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4" name="Oval 32"/>
            <p:cNvSpPr>
              <a:spLocks noChangeArrowheads="1"/>
            </p:cNvSpPr>
            <p:nvPr/>
          </p:nvSpPr>
          <p:spPr bwMode="auto">
            <a:xfrm>
              <a:off x="1360" y="1176"/>
              <a:ext cx="1547"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8705" name="Group 33"/>
            <p:cNvGrpSpPr/>
            <p:nvPr/>
          </p:nvGrpSpPr>
          <p:grpSpPr bwMode="auto">
            <a:xfrm>
              <a:off x="912" y="768"/>
              <a:ext cx="2505" cy="1553"/>
              <a:chOff x="912" y="768"/>
              <a:chExt cx="2505" cy="1553"/>
            </a:xfrm>
            <a:grpFill/>
          </p:grpSpPr>
          <p:sp>
            <p:nvSpPr>
              <p:cNvPr id="668706" name="Oval 34"/>
              <p:cNvSpPr>
                <a:spLocks noChangeArrowheads="1"/>
              </p:cNvSpPr>
              <p:nvPr/>
            </p:nvSpPr>
            <p:spPr bwMode="auto">
              <a:xfrm>
                <a:off x="1736" y="768"/>
                <a:ext cx="1027"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7" name="Oval 35"/>
              <p:cNvSpPr>
                <a:spLocks noChangeArrowheads="1"/>
              </p:cNvSpPr>
              <p:nvPr/>
            </p:nvSpPr>
            <p:spPr bwMode="auto">
              <a:xfrm>
                <a:off x="1158" y="941"/>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8" name="Oval 36"/>
              <p:cNvSpPr>
                <a:spLocks noChangeArrowheads="1"/>
              </p:cNvSpPr>
              <p:nvPr/>
            </p:nvSpPr>
            <p:spPr bwMode="auto">
              <a:xfrm>
                <a:off x="912" y="1333"/>
                <a:ext cx="520" cy="50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0" name="Oval 38"/>
              <p:cNvSpPr>
                <a:spLocks noChangeArrowheads="1"/>
              </p:cNvSpPr>
              <p:nvPr/>
            </p:nvSpPr>
            <p:spPr bwMode="auto">
              <a:xfrm>
                <a:off x="1649" y="1662"/>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1" name="Oval 39"/>
              <p:cNvSpPr>
                <a:spLocks noChangeArrowheads="1"/>
              </p:cNvSpPr>
              <p:nvPr/>
            </p:nvSpPr>
            <p:spPr bwMode="auto">
              <a:xfrm>
                <a:off x="2430" y="956"/>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2" name="Oval 40"/>
              <p:cNvSpPr>
                <a:spLocks noChangeArrowheads="1"/>
              </p:cNvSpPr>
              <p:nvPr/>
            </p:nvSpPr>
            <p:spPr bwMode="auto">
              <a:xfrm>
                <a:off x="2546" y="1286"/>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3" name="Oval 41"/>
              <p:cNvSpPr>
                <a:spLocks noChangeArrowheads="1"/>
              </p:cNvSpPr>
              <p:nvPr/>
            </p:nvSpPr>
            <p:spPr bwMode="auto">
              <a:xfrm>
                <a:off x="2473" y="1395"/>
                <a:ext cx="752" cy="81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4" name="Oval 42"/>
              <p:cNvSpPr>
                <a:spLocks noChangeArrowheads="1"/>
              </p:cNvSpPr>
              <p:nvPr/>
            </p:nvSpPr>
            <p:spPr bwMode="auto">
              <a:xfrm>
                <a:off x="1346" y="1144"/>
                <a:ext cx="1547" cy="81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9" name="Oval 37"/>
              <p:cNvSpPr>
                <a:spLocks noChangeArrowheads="1"/>
              </p:cNvSpPr>
              <p:nvPr/>
            </p:nvSpPr>
            <p:spPr bwMode="auto">
              <a:xfrm>
                <a:off x="995" y="1209"/>
                <a:ext cx="761"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09" name="Oval 37"/>
              <p:cNvSpPr>
                <a:spLocks noChangeArrowheads="1"/>
              </p:cNvSpPr>
              <p:nvPr/>
            </p:nvSpPr>
            <p:spPr bwMode="auto">
              <a:xfrm>
                <a:off x="1853" y="1209"/>
                <a:ext cx="769"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10" name="Oval 37"/>
              <p:cNvSpPr>
                <a:spLocks noChangeArrowheads="1"/>
              </p:cNvSpPr>
              <p:nvPr/>
            </p:nvSpPr>
            <p:spPr bwMode="auto">
              <a:xfrm>
                <a:off x="2673" y="1209"/>
                <a:ext cx="744"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grpSp>
      </p:grpSp>
      <p:sp>
        <p:nvSpPr>
          <p:cNvPr id="668716" name="Line 44"/>
          <p:cNvSpPr>
            <a:spLocks noChangeShapeType="1"/>
          </p:cNvSpPr>
          <p:nvPr/>
        </p:nvSpPr>
        <p:spPr bwMode="auto">
          <a:xfrm>
            <a:off x="913059" y="2214786"/>
            <a:ext cx="8750300" cy="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68717"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2859" y="1911576"/>
            <a:ext cx="570971" cy="531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8722" name="Picture 5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167969" y="1911576"/>
            <a:ext cx="570971" cy="531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68723" name="Text Box 51"/>
          <p:cNvSpPr txBox="1">
            <a:spLocks noChangeArrowheads="1"/>
          </p:cNvSpPr>
          <p:nvPr/>
        </p:nvSpPr>
        <p:spPr bwMode="auto">
          <a:xfrm>
            <a:off x="582860" y="1536924"/>
            <a:ext cx="65915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p>
        </p:txBody>
      </p:sp>
      <p:sp>
        <p:nvSpPr>
          <p:cNvPr id="668724" name="Text Box 52"/>
          <p:cNvSpPr txBox="1">
            <a:spLocks noChangeArrowheads="1"/>
          </p:cNvSpPr>
          <p:nvPr/>
        </p:nvSpPr>
        <p:spPr bwMode="auto">
          <a:xfrm>
            <a:off x="9078540" y="1536924"/>
            <a:ext cx="65915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p>
        </p:txBody>
      </p:sp>
      <p:sp>
        <p:nvSpPr>
          <p:cNvPr id="668725" name="Text Box 53"/>
          <p:cNvSpPr txBox="1">
            <a:spLocks noChangeArrowheads="1"/>
          </p:cNvSpPr>
          <p:nvPr/>
        </p:nvSpPr>
        <p:spPr bwMode="auto">
          <a:xfrm>
            <a:off x="307692" y="1900387"/>
            <a:ext cx="33214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A</a:t>
            </a:r>
          </a:p>
        </p:txBody>
      </p:sp>
      <p:sp>
        <p:nvSpPr>
          <p:cNvPr id="668730" name="Text Box 58"/>
          <p:cNvSpPr txBox="1">
            <a:spLocks noChangeArrowheads="1"/>
          </p:cNvSpPr>
          <p:nvPr/>
        </p:nvSpPr>
        <p:spPr bwMode="auto">
          <a:xfrm>
            <a:off x="8913440" y="1844824"/>
            <a:ext cx="3097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F</a:t>
            </a:r>
          </a:p>
        </p:txBody>
      </p:sp>
      <p:sp>
        <p:nvSpPr>
          <p:cNvPr id="668731" name="Line 59"/>
          <p:cNvSpPr>
            <a:spLocks noChangeShapeType="1"/>
          </p:cNvSpPr>
          <p:nvPr/>
        </p:nvSpPr>
        <p:spPr bwMode="auto">
          <a:xfrm>
            <a:off x="830510" y="2735425"/>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2" name="Line 60"/>
          <p:cNvSpPr>
            <a:spLocks noChangeShapeType="1"/>
          </p:cNvSpPr>
          <p:nvPr/>
        </p:nvSpPr>
        <p:spPr bwMode="auto">
          <a:xfrm>
            <a:off x="3141910" y="2735425"/>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3" name="Line 61"/>
          <p:cNvSpPr>
            <a:spLocks noChangeShapeType="1"/>
          </p:cNvSpPr>
          <p:nvPr/>
        </p:nvSpPr>
        <p:spPr bwMode="auto">
          <a:xfrm>
            <a:off x="6196260" y="2735425"/>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4" name="Line 62"/>
          <p:cNvSpPr>
            <a:spLocks noChangeShapeType="1"/>
          </p:cNvSpPr>
          <p:nvPr/>
        </p:nvSpPr>
        <p:spPr bwMode="auto">
          <a:xfrm>
            <a:off x="8425110" y="2735425"/>
            <a:ext cx="990600" cy="0"/>
          </a:xfrm>
          <a:prstGeom prst="line">
            <a:avLst/>
          </a:prstGeom>
          <a:noFill/>
          <a:ln w="57150">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5" name="Text Box 63"/>
          <p:cNvSpPr txBox="1">
            <a:spLocks noChangeArrowheads="1"/>
          </p:cNvSpPr>
          <p:nvPr/>
        </p:nvSpPr>
        <p:spPr bwMode="auto">
          <a:xfrm>
            <a:off x="5033680" y="3345025"/>
            <a:ext cx="4154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a:t>
            </a:r>
          </a:p>
        </p:txBody>
      </p:sp>
      <p:sp>
        <p:nvSpPr>
          <p:cNvPr id="668736" name="Text Box 64"/>
          <p:cNvSpPr txBox="1">
            <a:spLocks noChangeArrowheads="1"/>
          </p:cNvSpPr>
          <p:nvPr/>
        </p:nvSpPr>
        <p:spPr bwMode="auto">
          <a:xfrm>
            <a:off x="2897700" y="4653136"/>
            <a:ext cx="15568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数据报</a:t>
            </a:r>
          </a:p>
        </p:txBody>
      </p:sp>
      <p:sp>
        <p:nvSpPr>
          <p:cNvPr id="668737" name="Text Box 65"/>
          <p:cNvSpPr txBox="1">
            <a:spLocks noChangeArrowheads="1"/>
          </p:cNvSpPr>
          <p:nvPr/>
        </p:nvSpPr>
        <p:spPr bwMode="auto">
          <a:xfrm>
            <a:off x="5859181" y="4653136"/>
            <a:ext cx="15568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IPv4 </a:t>
            </a:r>
            <a:r>
              <a:rPr kumimoji="1" lang="zh-CN" altLang="en-US" sz="2000" b="1">
                <a:solidFill>
                  <a:srgbClr val="000099"/>
                </a:solidFill>
                <a:latin typeface="+mn-lt"/>
                <a:ea typeface="黑体" panose="02010609060101010101" pitchFamily="2" charset="-122"/>
              </a:rPr>
              <a:t>数据报</a:t>
            </a:r>
          </a:p>
        </p:txBody>
      </p:sp>
      <p:sp>
        <p:nvSpPr>
          <p:cNvPr id="668752" name="Rectangle 80"/>
          <p:cNvSpPr>
            <a:spLocks noChangeArrowheads="1"/>
          </p:cNvSpPr>
          <p:nvPr/>
        </p:nvSpPr>
        <p:spPr bwMode="auto">
          <a:xfrm>
            <a:off x="304044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53" name="Text Box 81"/>
          <p:cNvSpPr txBox="1">
            <a:spLocks noChangeArrowheads="1"/>
          </p:cNvSpPr>
          <p:nvPr/>
        </p:nvSpPr>
        <p:spPr bwMode="auto">
          <a:xfrm>
            <a:off x="3040442" y="2887828"/>
            <a:ext cx="1504817"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54" name="Rectangle 82"/>
          <p:cNvSpPr>
            <a:spLocks noChangeArrowheads="1"/>
          </p:cNvSpPr>
          <p:nvPr/>
        </p:nvSpPr>
        <p:spPr bwMode="auto">
          <a:xfrm>
            <a:off x="3159107" y="3486316"/>
            <a:ext cx="1155700" cy="814387"/>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55" name="Text Box 83"/>
          <p:cNvSpPr txBox="1">
            <a:spLocks noChangeArrowheads="1"/>
          </p:cNvSpPr>
          <p:nvPr/>
        </p:nvSpPr>
        <p:spPr bwMode="auto">
          <a:xfrm>
            <a:off x="3318966" y="3573018"/>
            <a:ext cx="80502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99"/>
                </a:solidFill>
                <a:latin typeface="+mn-lt"/>
                <a:ea typeface="黑体" panose="02010609060101010101" pitchFamily="2" charset="-122"/>
              </a:rPr>
              <a:t>IPv6</a:t>
            </a:r>
          </a:p>
          <a:p>
            <a:pPr algn="ctr"/>
            <a:r>
              <a:rPr kumimoji="1" lang="zh-CN" altLang="en-US" sz="1600" b="1" dirty="0">
                <a:solidFill>
                  <a:srgbClr val="000099"/>
                </a:solidFill>
                <a:latin typeface="+mn-lt"/>
                <a:ea typeface="黑体" panose="02010609060101010101" pitchFamily="2" charset="-122"/>
              </a:rPr>
              <a:t>数据报</a:t>
            </a:r>
          </a:p>
        </p:txBody>
      </p:sp>
      <p:sp>
        <p:nvSpPr>
          <p:cNvPr id="668756" name="AutoShape 84"/>
          <p:cNvSpPr>
            <a:spLocks noChangeArrowheads="1"/>
          </p:cNvSpPr>
          <p:nvPr/>
        </p:nvSpPr>
        <p:spPr bwMode="auto">
          <a:xfrm>
            <a:off x="2151310" y="3717032"/>
            <a:ext cx="1238250" cy="228600"/>
          </a:xfrm>
          <a:prstGeom prst="rightArrow">
            <a:avLst>
              <a:gd name="adj1" fmla="val 50000"/>
              <a:gd name="adj2" fmla="val 125000"/>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60" name="Text Box 88"/>
          <p:cNvSpPr txBox="1">
            <a:spLocks noChangeArrowheads="1"/>
          </p:cNvSpPr>
          <p:nvPr/>
        </p:nvSpPr>
        <p:spPr bwMode="auto">
          <a:xfrm>
            <a:off x="7171418" y="1126485"/>
            <a:ext cx="130997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sp>
        <p:nvSpPr>
          <p:cNvPr id="668762" name="Rectangle 90"/>
          <p:cNvSpPr>
            <a:spLocks noChangeArrowheads="1"/>
          </p:cNvSpPr>
          <p:nvPr/>
        </p:nvSpPr>
        <p:spPr bwMode="auto">
          <a:xfrm>
            <a:off x="646492"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3" name="Text Box 91"/>
          <p:cNvSpPr txBox="1">
            <a:spLocks noChangeArrowheads="1"/>
          </p:cNvSpPr>
          <p:nvPr/>
        </p:nvSpPr>
        <p:spPr bwMode="auto">
          <a:xfrm>
            <a:off x="646492" y="2887828"/>
            <a:ext cx="1518576" cy="15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8764" name="Text Box 92"/>
          <p:cNvSpPr txBox="1">
            <a:spLocks noChangeArrowheads="1"/>
          </p:cNvSpPr>
          <p:nvPr/>
        </p:nvSpPr>
        <p:spPr bwMode="auto">
          <a:xfrm>
            <a:off x="541586" y="4524538"/>
            <a:ext cx="15568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p>
        </p:txBody>
      </p:sp>
      <p:sp>
        <p:nvSpPr>
          <p:cNvPr id="668765" name="Line 93"/>
          <p:cNvSpPr>
            <a:spLocks noChangeShapeType="1"/>
          </p:cNvSpPr>
          <p:nvPr/>
        </p:nvSpPr>
        <p:spPr bwMode="auto">
          <a:xfrm>
            <a:off x="665411" y="3972087"/>
            <a:ext cx="1356916"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6" name="Line 94"/>
          <p:cNvSpPr>
            <a:spLocks noChangeShapeType="1"/>
          </p:cNvSpPr>
          <p:nvPr/>
        </p:nvSpPr>
        <p:spPr bwMode="auto">
          <a:xfrm>
            <a:off x="2068761" y="2927515"/>
            <a:ext cx="1090348" cy="57467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7" name="Line 95"/>
          <p:cNvSpPr>
            <a:spLocks noChangeShapeType="1"/>
          </p:cNvSpPr>
          <p:nvPr/>
        </p:nvSpPr>
        <p:spPr bwMode="auto">
          <a:xfrm flipV="1">
            <a:off x="2068761" y="4300704"/>
            <a:ext cx="1100596" cy="239711"/>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8" name="Rectangle 96"/>
          <p:cNvSpPr>
            <a:spLocks noChangeArrowheads="1"/>
          </p:cNvSpPr>
          <p:nvPr/>
        </p:nvSpPr>
        <p:spPr bwMode="auto">
          <a:xfrm>
            <a:off x="8177460"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9" name="Text Box 97"/>
          <p:cNvSpPr txBox="1">
            <a:spLocks noChangeArrowheads="1"/>
          </p:cNvSpPr>
          <p:nvPr/>
        </p:nvSpPr>
        <p:spPr bwMode="auto">
          <a:xfrm>
            <a:off x="8177461" y="2887828"/>
            <a:ext cx="1540933" cy="15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8770" name="Text Box 98"/>
          <p:cNvSpPr txBox="1">
            <a:spLocks noChangeArrowheads="1"/>
          </p:cNvSpPr>
          <p:nvPr/>
        </p:nvSpPr>
        <p:spPr bwMode="auto">
          <a:xfrm>
            <a:off x="8072554" y="4524538"/>
            <a:ext cx="15568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p>
        </p:txBody>
      </p:sp>
      <p:sp>
        <p:nvSpPr>
          <p:cNvPr id="668771" name="Line 99"/>
          <p:cNvSpPr>
            <a:spLocks noChangeShapeType="1"/>
          </p:cNvSpPr>
          <p:nvPr/>
        </p:nvSpPr>
        <p:spPr bwMode="auto">
          <a:xfrm>
            <a:off x="8196379" y="3972087"/>
            <a:ext cx="1356915"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2" name="Rectangle 100"/>
          <p:cNvSpPr>
            <a:spLocks noChangeArrowheads="1"/>
          </p:cNvSpPr>
          <p:nvPr/>
        </p:nvSpPr>
        <p:spPr bwMode="auto">
          <a:xfrm>
            <a:off x="592969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73" name="Text Box 101"/>
          <p:cNvSpPr txBox="1">
            <a:spLocks noChangeArrowheads="1"/>
          </p:cNvSpPr>
          <p:nvPr/>
        </p:nvSpPr>
        <p:spPr bwMode="auto">
          <a:xfrm>
            <a:off x="5929692" y="2887828"/>
            <a:ext cx="1504817"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74" name="Rectangle 102"/>
          <p:cNvSpPr>
            <a:spLocks noChangeArrowheads="1"/>
          </p:cNvSpPr>
          <p:nvPr/>
        </p:nvSpPr>
        <p:spPr bwMode="auto">
          <a:xfrm>
            <a:off x="6048357" y="3486314"/>
            <a:ext cx="1155700" cy="814388"/>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75" name="Text Box 103"/>
          <p:cNvSpPr txBox="1">
            <a:spLocks noChangeArrowheads="1"/>
          </p:cNvSpPr>
          <p:nvPr/>
        </p:nvSpPr>
        <p:spPr bwMode="auto">
          <a:xfrm>
            <a:off x="6208216" y="3573018"/>
            <a:ext cx="80502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99"/>
                </a:solidFill>
                <a:latin typeface="+mn-lt"/>
                <a:ea typeface="黑体" panose="02010609060101010101" pitchFamily="2" charset="-122"/>
              </a:rPr>
              <a:t>IPv6</a:t>
            </a:r>
          </a:p>
          <a:p>
            <a:pPr algn="ctr"/>
            <a:r>
              <a:rPr kumimoji="1" lang="zh-CN" altLang="en-US" sz="1600" b="1">
                <a:solidFill>
                  <a:srgbClr val="000099"/>
                </a:solidFill>
                <a:latin typeface="+mn-lt"/>
                <a:ea typeface="黑体" panose="02010609060101010101" pitchFamily="2" charset="-122"/>
              </a:rPr>
              <a:t>数据报</a:t>
            </a:r>
          </a:p>
        </p:txBody>
      </p:sp>
      <p:sp>
        <p:nvSpPr>
          <p:cNvPr id="668776" name="Line 104"/>
          <p:cNvSpPr>
            <a:spLocks noChangeShapeType="1"/>
          </p:cNvSpPr>
          <p:nvPr/>
        </p:nvSpPr>
        <p:spPr bwMode="auto">
          <a:xfrm flipV="1">
            <a:off x="7229855" y="2902115"/>
            <a:ext cx="971682" cy="582613"/>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7" name="Line 105"/>
          <p:cNvSpPr>
            <a:spLocks noChangeShapeType="1"/>
          </p:cNvSpPr>
          <p:nvPr/>
        </p:nvSpPr>
        <p:spPr bwMode="auto">
          <a:xfrm>
            <a:off x="7186859" y="4300704"/>
            <a:ext cx="971683" cy="231773"/>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8" name="AutoShape 106"/>
          <p:cNvSpPr>
            <a:spLocks noChangeArrowheads="1"/>
          </p:cNvSpPr>
          <p:nvPr/>
        </p:nvSpPr>
        <p:spPr bwMode="auto">
          <a:xfrm>
            <a:off x="7113240" y="3803812"/>
            <a:ext cx="1088297" cy="228600"/>
          </a:xfrm>
          <a:prstGeom prst="rightArrow">
            <a:avLst>
              <a:gd name="adj1" fmla="val 50000"/>
              <a:gd name="adj2" fmla="val 99132"/>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标题 1"/>
          <p:cNvSpPr>
            <a:spLocks noGrp="1"/>
          </p:cNvSpPr>
          <p:nvPr>
            <p:ph type="title"/>
          </p:nvPr>
        </p:nvSpPr>
        <p:spPr/>
        <p:txBody>
          <a:bodyPr/>
          <a:lstStyle/>
          <a:p>
            <a:pPr algn="ctr"/>
            <a:r>
              <a:rPr lang="zh-CN" altLang="zh-CN" dirty="0"/>
              <a:t>隧道技术</a:t>
            </a:r>
            <a:endParaRPr lang="zh-CN" altLang="en-US" dirty="0"/>
          </a:p>
        </p:txBody>
      </p:sp>
      <p:cxnSp>
        <p:nvCxnSpPr>
          <p:cNvPr id="4" name="直接连接符 3"/>
          <p:cNvCxnSpPr/>
          <p:nvPr/>
        </p:nvCxnSpPr>
        <p:spPr bwMode="auto">
          <a:xfrm>
            <a:off x="2649832" y="2204864"/>
            <a:ext cx="5022869" cy="0"/>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68715" name="Text Box 43"/>
          <p:cNvSpPr txBox="1">
            <a:spLocks noChangeArrowheads="1"/>
          </p:cNvSpPr>
          <p:nvPr/>
        </p:nvSpPr>
        <p:spPr bwMode="auto">
          <a:xfrm>
            <a:off x="4664970" y="1413497"/>
            <a:ext cx="129875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p>
        </p:txBody>
      </p:sp>
      <p:pic>
        <p:nvPicPr>
          <p:cNvPr id="668718" name="Picture 4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359024" y="1986186"/>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8719" name="Picture 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28818" y="1986186"/>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8720" name="Picture 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14718" y="1986186"/>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68721" name="Picture 4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485253" y="1986186"/>
            <a:ext cx="564092"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68726" name="Text Box 54"/>
          <p:cNvSpPr txBox="1">
            <a:spLocks noChangeArrowheads="1"/>
          </p:cNvSpPr>
          <p:nvPr/>
        </p:nvSpPr>
        <p:spPr bwMode="auto">
          <a:xfrm>
            <a:off x="2432720" y="1679032"/>
            <a:ext cx="33214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B</a:t>
            </a:r>
          </a:p>
        </p:txBody>
      </p:sp>
      <p:sp>
        <p:nvSpPr>
          <p:cNvPr id="668727" name="Text Box 55"/>
          <p:cNvSpPr txBox="1">
            <a:spLocks noChangeArrowheads="1"/>
          </p:cNvSpPr>
          <p:nvPr/>
        </p:nvSpPr>
        <p:spPr bwMode="auto">
          <a:xfrm>
            <a:off x="4332826" y="1679032"/>
            <a:ext cx="33214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C</a:t>
            </a:r>
          </a:p>
        </p:txBody>
      </p:sp>
      <p:sp>
        <p:nvSpPr>
          <p:cNvPr id="668728" name="Text Box 56"/>
          <p:cNvSpPr txBox="1">
            <a:spLocks noChangeArrowheads="1"/>
          </p:cNvSpPr>
          <p:nvPr/>
        </p:nvSpPr>
        <p:spPr bwMode="auto">
          <a:xfrm>
            <a:off x="5817096" y="1679032"/>
            <a:ext cx="33214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D</a:t>
            </a:r>
          </a:p>
        </p:txBody>
      </p:sp>
      <p:sp>
        <p:nvSpPr>
          <p:cNvPr id="668729" name="Text Box 57"/>
          <p:cNvSpPr txBox="1">
            <a:spLocks noChangeArrowheads="1"/>
          </p:cNvSpPr>
          <p:nvPr/>
        </p:nvSpPr>
        <p:spPr bwMode="auto">
          <a:xfrm>
            <a:off x="7627208" y="1679032"/>
            <a:ext cx="32092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E</a:t>
            </a:r>
          </a:p>
        </p:txBody>
      </p:sp>
      <p:sp>
        <p:nvSpPr>
          <p:cNvPr id="668759" name="Text Box 87"/>
          <p:cNvSpPr txBox="1">
            <a:spLocks noChangeArrowheads="1"/>
          </p:cNvSpPr>
          <p:nvPr/>
        </p:nvSpPr>
        <p:spPr bwMode="auto">
          <a:xfrm>
            <a:off x="1928665" y="1124744"/>
            <a:ext cx="130997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grpSp>
        <p:nvGrpSpPr>
          <p:cNvPr id="5" name="组合 4"/>
          <p:cNvGrpSpPr/>
          <p:nvPr/>
        </p:nvGrpSpPr>
        <p:grpSpPr>
          <a:xfrm>
            <a:off x="2583651" y="2420888"/>
            <a:ext cx="5242753" cy="3168352"/>
            <a:chOff x="2922487" y="2420888"/>
            <a:chExt cx="4622801" cy="2590800"/>
          </a:xfrm>
        </p:grpSpPr>
        <p:sp>
          <p:nvSpPr>
            <p:cNvPr id="113" name="Line 55"/>
            <p:cNvSpPr>
              <a:spLocks noChangeShapeType="1"/>
            </p:cNvSpPr>
            <p:nvPr/>
          </p:nvSpPr>
          <p:spPr bwMode="auto">
            <a:xfrm>
              <a:off x="2922487" y="2420888"/>
              <a:ext cx="0" cy="259080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4" name="Line 56"/>
            <p:cNvSpPr>
              <a:spLocks noChangeShapeType="1"/>
            </p:cNvSpPr>
            <p:nvPr/>
          </p:nvSpPr>
          <p:spPr bwMode="auto">
            <a:xfrm>
              <a:off x="7545288" y="2420888"/>
              <a:ext cx="0" cy="259080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5" name="Line 70"/>
          <p:cNvSpPr>
            <a:spLocks noChangeShapeType="1"/>
          </p:cNvSpPr>
          <p:nvPr/>
        </p:nvSpPr>
        <p:spPr bwMode="auto">
          <a:xfrm>
            <a:off x="2598791" y="5274950"/>
            <a:ext cx="5162521" cy="0"/>
          </a:xfrm>
          <a:prstGeom prst="line">
            <a:avLst/>
          </a:prstGeom>
          <a:noFill/>
          <a:ln w="1905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8" name="Text Box 66"/>
          <p:cNvSpPr txBox="1">
            <a:spLocks noChangeArrowheads="1"/>
          </p:cNvSpPr>
          <p:nvPr/>
        </p:nvSpPr>
        <p:spPr bwMode="auto">
          <a:xfrm>
            <a:off x="4664300" y="5058926"/>
            <a:ext cx="1240407" cy="400110"/>
          </a:xfrm>
          <a:prstGeom prst="rect">
            <a:avLst/>
          </a:prstGeom>
          <a:solidFill>
            <a:schemeClr val="bg1"/>
          </a:solidFill>
          <a:ln>
            <a:noFill/>
          </a:ln>
          <a:effectLst/>
        </p:spPr>
        <p:txBody>
          <a:bodyPr wrap="square">
            <a:spAutoFit/>
          </a:bodyPr>
          <a:lstStyle/>
          <a:p>
            <a:r>
              <a:rPr kumimoji="1" lang="en-US" altLang="zh-CN" sz="2000" b="1" dirty="0" smtClean="0">
                <a:solidFill>
                  <a:srgbClr val="000099"/>
                </a:solidFill>
                <a:latin typeface="+mn-lt"/>
                <a:ea typeface="黑体" panose="02010609060101010101" pitchFamily="2" charset="-122"/>
              </a:rPr>
              <a:t>IPv4</a:t>
            </a:r>
            <a:r>
              <a:rPr kumimoji="1" lang="zh-CN" altLang="en-US" sz="2000" b="1" dirty="0" smtClean="0">
                <a:solidFill>
                  <a:srgbClr val="000099"/>
                </a:solidFill>
                <a:latin typeface="+mn-lt"/>
                <a:ea typeface="黑体" panose="02010609060101010101" pitchFamily="2" charset="-122"/>
              </a:rPr>
              <a:t>网络 </a:t>
            </a:r>
            <a:endParaRPr kumimoji="1" lang="zh-CN" altLang="en-US" sz="2000" b="1" dirty="0">
              <a:solidFill>
                <a:srgbClr val="000099"/>
              </a:solidFill>
              <a:latin typeface="+mn-lt"/>
              <a:ea typeface="黑体" panose="02010609060101010101" pitchFamily="2" charset="-122"/>
            </a:endParaRPr>
          </a:p>
        </p:txBody>
      </p:sp>
      <p:sp>
        <p:nvSpPr>
          <p:cNvPr id="8" name="矩形 7"/>
          <p:cNvSpPr/>
          <p:nvPr/>
        </p:nvSpPr>
        <p:spPr>
          <a:xfrm>
            <a:off x="1855684" y="5631633"/>
            <a:ext cx="656942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隧道技术进行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zh-CN" dirty="0"/>
              <a:t>4.6.4  ICMPv6</a:t>
            </a:r>
          </a:p>
        </p:txBody>
      </p:sp>
      <p:sp>
        <p:nvSpPr>
          <p:cNvPr id="669699" name="Rectangle 3"/>
          <p:cNvSpPr>
            <a:spLocks noGrp="1" noChangeArrowheads="1"/>
          </p:cNvSpPr>
          <p:nvPr>
            <p:ph idx="1"/>
          </p:nvPr>
        </p:nvSpPr>
        <p:spPr/>
        <p:txBody>
          <a:bodyPr/>
          <a:lstStyle/>
          <a:p>
            <a:r>
              <a:rPr lang="zh-CN" altLang="en-US" dirty="0" smtClean="0"/>
              <a:t>地址</a:t>
            </a:r>
            <a:r>
              <a:rPr lang="zh-CN" altLang="en-US" dirty="0"/>
              <a:t>解析协议 </a:t>
            </a:r>
            <a:r>
              <a:rPr lang="en-US" altLang="zh-CN" dirty="0"/>
              <a:t>ARP </a:t>
            </a:r>
            <a:r>
              <a:rPr lang="zh-CN" altLang="en-US" dirty="0"/>
              <a:t>和网际组管理协议 </a:t>
            </a:r>
            <a:r>
              <a:rPr lang="en-US" altLang="zh-CN" dirty="0"/>
              <a:t>IGMP </a:t>
            </a:r>
            <a:r>
              <a:rPr lang="zh-CN" altLang="en-US" dirty="0"/>
              <a:t>协议的功能都已被合并到 </a:t>
            </a:r>
            <a:r>
              <a:rPr lang="en-US" altLang="zh-CN" dirty="0"/>
              <a:t>ICMPv6 </a:t>
            </a:r>
            <a:r>
              <a:rPr lang="zh-CN" altLang="en-US" dirty="0"/>
              <a:t>中。 </a:t>
            </a:r>
          </a:p>
        </p:txBody>
      </p:sp>
      <p:sp>
        <p:nvSpPr>
          <p:cNvPr id="669700" name="Text Box 4"/>
          <p:cNvSpPr txBox="1">
            <a:spLocks noChangeArrowheads="1"/>
          </p:cNvSpPr>
          <p:nvPr/>
        </p:nvSpPr>
        <p:spPr bwMode="auto">
          <a:xfrm>
            <a:off x="1479568" y="4628655"/>
            <a:ext cx="2691763"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4 </a:t>
            </a:r>
            <a:r>
              <a:rPr kumimoji="1" lang="zh-CN" altLang="en-US" sz="2400" b="1" dirty="0">
                <a:solidFill>
                  <a:srgbClr val="000099"/>
                </a:solidFill>
                <a:latin typeface="+mn-lt"/>
                <a:ea typeface="黑体" panose="02010609060101010101" pitchFamily="2" charset="-122"/>
              </a:rPr>
              <a:t>中的网络层</a:t>
            </a:r>
          </a:p>
        </p:txBody>
      </p:sp>
      <p:sp>
        <p:nvSpPr>
          <p:cNvPr id="669702" name="Rectangle 6"/>
          <p:cNvSpPr>
            <a:spLocks noChangeArrowheads="1"/>
          </p:cNvSpPr>
          <p:nvPr/>
        </p:nvSpPr>
        <p:spPr bwMode="auto">
          <a:xfrm>
            <a:off x="698460" y="2564906"/>
            <a:ext cx="4182533" cy="1978025"/>
          </a:xfrm>
          <a:prstGeom prst="rect">
            <a:avLst/>
          </a:prstGeom>
          <a:solidFill>
            <a:srgbClr val="FFFF66"/>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03" name="Rectangle 7"/>
          <p:cNvSpPr>
            <a:spLocks noChangeArrowheads="1"/>
          </p:cNvSpPr>
          <p:nvPr/>
        </p:nvSpPr>
        <p:spPr bwMode="auto">
          <a:xfrm>
            <a:off x="786170" y="2653803"/>
            <a:ext cx="997479" cy="487362"/>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a:t>
            </a:r>
          </a:p>
        </p:txBody>
      </p:sp>
      <p:sp>
        <p:nvSpPr>
          <p:cNvPr id="669704" name="Text Box 8"/>
          <p:cNvSpPr txBox="1">
            <a:spLocks noChangeArrowheads="1"/>
          </p:cNvSpPr>
          <p:nvPr/>
        </p:nvSpPr>
        <p:spPr bwMode="auto">
          <a:xfrm>
            <a:off x="2476725" y="3404690"/>
            <a:ext cx="92365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IPv4</a:t>
            </a:r>
          </a:p>
        </p:txBody>
      </p:sp>
      <p:sp>
        <p:nvSpPr>
          <p:cNvPr id="669705" name="Rectangle 9"/>
          <p:cNvSpPr>
            <a:spLocks noChangeArrowheads="1"/>
          </p:cNvSpPr>
          <p:nvPr/>
        </p:nvSpPr>
        <p:spPr bwMode="auto">
          <a:xfrm>
            <a:off x="3885234" y="4053978"/>
            <a:ext cx="908050" cy="488950"/>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ARP</a:t>
            </a:r>
          </a:p>
        </p:txBody>
      </p:sp>
      <p:sp>
        <p:nvSpPr>
          <p:cNvPr id="669706" name="Rectangle 10"/>
          <p:cNvSpPr>
            <a:spLocks noChangeArrowheads="1"/>
          </p:cNvSpPr>
          <p:nvPr/>
        </p:nvSpPr>
        <p:spPr bwMode="auto">
          <a:xfrm>
            <a:off x="1831803" y="2653803"/>
            <a:ext cx="995759" cy="487362"/>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p>
        </p:txBody>
      </p:sp>
      <p:sp>
        <p:nvSpPr>
          <p:cNvPr id="669707" name="Text Box 11"/>
          <p:cNvSpPr txBox="1">
            <a:spLocks noChangeArrowheads="1"/>
          </p:cNvSpPr>
          <p:nvPr/>
        </p:nvSpPr>
        <p:spPr bwMode="auto">
          <a:xfrm>
            <a:off x="6183205" y="4620717"/>
            <a:ext cx="2691763"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6 </a:t>
            </a:r>
            <a:r>
              <a:rPr kumimoji="1" lang="zh-CN" altLang="en-US" sz="2400" b="1" dirty="0">
                <a:solidFill>
                  <a:srgbClr val="000099"/>
                </a:solidFill>
                <a:latin typeface="+mn-lt"/>
                <a:ea typeface="黑体" panose="02010609060101010101" pitchFamily="2" charset="-122"/>
              </a:rPr>
              <a:t>中的网络层</a:t>
            </a:r>
          </a:p>
        </p:txBody>
      </p:sp>
      <p:sp>
        <p:nvSpPr>
          <p:cNvPr id="669709" name="Rectangle 13"/>
          <p:cNvSpPr>
            <a:spLocks noChangeArrowheads="1"/>
          </p:cNvSpPr>
          <p:nvPr/>
        </p:nvSpPr>
        <p:spPr bwMode="auto">
          <a:xfrm>
            <a:off x="5313041" y="2564906"/>
            <a:ext cx="4182533" cy="1978025"/>
          </a:xfrm>
          <a:prstGeom prst="rect">
            <a:avLst/>
          </a:prstGeom>
          <a:solidFill>
            <a:srgbClr val="FF99FF"/>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10" name="Rectangle 14"/>
          <p:cNvSpPr>
            <a:spLocks noChangeArrowheads="1"/>
          </p:cNvSpPr>
          <p:nvPr/>
        </p:nvSpPr>
        <p:spPr bwMode="auto">
          <a:xfrm>
            <a:off x="5816941" y="2645868"/>
            <a:ext cx="1179777" cy="487363"/>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ICMPv6</a:t>
            </a:r>
          </a:p>
        </p:txBody>
      </p:sp>
      <p:sp>
        <p:nvSpPr>
          <p:cNvPr id="669711" name="Text Box 15"/>
          <p:cNvSpPr txBox="1">
            <a:spLocks noChangeArrowheads="1"/>
          </p:cNvSpPr>
          <p:nvPr/>
        </p:nvSpPr>
        <p:spPr bwMode="auto">
          <a:xfrm>
            <a:off x="7091306" y="3396753"/>
            <a:ext cx="92365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latin typeface="+mn-lt"/>
                <a:ea typeface="黑体" panose="02010609060101010101" pitchFamily="2" charset="-122"/>
              </a:rPr>
              <a:t>IPv6</a:t>
            </a:r>
          </a:p>
        </p:txBody>
      </p:sp>
      <p:sp>
        <p:nvSpPr>
          <p:cNvPr id="2" name="矩形 1"/>
          <p:cNvSpPr/>
          <p:nvPr/>
        </p:nvSpPr>
        <p:spPr>
          <a:xfrm>
            <a:off x="2456163" y="5229202"/>
            <a:ext cx="499367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新</a:t>
            </a:r>
            <a:r>
              <a:rPr lang="zh-CN" altLang="zh-CN" sz="2400" b="1" dirty="0">
                <a:latin typeface="+mn-lt"/>
                <a:ea typeface="黑体" panose="02010609060101010101" pitchFamily="2" charset="-122"/>
              </a:rPr>
              <a:t>旧版本中的网络层的比较</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2889378"/>
            <a:ext cx="7410582" cy="705744"/>
          </a:xfrm>
          <a:prstGeom prst="wedgeRoundRectCallout">
            <a:avLst>
              <a:gd name="adj1" fmla="val 31948"/>
              <a:gd name="adj2" fmla="val 223761"/>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D</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地址是多播地址</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2" name="Rectangle 4"/>
          <p:cNvSpPr>
            <a:spLocks noGrp="1" noChangeArrowheads="1"/>
          </p:cNvSpPr>
          <p:nvPr>
            <p:ph type="title"/>
          </p:nvPr>
        </p:nvSpPr>
        <p:spPr/>
        <p:txBody>
          <a:bodyPr/>
          <a:lstStyle/>
          <a:p>
            <a:pPr algn="ctr"/>
            <a:r>
              <a:rPr lang="en-US" altLang="zh-CN"/>
              <a:t>ICMPv6 </a:t>
            </a:r>
            <a:r>
              <a:rPr lang="zh-CN" altLang="en-US"/>
              <a:t>报文的分类</a:t>
            </a:r>
            <a:endParaRPr lang="zh-CN" altLang="en-US" sz="4800">
              <a:solidFill>
                <a:srgbClr val="0000CC"/>
              </a:solidFill>
              <a:latin typeface="黑体" panose="02010609060101010101" pitchFamily="2" charset="-122"/>
            </a:endParaRPr>
          </a:p>
        </p:txBody>
      </p:sp>
      <p:sp>
        <p:nvSpPr>
          <p:cNvPr id="2" name="内容占位符 1"/>
          <p:cNvSpPr>
            <a:spLocks noGrp="1"/>
          </p:cNvSpPr>
          <p:nvPr>
            <p:ph idx="1"/>
          </p:nvPr>
        </p:nvSpPr>
        <p:spPr/>
        <p:txBody>
          <a:bodyPr/>
          <a:lstStyle/>
          <a:p>
            <a:r>
              <a:rPr lang="zh-CN" altLang="zh-CN" dirty="0" smtClean="0"/>
              <a:t>用</a:t>
            </a:r>
            <a:r>
              <a:rPr lang="zh-CN" altLang="zh-CN" dirty="0"/>
              <a:t>报文来报告差错，获取信息，探测邻站或管理多播通信</a:t>
            </a:r>
            <a:r>
              <a:rPr lang="zh-CN" altLang="zh-CN" dirty="0" smtClean="0"/>
              <a:t>。</a:t>
            </a:r>
            <a:endParaRPr lang="en-US" altLang="zh-CN" dirty="0" smtClean="0"/>
          </a:p>
          <a:p>
            <a:r>
              <a:rPr lang="zh-CN" altLang="zh-CN" dirty="0" smtClean="0"/>
              <a:t>增</a:t>
            </a:r>
            <a:r>
              <a:rPr lang="zh-CN" altLang="zh-CN" dirty="0"/>
              <a:t>加了几个定义报文的功能及含义的其他协议。</a:t>
            </a:r>
            <a:endParaRPr lang="zh-CN" altLang="en-US" dirty="0"/>
          </a:p>
        </p:txBody>
      </p:sp>
      <p:sp>
        <p:nvSpPr>
          <p:cNvPr id="3" name="矩形 2"/>
          <p:cNvSpPr/>
          <p:nvPr/>
        </p:nvSpPr>
        <p:spPr>
          <a:xfrm>
            <a:off x="2812698" y="5805266"/>
            <a:ext cx="394050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ICMPv6 </a:t>
            </a:r>
            <a:r>
              <a:rPr lang="zh-CN" altLang="zh-CN" sz="2400" b="1" dirty="0" smtClean="0">
                <a:latin typeface="+mn-lt"/>
                <a:ea typeface="黑体" panose="02010609060101010101" pitchFamily="2" charset="-122"/>
              </a:rPr>
              <a:t>报文</a:t>
            </a:r>
            <a:r>
              <a:rPr lang="zh-CN" altLang="zh-CN" sz="2400" b="1" dirty="0">
                <a:latin typeface="+mn-lt"/>
                <a:ea typeface="黑体" panose="02010609060101010101" pitchFamily="2" charset="-122"/>
              </a:rPr>
              <a:t>的分类</a:t>
            </a:r>
            <a:endParaRPr lang="zh-CN" altLang="en-US" sz="2400" b="1" dirty="0">
              <a:latin typeface="+mn-lt"/>
              <a:ea typeface="黑体" panose="02010609060101010101" pitchFamily="2" charset="-122"/>
            </a:endParaRPr>
          </a:p>
        </p:txBody>
      </p:sp>
      <p:grpSp>
        <p:nvGrpSpPr>
          <p:cNvPr id="6" name="组合 5"/>
          <p:cNvGrpSpPr/>
          <p:nvPr/>
        </p:nvGrpSpPr>
        <p:grpSpPr>
          <a:xfrm>
            <a:off x="752963" y="3140970"/>
            <a:ext cx="8760116" cy="2590547"/>
            <a:chOff x="752962" y="3140968"/>
            <a:chExt cx="8760116" cy="2590547"/>
          </a:xfrm>
        </p:grpSpPr>
        <p:grpSp>
          <p:nvGrpSpPr>
            <p:cNvPr id="4" name="组合 3"/>
            <p:cNvGrpSpPr/>
            <p:nvPr/>
          </p:nvGrpSpPr>
          <p:grpSpPr>
            <a:xfrm>
              <a:off x="776536" y="3140968"/>
              <a:ext cx="8736542" cy="2035716"/>
              <a:chOff x="752962" y="3212976"/>
              <a:chExt cx="8736542" cy="2332301"/>
            </a:xfrm>
          </p:grpSpPr>
          <p:sp>
            <p:nvSpPr>
              <p:cNvPr id="979973" name="Rectangle 5"/>
              <p:cNvSpPr>
                <a:spLocks noChangeArrowheads="1"/>
              </p:cNvSpPr>
              <p:nvPr/>
            </p:nvSpPr>
            <p:spPr bwMode="auto">
              <a:xfrm>
                <a:off x="4034325" y="3212976"/>
                <a:ext cx="1730110" cy="568612"/>
              </a:xfrm>
              <a:prstGeom prst="rect">
                <a:avLst/>
              </a:prstGeom>
              <a:solidFill>
                <a:srgbClr val="FF99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dirty="0" smtClean="0">
                    <a:solidFill>
                      <a:srgbClr val="000099"/>
                    </a:solidFill>
                    <a:latin typeface="+mn-lt"/>
                    <a:ea typeface="黑体" panose="02010609060101010101" pitchFamily="2" charset="-122"/>
                  </a:rPr>
                  <a:t>ICMPv6 </a:t>
                </a:r>
                <a:r>
                  <a:rPr kumimoji="1" lang="zh-CN" altLang="en-US" sz="2000" b="1" dirty="0" smtClean="0">
                    <a:solidFill>
                      <a:srgbClr val="000099"/>
                    </a:solidFill>
                    <a:latin typeface="+mn-lt"/>
                    <a:ea typeface="黑体" panose="02010609060101010101" pitchFamily="2" charset="-122"/>
                  </a:rPr>
                  <a:t>报文</a:t>
                </a:r>
                <a:endParaRPr kumimoji="1" lang="zh-CN" altLang="en-US" sz="2000" b="1" dirty="0">
                  <a:solidFill>
                    <a:srgbClr val="000099"/>
                  </a:solidFill>
                  <a:latin typeface="+mn-lt"/>
                  <a:ea typeface="黑体" panose="02010609060101010101" pitchFamily="2" charset="-122"/>
                </a:endParaRPr>
              </a:p>
            </p:txBody>
          </p:sp>
          <p:sp>
            <p:nvSpPr>
              <p:cNvPr id="979974" name="Rectangle 6"/>
              <p:cNvSpPr>
                <a:spLocks noChangeArrowheads="1"/>
              </p:cNvSpPr>
              <p:nvPr/>
            </p:nvSpPr>
            <p:spPr bwMode="auto">
              <a:xfrm>
                <a:off x="752962" y="4435637"/>
                <a:ext cx="1638962"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差错报文</a:t>
                </a:r>
              </a:p>
            </p:txBody>
          </p:sp>
          <p:sp>
            <p:nvSpPr>
              <p:cNvPr id="979975" name="Rectangle 7"/>
              <p:cNvSpPr>
                <a:spLocks noChangeArrowheads="1"/>
              </p:cNvSpPr>
              <p:nvPr/>
            </p:nvSpPr>
            <p:spPr bwMode="auto">
              <a:xfrm>
                <a:off x="7305369" y="4435637"/>
                <a:ext cx="2184135"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组成员关系报文</a:t>
                </a:r>
              </a:p>
            </p:txBody>
          </p:sp>
          <p:sp>
            <p:nvSpPr>
              <p:cNvPr id="979976" name="Rectangle 8"/>
              <p:cNvSpPr>
                <a:spLocks noChangeArrowheads="1"/>
              </p:cNvSpPr>
              <p:nvPr/>
            </p:nvSpPr>
            <p:spPr bwMode="auto">
              <a:xfrm>
                <a:off x="5043843" y="4435637"/>
                <a:ext cx="1871133"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邻站发现报文</a:t>
                </a:r>
              </a:p>
            </p:txBody>
          </p:sp>
          <p:sp>
            <p:nvSpPr>
              <p:cNvPr id="979977" name="Rectangle 9"/>
              <p:cNvSpPr>
                <a:spLocks noChangeArrowheads="1"/>
              </p:cNvSpPr>
              <p:nvPr/>
            </p:nvSpPr>
            <p:spPr bwMode="auto">
              <a:xfrm>
                <a:off x="2969775" y="4435637"/>
                <a:ext cx="1638961"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信息报文</a:t>
                </a:r>
              </a:p>
            </p:txBody>
          </p:sp>
          <p:sp>
            <p:nvSpPr>
              <p:cNvPr id="979978" name="Freeform 10"/>
              <p:cNvSpPr/>
              <p:nvPr/>
            </p:nvSpPr>
            <p:spPr bwMode="auto">
              <a:xfrm>
                <a:off x="1573304" y="4108613"/>
                <a:ext cx="6836171" cy="327025"/>
              </a:xfrm>
              <a:custGeom>
                <a:avLst/>
                <a:gdLst>
                  <a:gd name="T0" fmla="*/ 0 w 3311"/>
                  <a:gd name="T1" fmla="*/ 136 h 136"/>
                  <a:gd name="T2" fmla="*/ 0 w 3311"/>
                  <a:gd name="T3" fmla="*/ 0 h 136"/>
                  <a:gd name="T4" fmla="*/ 3311 w 3311"/>
                  <a:gd name="T5" fmla="*/ 0 h 136"/>
                  <a:gd name="T6" fmla="*/ 3311 w 3311"/>
                  <a:gd name="T7" fmla="*/ 136 h 136"/>
                </a:gdLst>
                <a:ahLst/>
                <a:cxnLst>
                  <a:cxn ang="0">
                    <a:pos x="T0" y="T1"/>
                  </a:cxn>
                  <a:cxn ang="0">
                    <a:pos x="T2" y="T3"/>
                  </a:cxn>
                  <a:cxn ang="0">
                    <a:pos x="T4" y="T5"/>
                  </a:cxn>
                  <a:cxn ang="0">
                    <a:pos x="T6" y="T7"/>
                  </a:cxn>
                </a:cxnLst>
                <a:rect l="0" t="0" r="r" b="b"/>
                <a:pathLst>
                  <a:path w="3311" h="136">
                    <a:moveTo>
                      <a:pt x="0" y="136"/>
                    </a:moveTo>
                    <a:lnTo>
                      <a:pt x="0" y="0"/>
                    </a:lnTo>
                    <a:lnTo>
                      <a:pt x="3311" y="0"/>
                    </a:lnTo>
                    <a:lnTo>
                      <a:pt x="3311" y="136"/>
                    </a:lnTo>
                  </a:path>
                </a:pathLst>
              </a:custGeom>
              <a:noFill/>
              <a:ln w="19050">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79" name="Line 11"/>
              <p:cNvSpPr>
                <a:spLocks noChangeShapeType="1"/>
              </p:cNvSpPr>
              <p:nvPr/>
            </p:nvSpPr>
            <p:spPr bwMode="auto">
              <a:xfrm>
                <a:off x="3784955" y="4108613"/>
                <a:ext cx="0" cy="3270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0" name="Line 12"/>
              <p:cNvSpPr>
                <a:spLocks noChangeShapeType="1"/>
              </p:cNvSpPr>
              <p:nvPr/>
            </p:nvSpPr>
            <p:spPr bwMode="auto">
              <a:xfrm>
                <a:off x="6039602" y="4108613"/>
                <a:ext cx="0" cy="3270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1" name="Line 13"/>
              <p:cNvSpPr>
                <a:spLocks noChangeShapeType="1"/>
              </p:cNvSpPr>
              <p:nvPr/>
            </p:nvSpPr>
            <p:spPr bwMode="auto">
              <a:xfrm>
                <a:off x="4907979" y="3781588"/>
                <a:ext cx="0" cy="3270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2" name="Text Box 14"/>
              <p:cNvSpPr txBox="1">
                <a:spLocks noChangeArrowheads="1"/>
              </p:cNvSpPr>
              <p:nvPr/>
            </p:nvSpPr>
            <p:spPr bwMode="auto">
              <a:xfrm>
                <a:off x="5372593" y="5016352"/>
                <a:ext cx="1334019" cy="5289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dirty="0">
                    <a:solidFill>
                      <a:srgbClr val="000099"/>
                    </a:solidFill>
                    <a:latin typeface="+mn-lt"/>
                    <a:ea typeface="黑体" panose="02010609060101010101" pitchFamily="2" charset="-122"/>
                  </a:rPr>
                  <a:t>ND </a:t>
                </a:r>
                <a:r>
                  <a:rPr kumimoji="1" lang="zh-CN" altLang="en-US" sz="2400" b="1" dirty="0">
                    <a:solidFill>
                      <a:srgbClr val="000099"/>
                    </a:solidFill>
                    <a:latin typeface="+mn-lt"/>
                    <a:ea typeface="黑体" panose="02010609060101010101" pitchFamily="2" charset="-122"/>
                  </a:rPr>
                  <a:t>协议</a:t>
                </a:r>
              </a:p>
            </p:txBody>
          </p:sp>
          <p:sp>
            <p:nvSpPr>
              <p:cNvPr id="979983" name="Text Box 15"/>
              <p:cNvSpPr txBox="1">
                <a:spLocks noChangeArrowheads="1"/>
              </p:cNvSpPr>
              <p:nvPr/>
            </p:nvSpPr>
            <p:spPr bwMode="auto">
              <a:xfrm>
                <a:off x="7669695" y="5013176"/>
                <a:ext cx="1555233" cy="5289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rgbClr val="000099"/>
                    </a:solidFill>
                    <a:latin typeface="+mn-lt"/>
                    <a:ea typeface="黑体" panose="02010609060101010101" pitchFamily="2" charset="-122"/>
                  </a:rPr>
                  <a:t>MLD </a:t>
                </a:r>
                <a:r>
                  <a:rPr kumimoji="1" lang="zh-CN" altLang="en-US" sz="2400" b="1">
                    <a:solidFill>
                      <a:srgbClr val="000099"/>
                    </a:solidFill>
                    <a:latin typeface="+mn-lt"/>
                    <a:ea typeface="黑体" panose="02010609060101010101" pitchFamily="2" charset="-122"/>
                  </a:rPr>
                  <a:t>协议</a:t>
                </a:r>
              </a:p>
            </p:txBody>
          </p:sp>
        </p:grpSp>
        <p:sp>
          <p:nvSpPr>
            <p:cNvPr id="5" name="矩形 4"/>
            <p:cNvSpPr/>
            <p:nvPr/>
          </p:nvSpPr>
          <p:spPr>
            <a:xfrm>
              <a:off x="752962" y="5085184"/>
              <a:ext cx="5453737" cy="646331"/>
            </a:xfrm>
            <a:prstGeom prst="rect">
              <a:avLst/>
            </a:prstGeom>
          </p:spPr>
          <p:txBody>
            <a:bodyPr wrap="none">
              <a:spAutoFit/>
            </a:bodyPr>
            <a:lstStyle/>
            <a:p>
              <a:r>
                <a:rPr lang="en-US" altLang="zh-CN" b="1" dirty="0" smtClean="0">
                  <a:solidFill>
                    <a:srgbClr val="000099"/>
                  </a:solidFill>
                  <a:latin typeface="+mn-lt"/>
                  <a:ea typeface="黑体" panose="02010609060101010101" pitchFamily="2" charset="-122"/>
                </a:rPr>
                <a:t>ND </a:t>
              </a:r>
              <a:r>
                <a:rPr lang="en-US" altLang="zh-CN" b="1" dirty="0">
                  <a:solidFill>
                    <a:srgbClr val="000099"/>
                  </a:solidFill>
                  <a:latin typeface="+mn-lt"/>
                  <a:ea typeface="黑体" panose="02010609060101010101" pitchFamily="2" charset="-122"/>
                </a:rPr>
                <a:t>(Neighbor-Discovery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邻站</a:t>
              </a:r>
              <a:r>
                <a:rPr lang="zh-CN" altLang="zh-CN" b="1" dirty="0" smtClean="0">
                  <a:solidFill>
                    <a:srgbClr val="000099"/>
                  </a:solidFill>
                  <a:latin typeface="+mn-lt"/>
                  <a:ea typeface="黑体" panose="02010609060101010101" pitchFamily="2" charset="-122"/>
                </a:rPr>
                <a:t>发现</a:t>
              </a:r>
              <a:endParaRPr lang="en-US" altLang="zh-CN" b="1" dirty="0" smtClean="0">
                <a:solidFill>
                  <a:srgbClr val="000099"/>
                </a:solidFill>
                <a:latin typeface="+mn-lt"/>
                <a:ea typeface="黑体" panose="02010609060101010101" pitchFamily="2" charset="-122"/>
              </a:endParaRPr>
            </a:p>
            <a:p>
              <a:r>
                <a:rPr lang="en-US" altLang="zh-CN" b="1" dirty="0" smtClean="0">
                  <a:solidFill>
                    <a:srgbClr val="000099"/>
                  </a:solidFill>
                  <a:latin typeface="+mn-lt"/>
                  <a:ea typeface="黑体" panose="02010609060101010101" pitchFamily="2" charset="-122"/>
                </a:rPr>
                <a:t>MLD </a:t>
              </a:r>
              <a:r>
                <a:rPr lang="en-US" altLang="zh-CN" b="1" dirty="0">
                  <a:solidFill>
                    <a:srgbClr val="000099"/>
                  </a:solidFill>
                  <a:latin typeface="+mn-lt"/>
                  <a:ea typeface="黑体" panose="02010609060101010101" pitchFamily="2" charset="-122"/>
                </a:rPr>
                <a:t>(Multicast Listener Delivery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多播听众交付</a:t>
              </a:r>
              <a:endParaRPr lang="zh-CN" altLang="en-US"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r>
              <a:rPr lang="en-US" altLang="zh-CN" dirty="0" smtClean="0"/>
              <a:t>4.7  IP </a:t>
            </a:r>
            <a:r>
              <a:rPr lang="zh-CN" altLang="zh-CN" dirty="0" smtClean="0"/>
              <a:t>多播</a:t>
            </a:r>
            <a:endParaRPr lang="zh-CN" altLang="zh-CN" dirty="0"/>
          </a:p>
        </p:txBody>
      </p:sp>
      <p:sp>
        <p:nvSpPr>
          <p:cNvPr id="932867" name="Rectangle 3"/>
          <p:cNvSpPr>
            <a:spLocks noGrp="1" noChangeArrowheads="1"/>
          </p:cNvSpPr>
          <p:nvPr>
            <p:ph idx="1"/>
          </p:nvPr>
        </p:nvSpPr>
        <p:spPr/>
        <p:txBody>
          <a:bodyPr/>
          <a:lstStyle/>
          <a:p>
            <a:r>
              <a:rPr lang="en-US" altLang="zh-CN" dirty="0" smtClean="0"/>
              <a:t>IP </a:t>
            </a:r>
            <a:r>
              <a:rPr lang="zh-CN" altLang="zh-CN" dirty="0" smtClean="0">
                <a:solidFill>
                  <a:srgbClr val="FF0000"/>
                </a:solidFill>
              </a:rPr>
              <a:t>多播</a:t>
            </a:r>
            <a:r>
              <a:rPr lang="en-US" altLang="zh-CN" dirty="0" smtClean="0">
                <a:solidFill>
                  <a:srgbClr val="FF0000"/>
                </a:solidFill>
              </a:rPr>
              <a:t> </a:t>
            </a:r>
            <a:r>
              <a:rPr lang="en-US" altLang="zh-CN" dirty="0" smtClean="0"/>
              <a:t>(</a:t>
            </a:r>
            <a:r>
              <a:rPr lang="en-US" altLang="zh-CN" dirty="0"/>
              <a:t>multicast</a:t>
            </a:r>
            <a:r>
              <a:rPr lang="zh-CN" altLang="zh-CN" dirty="0"/>
              <a:t>，以前曾译为</a:t>
            </a:r>
            <a:r>
              <a:rPr lang="zh-CN" altLang="zh-CN" dirty="0">
                <a:solidFill>
                  <a:srgbClr val="FF0000"/>
                </a:solidFill>
              </a:rPr>
              <a:t>组播</a:t>
            </a:r>
            <a:r>
              <a:rPr lang="en-US" altLang="zh-CN" dirty="0" smtClean="0"/>
              <a:t>)</a:t>
            </a:r>
          </a:p>
          <a:p>
            <a:r>
              <a:rPr lang="zh-CN" altLang="en-US" dirty="0" smtClean="0"/>
              <a:t>更好地支持</a:t>
            </a:r>
            <a:r>
              <a:rPr lang="zh-CN" altLang="en-US" dirty="0" smtClean="0">
                <a:solidFill>
                  <a:srgbClr val="FF0000"/>
                </a:solidFill>
              </a:rPr>
              <a:t>一对多</a:t>
            </a:r>
            <a:r>
              <a:rPr lang="zh-CN" altLang="en-US" dirty="0">
                <a:solidFill>
                  <a:srgbClr val="FF0000"/>
                </a:solidFill>
              </a:rPr>
              <a:t>通信。</a:t>
            </a:r>
            <a:endParaRPr lang="en-US" altLang="zh-CN" dirty="0">
              <a:solidFill>
                <a:srgbClr val="FF0000"/>
              </a:solidFill>
            </a:endParaRPr>
          </a:p>
          <a:p>
            <a:r>
              <a:rPr lang="zh-CN" altLang="en-US" dirty="0"/>
              <a:t>一对多</a:t>
            </a:r>
            <a:r>
              <a:rPr lang="zh-CN" altLang="en-US" dirty="0" smtClean="0"/>
              <a:t>通信：</a:t>
            </a:r>
            <a:r>
              <a:rPr lang="zh-CN" altLang="zh-CN" dirty="0"/>
              <a:t>一个源点发送到许多个</a:t>
            </a:r>
            <a:r>
              <a:rPr lang="zh-CN" altLang="zh-CN" dirty="0" smtClean="0"/>
              <a:t>终点</a:t>
            </a:r>
            <a:r>
              <a:rPr lang="zh-CN" altLang="en-US" dirty="0" smtClean="0"/>
              <a:t>。</a:t>
            </a:r>
            <a:endParaRPr lang="en-US" altLang="zh-CN" dirty="0" smtClean="0"/>
          </a:p>
          <a:p>
            <a:pPr lvl="1"/>
            <a:r>
              <a:rPr lang="zh-CN" altLang="zh-CN" dirty="0"/>
              <a:t>例如，实时信息的交付（如新闻、股市行情等），软件更新，交互式</a:t>
            </a:r>
            <a:r>
              <a:rPr lang="zh-CN" altLang="zh-CN" dirty="0" smtClean="0"/>
              <a:t>会议</a:t>
            </a:r>
            <a:r>
              <a:rPr lang="zh-CN" altLang="en-US" dirty="0" smtClean="0"/>
              <a:t>及其他多媒体通信。</a:t>
            </a:r>
            <a:endParaRPr lang="en-US" altLang="zh-CN" dirty="0" smtClean="0"/>
          </a:p>
          <a:p>
            <a:r>
              <a:rPr lang="zh-CN" altLang="zh-CN" dirty="0" smtClean="0"/>
              <a:t>多播</a:t>
            </a:r>
            <a:r>
              <a:rPr lang="en-US" altLang="zh-CN" dirty="0" smtClean="0"/>
              <a:t> IP </a:t>
            </a:r>
            <a:r>
              <a:rPr lang="zh-CN" altLang="zh-CN" dirty="0" smtClean="0"/>
              <a:t>地址</a:t>
            </a:r>
            <a:r>
              <a:rPr lang="zh-CN" altLang="en-US" dirty="0" smtClean="0"/>
              <a:t>：</a:t>
            </a:r>
            <a:r>
              <a:rPr lang="en-US" altLang="zh-CN" dirty="0" smtClean="0">
                <a:solidFill>
                  <a:srgbClr val="FF0000"/>
                </a:solidFill>
              </a:rPr>
              <a:t>IP </a:t>
            </a:r>
            <a:r>
              <a:rPr lang="zh-CN" altLang="zh-CN" dirty="0" smtClean="0">
                <a:solidFill>
                  <a:srgbClr val="FF0000"/>
                </a:solidFill>
              </a:rPr>
              <a:t>地址中的</a:t>
            </a:r>
            <a:r>
              <a:rPr lang="en-US" altLang="zh-CN" dirty="0" smtClean="0">
                <a:solidFill>
                  <a:srgbClr val="FF0000"/>
                </a:solidFill>
              </a:rPr>
              <a:t> D </a:t>
            </a:r>
            <a:r>
              <a:rPr lang="zh-CN" altLang="zh-CN" dirty="0" smtClean="0">
                <a:solidFill>
                  <a:srgbClr val="FF0000"/>
                </a:solidFill>
              </a:rPr>
              <a:t>类地址</a:t>
            </a:r>
            <a:r>
              <a:rPr lang="zh-CN" altLang="en-US" dirty="0" smtClean="0">
                <a:solidFill>
                  <a:srgbClr val="FF0000"/>
                </a:solidFill>
              </a:rPr>
              <a:t>（</a:t>
            </a:r>
            <a:r>
              <a:rPr lang="zh-CN" altLang="en-US" dirty="0" smtClean="0">
                <a:solidFill>
                  <a:srgbClr val="0000FF"/>
                </a:solidFill>
              </a:rPr>
              <a:t>多播地址</a:t>
            </a:r>
            <a:r>
              <a:rPr lang="zh-CN" altLang="en-US" dirty="0" smtClean="0">
                <a:solidFill>
                  <a:srgbClr val="FF0000"/>
                </a:solidFill>
              </a:rPr>
              <a:t>）</a:t>
            </a:r>
            <a:r>
              <a:rPr lang="zh-CN" altLang="zh-CN" dirty="0" smtClean="0">
                <a:solidFill>
                  <a:srgbClr val="FF0000"/>
                </a:solidFill>
              </a:rPr>
              <a:t>。</a:t>
            </a:r>
            <a:endParaRPr lang="en-US" altLang="zh-CN" dirty="0" smtClean="0">
              <a:solidFill>
                <a:srgbClr val="FF0000"/>
              </a:solidFill>
            </a:endParaRPr>
          </a:p>
          <a:p>
            <a:r>
              <a:rPr lang="zh-CN" altLang="zh-CN" dirty="0" smtClean="0"/>
              <a:t>多播地址</a:t>
            </a:r>
            <a:r>
              <a:rPr lang="zh-CN" altLang="zh-CN" dirty="0" smtClean="0">
                <a:solidFill>
                  <a:srgbClr val="FF0000"/>
                </a:solidFill>
              </a:rPr>
              <a:t>只能</a:t>
            </a:r>
            <a:r>
              <a:rPr lang="zh-CN" altLang="zh-CN" dirty="0" smtClean="0"/>
              <a:t>用于目的地址，</a:t>
            </a:r>
            <a:r>
              <a:rPr lang="zh-CN" altLang="zh-CN" dirty="0" smtClean="0">
                <a:solidFill>
                  <a:srgbClr val="FF0000"/>
                </a:solidFill>
              </a:rPr>
              <a:t>不能</a:t>
            </a:r>
            <a:r>
              <a:rPr lang="zh-CN" altLang="zh-CN" dirty="0" smtClean="0"/>
              <a:t>用于源地址。</a:t>
            </a:r>
            <a:endParaRPr lang="zh-CN" altLang="en-US" dirty="0" smtClean="0"/>
          </a:p>
          <a:p>
            <a:pPr lvl="1"/>
            <a:endParaRPr lang="zh-CN" altLang="en-US" dirty="0"/>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grpSp>
        <p:nvGrpSpPr>
          <p:cNvPr id="4" name="组合 3"/>
          <p:cNvGrpSpPr/>
          <p:nvPr/>
        </p:nvGrpSpPr>
        <p:grpSpPr>
          <a:xfrm>
            <a:off x="560512" y="1196754"/>
            <a:ext cx="5914747" cy="5021495"/>
            <a:chOff x="704528" y="1196752"/>
            <a:chExt cx="5914747" cy="5021495"/>
          </a:xfrm>
        </p:grpSpPr>
        <p:sp>
          <p:nvSpPr>
            <p:cNvPr id="1001549" name="Line 77"/>
            <p:cNvSpPr>
              <a:spLocks noChangeShapeType="1"/>
            </p:cNvSpPr>
            <p:nvPr/>
          </p:nvSpPr>
          <p:spPr bwMode="auto">
            <a:xfrm>
              <a:off x="2355672"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985917"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2075345" y="3131914"/>
              <a:ext cx="1401631"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571564" y="1952401"/>
              <a:ext cx="0" cy="996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571564" y="3131914"/>
              <a:ext cx="0"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349828"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571564"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982476"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760741" y="3131914"/>
              <a:ext cx="1589088"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496616" y="5695027"/>
              <a:ext cx="475162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共有 </a:t>
              </a:r>
              <a:r>
                <a:rPr kumimoji="1" lang="en-US" altLang="zh-CN" sz="2800" b="1" dirty="0">
                  <a:solidFill>
                    <a:srgbClr val="000099"/>
                  </a:solidFill>
                  <a:latin typeface="+mn-lt"/>
                  <a:ea typeface="黑体" panose="02010609060101010101" pitchFamily="2" charset="-122"/>
                </a:rPr>
                <a:t>90 </a:t>
              </a:r>
              <a:r>
                <a:rPr kumimoji="1" lang="zh-CN" altLang="en-US" sz="2800" b="1" dirty="0">
                  <a:solidFill>
                    <a:srgbClr val="000099"/>
                  </a:solidFill>
                  <a:latin typeface="+mn-lt"/>
                  <a:ea typeface="黑体" panose="02010609060101010101" pitchFamily="2" charset="-122"/>
                </a:rPr>
                <a:t>个主机接收视频节目</a:t>
              </a:r>
            </a:p>
          </p:txBody>
        </p:sp>
        <p:sp>
          <p:nvSpPr>
            <p:cNvPr id="1001532" name="AutoShape 60"/>
            <p:cNvSpPr>
              <a:spLocks noChangeArrowheads="1"/>
            </p:cNvSpPr>
            <p:nvPr/>
          </p:nvSpPr>
          <p:spPr bwMode="auto">
            <a:xfrm rot="5400000">
              <a:off x="3469634"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446821"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320475" y="2933476"/>
              <a:ext cx="533135" cy="287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916324" y="249373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863010" y="364308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579362" y="3717701"/>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234368" y="3671664"/>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704528" y="1196752"/>
              <a:ext cx="238719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p>
          </p:txBody>
        </p:sp>
        <p:pic>
          <p:nvPicPr>
            <p:cNvPr id="1001540" name="Picture 68"/>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069503" y="3897090"/>
              <a:ext cx="531415"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320475" y="3897090"/>
              <a:ext cx="533135"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702151" y="3930427"/>
              <a:ext cx="531415" cy="28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a:graphicFrameLocks/>
            </p:cNvGraphicFramePr>
            <p:nvPr/>
          </p:nvGraphicFramePr>
          <p:xfrm>
            <a:off x="3200442" y="1233264"/>
            <a:ext cx="672438" cy="952500"/>
          </p:xfrm>
          <a:graphic>
            <a:graphicData uri="http://schemas.openxmlformats.org/presentationml/2006/ole">
              <p:oleObj spid="_x0000_s246785" name="Microsoft ClipArt Gallery" r:id="rId6" imgW="2735263" imgH="3825875" progId="">
                <p:embed/>
              </p:oleObj>
            </a:graphicData>
          </a:graphic>
        </p:graphicFrame>
        <p:sp>
          <p:nvSpPr>
            <p:cNvPr id="1001544" name="Line 72"/>
            <p:cNvSpPr>
              <a:spLocks noChangeShapeType="1"/>
            </p:cNvSpPr>
            <p:nvPr/>
          </p:nvSpPr>
          <p:spPr bwMode="auto">
            <a:xfrm>
              <a:off x="1138059" y="4854351"/>
              <a:ext cx="1497938"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916324" y="4854351"/>
              <a:ext cx="1497938"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694589" y="4854351"/>
              <a:ext cx="1496219"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295596"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421824"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3103780"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4133936"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882045"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6003349"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52070"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83900"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95137"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51846"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61112"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531891" y="466702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1" name="Text Box 89"/>
            <p:cNvSpPr txBox="1">
              <a:spLocks noChangeArrowheads="1"/>
            </p:cNvSpPr>
            <p:nvPr/>
          </p:nvSpPr>
          <p:spPr bwMode="auto">
            <a:xfrm>
              <a:off x="5069503" y="466702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2" name="Text Box 90"/>
            <p:cNvSpPr txBox="1">
              <a:spLocks noChangeArrowheads="1"/>
            </p:cNvSpPr>
            <p:nvPr/>
          </p:nvSpPr>
          <p:spPr bwMode="auto">
            <a:xfrm>
              <a:off x="3291239" y="4854351"/>
              <a:ext cx="63632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p>
          </p:txBody>
        </p:sp>
        <p:sp>
          <p:nvSpPr>
            <p:cNvPr id="1001563" name="Text Box 91"/>
            <p:cNvSpPr txBox="1">
              <a:spLocks noChangeArrowheads="1"/>
            </p:cNvSpPr>
            <p:nvPr/>
          </p:nvSpPr>
          <p:spPr bwMode="auto">
            <a:xfrm>
              <a:off x="2341913" y="4268564"/>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4" name="Text Box 92"/>
            <p:cNvSpPr txBox="1">
              <a:spLocks noChangeArrowheads="1"/>
            </p:cNvSpPr>
            <p:nvPr/>
          </p:nvSpPr>
          <p:spPr bwMode="auto">
            <a:xfrm>
              <a:off x="3877687" y="4220939"/>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5" name="Text Box 93"/>
            <p:cNvSpPr txBox="1">
              <a:spLocks noChangeArrowheads="1"/>
            </p:cNvSpPr>
            <p:nvPr/>
          </p:nvSpPr>
          <p:spPr bwMode="auto">
            <a:xfrm>
              <a:off x="5697228" y="4149501"/>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6" name="Text Box 94"/>
            <p:cNvSpPr txBox="1">
              <a:spLocks noChangeArrowheads="1"/>
            </p:cNvSpPr>
            <p:nvPr/>
          </p:nvSpPr>
          <p:spPr bwMode="auto">
            <a:xfrm>
              <a:off x="4735864" y="2925540"/>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7" name="Text Box 95"/>
            <p:cNvSpPr txBox="1">
              <a:spLocks noChangeArrowheads="1"/>
            </p:cNvSpPr>
            <p:nvPr/>
          </p:nvSpPr>
          <p:spPr bwMode="auto">
            <a:xfrm>
              <a:off x="3915524" y="3476401"/>
              <a:ext cx="83708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a:t>
              </a:r>
              <a:r>
                <a:rPr kumimoji="1" lang="zh-CN" altLang="en-US" sz="2400" b="1">
                  <a:solidFill>
                    <a:srgbClr val="C00000"/>
                  </a:solidFill>
                  <a:latin typeface="+mn-lt"/>
                  <a:ea typeface="黑体" panose="02010609060101010101" pitchFamily="2" charset="-122"/>
                </a:rPr>
                <a:t>个</a:t>
              </a:r>
            </a:p>
          </p:txBody>
        </p:sp>
        <p:sp>
          <p:nvSpPr>
            <p:cNvPr id="1001568" name="Text Box 96"/>
            <p:cNvSpPr txBox="1">
              <a:spLocks noChangeArrowheads="1"/>
            </p:cNvSpPr>
            <p:nvPr/>
          </p:nvSpPr>
          <p:spPr bwMode="auto">
            <a:xfrm>
              <a:off x="1693552" y="2925540"/>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30 </a:t>
              </a:r>
              <a:r>
                <a:rPr kumimoji="1" lang="zh-CN" altLang="en-US" sz="2400" b="1" dirty="0">
                  <a:solidFill>
                    <a:srgbClr val="C00000"/>
                  </a:solidFill>
                  <a:latin typeface="+mn-lt"/>
                  <a:ea typeface="黑体" panose="02010609060101010101" pitchFamily="2" charset="-122"/>
                </a:rPr>
                <a:t>个</a:t>
              </a:r>
            </a:p>
          </p:txBody>
        </p:sp>
        <p:sp>
          <p:nvSpPr>
            <p:cNvPr id="1001569" name="Text Box 97"/>
            <p:cNvSpPr txBox="1">
              <a:spLocks noChangeArrowheads="1"/>
            </p:cNvSpPr>
            <p:nvPr/>
          </p:nvSpPr>
          <p:spPr bwMode="auto">
            <a:xfrm>
              <a:off x="3980876" y="2160364"/>
              <a:ext cx="92204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90 </a:t>
              </a:r>
              <a:r>
                <a:rPr kumimoji="1" lang="zh-CN" altLang="en-US" sz="2400" b="1" dirty="0">
                  <a:solidFill>
                    <a:srgbClr val="C00000"/>
                  </a:solidFill>
                  <a:latin typeface="+mn-lt"/>
                  <a:ea typeface="黑体" panose="02010609060101010101" pitchFamily="2" charset="-122"/>
                </a:rPr>
                <a:t>个</a:t>
              </a:r>
            </a:p>
          </p:txBody>
        </p:sp>
        <p:sp>
          <p:nvSpPr>
            <p:cNvPr id="1001571" name="AutoShape 99"/>
            <p:cNvSpPr>
              <a:spLocks noChangeArrowheads="1"/>
            </p:cNvSpPr>
            <p:nvPr/>
          </p:nvSpPr>
          <p:spPr bwMode="auto">
            <a:xfrm rot="5400000">
              <a:off x="3569315" y="2573643"/>
              <a:ext cx="503238"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2" name="AutoShape 100"/>
            <p:cNvSpPr>
              <a:spLocks noChangeArrowheads="1"/>
            </p:cNvSpPr>
            <p:nvPr/>
          </p:nvSpPr>
          <p:spPr bwMode="auto">
            <a:xfrm rot="5400000">
              <a:off x="3668203" y="2636416"/>
              <a:ext cx="503237" cy="211534"/>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3" name="AutoShape 101"/>
            <p:cNvSpPr>
              <a:spLocks noChangeArrowheads="1"/>
            </p:cNvSpPr>
            <p:nvPr/>
          </p:nvSpPr>
          <p:spPr bwMode="auto">
            <a:xfrm rot="1858546">
              <a:off x="4414262" y="3287490"/>
              <a:ext cx="521097"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4" name="AutoShape 102"/>
            <p:cNvSpPr>
              <a:spLocks noChangeArrowheads="1"/>
            </p:cNvSpPr>
            <p:nvPr/>
          </p:nvSpPr>
          <p:spPr bwMode="auto">
            <a:xfrm rot="1858546">
              <a:off x="4531208" y="3262090"/>
              <a:ext cx="521097" cy="204787"/>
            </a:xfrm>
            <a:prstGeom prst="rightArrow">
              <a:avLst>
                <a:gd name="adj1" fmla="val 37500"/>
                <a:gd name="adj2" fmla="val 94378"/>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75" name="Group 103"/>
            <p:cNvGrpSpPr/>
            <p:nvPr/>
          </p:nvGrpSpPr>
          <p:grpSpPr bwMode="auto">
            <a:xfrm>
              <a:off x="5396264" y="4235226"/>
              <a:ext cx="441986" cy="655638"/>
              <a:chOff x="2222" y="1578"/>
              <a:chExt cx="215" cy="328"/>
            </a:xfrm>
            <a:solidFill>
              <a:schemeClr val="accent2"/>
            </a:solidFill>
          </p:grpSpPr>
          <p:sp>
            <p:nvSpPr>
              <p:cNvPr id="1001576" name="AutoShape 104"/>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7" name="AutoShape 105"/>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8" name="AutoShape 106"/>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1001579" name="AutoShape 107"/>
            <p:cNvSpPr>
              <a:spLocks noChangeArrowheads="1"/>
            </p:cNvSpPr>
            <p:nvPr/>
          </p:nvSpPr>
          <p:spPr bwMode="auto">
            <a:xfrm rot="5400000">
              <a:off x="3767091" y="2699056"/>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0" name="AutoShape 108"/>
            <p:cNvSpPr>
              <a:spLocks noChangeArrowheads="1"/>
            </p:cNvSpPr>
            <p:nvPr/>
          </p:nvSpPr>
          <p:spPr bwMode="auto">
            <a:xfrm rot="5400000">
              <a:off x="3865979" y="2761828"/>
              <a:ext cx="503238" cy="211535"/>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1" name="AutoShape 109"/>
            <p:cNvSpPr>
              <a:spLocks noChangeArrowheads="1"/>
            </p:cNvSpPr>
            <p:nvPr/>
          </p:nvSpPr>
          <p:spPr bwMode="auto">
            <a:xfrm rot="5400000">
              <a:off x="3963147" y="2822881"/>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2" name="AutoShape 110"/>
            <p:cNvSpPr>
              <a:spLocks noChangeArrowheads="1"/>
            </p:cNvSpPr>
            <p:nvPr/>
          </p:nvSpPr>
          <p:spPr bwMode="auto">
            <a:xfrm rot="8740270">
              <a:off x="2355672" y="33255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3" name="AutoShape 111"/>
            <p:cNvSpPr>
              <a:spLocks noChangeArrowheads="1"/>
            </p:cNvSpPr>
            <p:nvPr/>
          </p:nvSpPr>
          <p:spPr bwMode="auto">
            <a:xfrm rot="8740270">
              <a:off x="2262803" y="32874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84" name="Group 112"/>
            <p:cNvGrpSpPr/>
            <p:nvPr/>
          </p:nvGrpSpPr>
          <p:grpSpPr bwMode="auto">
            <a:xfrm>
              <a:off x="3571564" y="4219351"/>
              <a:ext cx="443706" cy="655638"/>
              <a:chOff x="2222" y="1578"/>
              <a:chExt cx="215" cy="328"/>
            </a:xfrm>
            <a:solidFill>
              <a:schemeClr val="accent2"/>
            </a:solidFill>
          </p:grpSpPr>
          <p:sp>
            <p:nvSpPr>
              <p:cNvPr id="1001585" name="AutoShape 113"/>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6" name="AutoShape 114"/>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7" name="AutoShape 115"/>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88" name="Group 116"/>
            <p:cNvGrpSpPr/>
            <p:nvPr/>
          </p:nvGrpSpPr>
          <p:grpSpPr bwMode="auto">
            <a:xfrm>
              <a:off x="2004835" y="4289201"/>
              <a:ext cx="443706" cy="655638"/>
              <a:chOff x="2222" y="1578"/>
              <a:chExt cx="215" cy="328"/>
            </a:xfrm>
            <a:solidFill>
              <a:schemeClr val="accent2"/>
            </a:solidFill>
          </p:grpSpPr>
          <p:sp>
            <p:nvSpPr>
              <p:cNvPr id="1001589" name="AutoShape 117"/>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0" name="AutoShape 118"/>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1" name="AutoShape 119"/>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92" name="Group 120"/>
            <p:cNvGrpSpPr/>
            <p:nvPr/>
          </p:nvGrpSpPr>
          <p:grpSpPr bwMode="auto">
            <a:xfrm>
              <a:off x="3571564" y="3292251"/>
              <a:ext cx="443706" cy="655638"/>
              <a:chOff x="2222" y="1578"/>
              <a:chExt cx="215" cy="328"/>
            </a:xfrm>
            <a:solidFill>
              <a:schemeClr val="accent2"/>
            </a:solidFill>
          </p:grpSpPr>
          <p:sp>
            <p:nvSpPr>
              <p:cNvPr id="1001593" name="AutoShape 121"/>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4" name="AutoShape 122"/>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5" name="AutoShape 123"/>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sp>
        <p:nvSpPr>
          <p:cNvPr id="1001598" name="Text Box 126"/>
          <p:cNvSpPr txBox="1">
            <a:spLocks noChangeArrowheads="1"/>
          </p:cNvSpPr>
          <p:nvPr/>
        </p:nvSpPr>
        <p:spPr bwMode="auto">
          <a:xfrm>
            <a:off x="6177137" y="1829142"/>
            <a:ext cx="3647368" cy="181588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800" b="1" dirty="0" smtClean="0">
                <a:solidFill>
                  <a:srgbClr val="000099"/>
                </a:solidFill>
                <a:ea typeface="黑体" panose="02010609060101010101" pitchFamily="2" charset="-122"/>
              </a:rPr>
              <a:t>采用</a:t>
            </a:r>
            <a:r>
              <a:rPr kumimoji="1" lang="zh-CN" altLang="zh-CN" sz="2800" b="1" dirty="0" smtClean="0">
                <a:solidFill>
                  <a:srgbClr val="000099"/>
                </a:solidFill>
                <a:latin typeface="+mn-lt"/>
                <a:ea typeface="黑体" panose="02010609060101010101" pitchFamily="2" charset="-122"/>
              </a:rPr>
              <a:t>单</a:t>
            </a:r>
            <a:r>
              <a:rPr kumimoji="1" lang="zh-CN" altLang="zh-CN" sz="2800" b="1" dirty="0">
                <a:solidFill>
                  <a:srgbClr val="000099"/>
                </a:solidFill>
                <a:latin typeface="+mn-lt"/>
                <a:ea typeface="黑体" panose="02010609060101010101" pitchFamily="2" charset="-122"/>
              </a:rPr>
              <a:t>播</a:t>
            </a:r>
            <a:r>
              <a:rPr kumimoji="1" lang="zh-CN" altLang="zh-CN" sz="2800" b="1" dirty="0" smtClean="0">
                <a:solidFill>
                  <a:srgbClr val="000099"/>
                </a:solidFill>
                <a:latin typeface="+mn-lt"/>
                <a:ea typeface="黑体" panose="02010609060101010101" pitchFamily="2" charset="-122"/>
              </a:rPr>
              <a:t>方式</a:t>
            </a:r>
            <a:r>
              <a:rPr kumimoji="1" lang="zh-CN" altLang="en-US" sz="2800" b="1" dirty="0" smtClean="0">
                <a:solidFill>
                  <a:srgbClr val="000099"/>
                </a:solidFill>
                <a:latin typeface="+mn-lt"/>
                <a:ea typeface="黑体" panose="02010609060101010101" pitchFamily="2" charset="-122"/>
              </a:rPr>
              <a:t>，</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向</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台</a:t>
            </a:r>
            <a:r>
              <a:rPr kumimoji="1" lang="zh-CN" altLang="zh-CN" sz="2800" b="1" dirty="0">
                <a:solidFill>
                  <a:srgbClr val="000099"/>
                </a:solidFill>
                <a:latin typeface="+mn-lt"/>
                <a:ea typeface="黑体" panose="02010609060101010101" pitchFamily="2" charset="-122"/>
              </a:rPr>
              <a:t>主机</a:t>
            </a:r>
            <a:r>
              <a:rPr kumimoji="1" lang="zh-CN" altLang="zh-CN" sz="2800" b="1" dirty="0" smtClean="0">
                <a:solidFill>
                  <a:srgbClr val="000099"/>
                </a:solidFill>
                <a:latin typeface="+mn-lt"/>
                <a:ea typeface="黑体" panose="02010609060101010101" pitchFamily="2" charset="-122"/>
              </a:rPr>
              <a:t>传送</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同样</a:t>
            </a:r>
            <a:r>
              <a:rPr kumimoji="1" lang="zh-CN" altLang="zh-CN" sz="2800" b="1" dirty="0">
                <a:solidFill>
                  <a:srgbClr val="000099"/>
                </a:solidFill>
                <a:latin typeface="+mn-lt"/>
                <a:ea typeface="黑体" panose="02010609060101010101" pitchFamily="2" charset="-122"/>
              </a:rPr>
              <a:t>的视频</a:t>
            </a:r>
            <a:r>
              <a:rPr kumimoji="1" lang="zh-CN" altLang="zh-CN" sz="2800" b="1" dirty="0" smtClean="0">
                <a:solidFill>
                  <a:srgbClr val="000099"/>
                </a:solidFill>
                <a:latin typeface="+mn-lt"/>
                <a:ea typeface="黑体" panose="02010609060101010101" pitchFamily="2" charset="-122"/>
              </a:rPr>
              <a:t>节目</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需要发送</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个</a:t>
            </a:r>
            <a:r>
              <a:rPr kumimoji="1" lang="zh-CN" altLang="zh-CN" sz="2800" b="1" dirty="0">
                <a:solidFill>
                  <a:srgbClr val="000099"/>
                </a:solidFill>
                <a:latin typeface="+mn-lt"/>
                <a:ea typeface="黑体" panose="02010609060101010101" pitchFamily="2" charset="-122"/>
              </a:rPr>
              <a:t>单</a:t>
            </a:r>
            <a:r>
              <a:rPr kumimoji="1" lang="zh-CN" altLang="zh-CN" sz="2800" b="1" dirty="0" smtClean="0">
                <a:solidFill>
                  <a:srgbClr val="000099"/>
                </a:solidFill>
                <a:latin typeface="+mn-lt"/>
                <a:ea typeface="黑体" panose="02010609060101010101" pitchFamily="2" charset="-122"/>
              </a:rPr>
              <a:t>播</a:t>
            </a:r>
            <a:endParaRPr kumimoji="1" lang="zh-CN" altLang="en-US" sz="2800" b="1" dirty="0">
              <a:solidFill>
                <a:srgbClr val="000099"/>
              </a:solidFill>
              <a:latin typeface="+mn-lt"/>
              <a:ea typeface="黑体" panose="02010609060101010101" pitchFamily="2" charset="-122"/>
            </a:endParaRPr>
          </a:p>
        </p:txBody>
      </p:sp>
      <p:sp>
        <p:nvSpPr>
          <p:cNvPr id="79" name="矩形 78"/>
          <p:cNvSpPr/>
          <p:nvPr/>
        </p:nvSpPr>
        <p:spPr>
          <a:xfrm>
            <a:off x="2734853" y="6219285"/>
            <a:ext cx="187213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单播</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sp>
        <p:nvSpPr>
          <p:cNvPr id="1001598" name="Text Box 126"/>
          <p:cNvSpPr txBox="1">
            <a:spLocks noChangeArrowheads="1"/>
          </p:cNvSpPr>
          <p:nvPr/>
        </p:nvSpPr>
        <p:spPr bwMode="auto">
          <a:xfrm>
            <a:off x="5859333" y="1268760"/>
            <a:ext cx="3990211" cy="193899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400" b="1" dirty="0">
                <a:solidFill>
                  <a:srgbClr val="000099"/>
                </a:solidFill>
                <a:latin typeface="+mn-lt"/>
                <a:ea typeface="黑体" panose="02010609060101010101" pitchFamily="2" charset="-122"/>
              </a:rPr>
              <a:t>采用</a:t>
            </a:r>
            <a:r>
              <a:rPr kumimoji="1" lang="zh-CN" altLang="zh-CN" sz="2400" b="1" dirty="0">
                <a:solidFill>
                  <a:srgbClr val="000099"/>
                </a:solidFill>
                <a:latin typeface="+mn-lt"/>
                <a:ea typeface="黑体" panose="02010609060101010101" pitchFamily="2" charset="-122"/>
              </a:rPr>
              <a:t>多播</a:t>
            </a:r>
            <a:r>
              <a:rPr kumimoji="1" lang="zh-CN" altLang="en-US" sz="2400" b="1" dirty="0">
                <a:solidFill>
                  <a:srgbClr val="000099"/>
                </a:solidFill>
                <a:latin typeface="+mn-lt"/>
                <a:ea typeface="黑体" panose="02010609060101010101" pitchFamily="2" charset="-122"/>
              </a:rPr>
              <a:t>方式，</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只需发送一</a:t>
            </a:r>
            <a:r>
              <a:rPr kumimoji="1" lang="zh-CN" altLang="zh-CN" sz="2400" b="1" dirty="0" smtClean="0">
                <a:solidFill>
                  <a:srgbClr val="000099"/>
                </a:solidFill>
                <a:latin typeface="+mn-lt"/>
                <a:ea typeface="黑体" panose="02010609060101010101" pitchFamily="2" charset="-122"/>
              </a:rPr>
              <a:t>次</a:t>
            </a:r>
            <a:r>
              <a:rPr kumimoji="1" lang="zh-CN" altLang="en-US" sz="2400" b="1" dirty="0" smtClean="0">
                <a:solidFill>
                  <a:srgbClr val="000099"/>
                </a:solidFill>
                <a:latin typeface="+mn-lt"/>
                <a:ea typeface="黑体" panose="02010609060101010101" pitchFamily="2" charset="-122"/>
              </a:rPr>
              <a:t>到多播组</a:t>
            </a:r>
            <a:r>
              <a:rPr kumimoji="1" lang="zh-CN" altLang="zh-CN" sz="2400" b="1" dirty="0" smtClean="0">
                <a:solidFill>
                  <a:srgbClr val="000099"/>
                </a:solidFill>
                <a:latin typeface="+mn-lt"/>
                <a:ea typeface="黑体" panose="02010609060101010101" pitchFamily="2" charset="-122"/>
              </a:rPr>
              <a:t>。</a:t>
            </a:r>
            <a:endParaRPr kumimoji="1" lang="en-US" altLang="zh-CN" sz="2400" b="1" dirty="0" smtClean="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路由器复制</a:t>
            </a:r>
            <a:r>
              <a:rPr kumimoji="1" lang="zh-CN" altLang="en-US" sz="2400" b="1" dirty="0" smtClean="0">
                <a:solidFill>
                  <a:srgbClr val="000099"/>
                </a:solidFill>
                <a:latin typeface="+mn-lt"/>
                <a:ea typeface="黑体" panose="02010609060101010101" pitchFamily="2" charset="-122"/>
              </a:rPr>
              <a:t>分组。</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局域网具有硬件多播功能，不需要复制</a:t>
            </a:r>
            <a:r>
              <a:rPr kumimoji="1" lang="zh-CN" altLang="zh-CN" sz="2400" b="1" dirty="0" smtClean="0">
                <a:solidFill>
                  <a:srgbClr val="000099"/>
                </a:solidFill>
                <a:latin typeface="+mn-lt"/>
                <a:ea typeface="黑体" panose="02010609060101010101" pitchFamily="2" charset="-122"/>
              </a:rPr>
              <a:t>分组</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sp>
        <p:nvSpPr>
          <p:cNvPr id="81" name="Text Box 126"/>
          <p:cNvSpPr txBox="1">
            <a:spLocks noChangeArrowheads="1"/>
          </p:cNvSpPr>
          <p:nvPr/>
        </p:nvSpPr>
        <p:spPr bwMode="auto">
          <a:xfrm>
            <a:off x="6262816" y="3356992"/>
            <a:ext cx="3586728" cy="1569660"/>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zh-CN" sz="2400" b="1" dirty="0" smtClean="0">
                <a:solidFill>
                  <a:srgbClr val="000099"/>
                </a:solidFill>
                <a:latin typeface="+mn-lt"/>
                <a:ea typeface="黑体" panose="02010609060101010101" pitchFamily="2" charset="-122"/>
              </a:rPr>
              <a:t>当</a:t>
            </a:r>
            <a:r>
              <a:rPr kumimoji="1" lang="zh-CN" altLang="zh-CN" sz="2400" b="1" dirty="0">
                <a:solidFill>
                  <a:srgbClr val="000099"/>
                </a:solidFill>
                <a:latin typeface="+mn-lt"/>
                <a:ea typeface="黑体" panose="02010609060101010101" pitchFamily="2" charset="-122"/>
              </a:rPr>
              <a:t>多播组的主机数很大时（如成千上万个），采用多播方式就可明显地减轻网络中各种资源的</a:t>
            </a:r>
            <a:r>
              <a:rPr kumimoji="1" lang="zh-CN" altLang="zh-CN" sz="2400" b="1" dirty="0" smtClean="0">
                <a:solidFill>
                  <a:srgbClr val="000099"/>
                </a:solidFill>
                <a:latin typeface="+mn-lt"/>
                <a:ea typeface="黑体" panose="02010609060101010101" pitchFamily="2" charset="-122"/>
              </a:rPr>
              <a:t>消耗</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grpSp>
        <p:nvGrpSpPr>
          <p:cNvPr id="5" name="组合 4"/>
          <p:cNvGrpSpPr/>
          <p:nvPr/>
        </p:nvGrpSpPr>
        <p:grpSpPr>
          <a:xfrm>
            <a:off x="560513" y="1196752"/>
            <a:ext cx="5647070" cy="5484196"/>
            <a:chOff x="560512" y="1196752"/>
            <a:chExt cx="5647070" cy="5484196"/>
          </a:xfrm>
        </p:grpSpPr>
        <p:sp>
          <p:nvSpPr>
            <p:cNvPr id="1001549" name="Line 77"/>
            <p:cNvSpPr>
              <a:spLocks noChangeShapeType="1"/>
            </p:cNvSpPr>
            <p:nvPr/>
          </p:nvSpPr>
          <p:spPr bwMode="auto">
            <a:xfrm>
              <a:off x="2211656"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841901"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1931329" y="3131914"/>
              <a:ext cx="1401631"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427548" y="1952401"/>
              <a:ext cx="0" cy="996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427548" y="3131914"/>
              <a:ext cx="0"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205812"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427548"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838460" y="4038377"/>
              <a:ext cx="0" cy="8159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616725" y="3131914"/>
              <a:ext cx="1589088" cy="906462"/>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686480" y="5695027"/>
              <a:ext cx="366959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smtClean="0">
                  <a:solidFill>
                    <a:srgbClr val="000099"/>
                  </a:solidFill>
                  <a:ea typeface="黑体" panose="02010609060101010101" pitchFamily="2" charset="-122"/>
                </a:rPr>
                <a:t>多</a:t>
              </a:r>
              <a:r>
                <a:rPr kumimoji="1" lang="zh-CN" altLang="en-US" sz="2800" b="1" dirty="0">
                  <a:solidFill>
                    <a:srgbClr val="000099"/>
                  </a:solidFill>
                  <a:ea typeface="黑体" panose="02010609060101010101" pitchFamily="2" charset="-122"/>
                </a:rPr>
                <a:t>播组</a:t>
              </a:r>
              <a:r>
                <a:rPr kumimoji="1" lang="zh-CN" altLang="en-US" sz="2800" b="1" dirty="0" smtClean="0">
                  <a:solidFill>
                    <a:srgbClr val="000099"/>
                  </a:solidFill>
                  <a:ea typeface="黑体" panose="02010609060101010101" pitchFamily="2" charset="-122"/>
                </a:rPr>
                <a:t>成员共有 </a:t>
              </a:r>
              <a:r>
                <a:rPr kumimoji="1" lang="en-US" altLang="zh-CN" sz="2800" b="1" dirty="0">
                  <a:solidFill>
                    <a:srgbClr val="000099"/>
                  </a:solidFill>
                  <a:ea typeface="黑体" panose="02010609060101010101" pitchFamily="2" charset="-122"/>
                </a:rPr>
                <a:t>90 </a:t>
              </a:r>
              <a:r>
                <a:rPr kumimoji="1" lang="zh-CN" altLang="en-US" sz="2800" b="1" dirty="0">
                  <a:solidFill>
                    <a:srgbClr val="000099"/>
                  </a:solidFill>
                  <a:ea typeface="黑体" panose="02010609060101010101" pitchFamily="2" charset="-122"/>
                </a:rPr>
                <a:t>个</a:t>
              </a:r>
              <a:endParaRPr kumimoji="1" lang="zh-CN" altLang="en-US" sz="2800" b="1" dirty="0">
                <a:solidFill>
                  <a:srgbClr val="000099"/>
                </a:solidFill>
                <a:latin typeface="+mn-lt"/>
                <a:ea typeface="黑体" panose="02010609060101010101" pitchFamily="2" charset="-122"/>
              </a:endParaRPr>
            </a:p>
          </p:txBody>
        </p:sp>
        <p:sp>
          <p:nvSpPr>
            <p:cNvPr id="1001532" name="AutoShape 60"/>
            <p:cNvSpPr>
              <a:spLocks noChangeArrowheads="1"/>
            </p:cNvSpPr>
            <p:nvPr/>
          </p:nvSpPr>
          <p:spPr bwMode="auto">
            <a:xfrm rot="5400000">
              <a:off x="3325618"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302805"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76459" y="2933476"/>
              <a:ext cx="533135" cy="287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772308" y="249373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718994" y="364308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435346" y="3717701"/>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090352" y="3671664"/>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560512" y="1196752"/>
              <a:ext cx="238719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p>
          </p:txBody>
        </p:sp>
        <p:pic>
          <p:nvPicPr>
            <p:cNvPr id="1001540" name="Picture 68"/>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925487" y="3897090"/>
              <a:ext cx="531415"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76459" y="3897090"/>
              <a:ext cx="533135"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558135" y="3930427"/>
              <a:ext cx="531415" cy="28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a:graphicFrameLocks/>
            </p:cNvGraphicFramePr>
            <p:nvPr/>
          </p:nvGraphicFramePr>
          <p:xfrm>
            <a:off x="3056426" y="1233264"/>
            <a:ext cx="672438" cy="952500"/>
          </p:xfrm>
          <a:graphic>
            <a:graphicData uri="http://schemas.openxmlformats.org/presentationml/2006/ole">
              <p:oleObj spid="_x0000_s541697" name="Microsoft ClipArt Gallery" r:id="rId6" imgW="2735263" imgH="3825875" progId="">
                <p:embed/>
              </p:oleObj>
            </a:graphicData>
          </a:graphic>
        </p:graphicFrame>
        <p:sp>
          <p:nvSpPr>
            <p:cNvPr id="1001544" name="Line 72"/>
            <p:cNvSpPr>
              <a:spLocks noChangeShapeType="1"/>
            </p:cNvSpPr>
            <p:nvPr/>
          </p:nvSpPr>
          <p:spPr bwMode="auto">
            <a:xfrm>
              <a:off x="994043" y="4854351"/>
              <a:ext cx="1497938"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772308" y="4854351"/>
              <a:ext cx="1497938"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550573" y="4854351"/>
              <a:ext cx="1496219" cy="0"/>
            </a:xfrm>
            <a:prstGeom prst="line">
              <a:avLst/>
            </a:prstGeom>
            <a:noFill/>
            <a:ln w="571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151580"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277808"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2959764"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3989920"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738029" y="4854351"/>
              <a:ext cx="0" cy="36195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5859333" y="4854352"/>
              <a:ext cx="0" cy="4540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08054"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39884"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1121"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07830"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17096" y="5078189"/>
              <a:ext cx="650081" cy="569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387875" y="466702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1" name="Text Box 89"/>
            <p:cNvSpPr txBox="1">
              <a:spLocks noChangeArrowheads="1"/>
            </p:cNvSpPr>
            <p:nvPr/>
          </p:nvSpPr>
          <p:spPr bwMode="auto">
            <a:xfrm>
              <a:off x="4925487" y="466702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2" name="Text Box 90"/>
            <p:cNvSpPr txBox="1">
              <a:spLocks noChangeArrowheads="1"/>
            </p:cNvSpPr>
            <p:nvPr/>
          </p:nvSpPr>
          <p:spPr bwMode="auto">
            <a:xfrm>
              <a:off x="3147223" y="4854351"/>
              <a:ext cx="63632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p>
          </p:txBody>
        </p:sp>
        <p:sp>
          <p:nvSpPr>
            <p:cNvPr id="1001563" name="Text Box 91"/>
            <p:cNvSpPr txBox="1">
              <a:spLocks noChangeArrowheads="1"/>
            </p:cNvSpPr>
            <p:nvPr/>
          </p:nvSpPr>
          <p:spPr bwMode="auto">
            <a:xfrm>
              <a:off x="2072680" y="4268564"/>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4" name="Text Box 92"/>
            <p:cNvSpPr txBox="1">
              <a:spLocks noChangeArrowheads="1"/>
            </p:cNvSpPr>
            <p:nvPr/>
          </p:nvSpPr>
          <p:spPr bwMode="auto">
            <a:xfrm>
              <a:off x="3656856" y="4220939"/>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5" name="Text Box 93"/>
            <p:cNvSpPr txBox="1">
              <a:spLocks noChangeArrowheads="1"/>
            </p:cNvSpPr>
            <p:nvPr/>
          </p:nvSpPr>
          <p:spPr bwMode="auto">
            <a:xfrm>
              <a:off x="5457056" y="4191471"/>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6" name="Text Box 94"/>
            <p:cNvSpPr txBox="1">
              <a:spLocks noChangeArrowheads="1"/>
            </p:cNvSpPr>
            <p:nvPr/>
          </p:nvSpPr>
          <p:spPr bwMode="auto">
            <a:xfrm>
              <a:off x="4520952" y="3039343"/>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7" name="Text Box 95"/>
            <p:cNvSpPr txBox="1">
              <a:spLocks noChangeArrowheads="1"/>
            </p:cNvSpPr>
            <p:nvPr/>
          </p:nvSpPr>
          <p:spPr bwMode="auto">
            <a:xfrm>
              <a:off x="3626410" y="3429000"/>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8" name="Text Box 96"/>
            <p:cNvSpPr txBox="1">
              <a:spLocks noChangeArrowheads="1"/>
            </p:cNvSpPr>
            <p:nvPr/>
          </p:nvSpPr>
          <p:spPr bwMode="auto">
            <a:xfrm>
              <a:off x="1784648" y="3111351"/>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9" name="Text Box 97"/>
            <p:cNvSpPr txBox="1">
              <a:spLocks noChangeArrowheads="1"/>
            </p:cNvSpPr>
            <p:nvPr/>
          </p:nvSpPr>
          <p:spPr bwMode="auto">
            <a:xfrm>
              <a:off x="3698418" y="2319263"/>
              <a:ext cx="7505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en-US" altLang="zh-CN" sz="2400" b="1" dirty="0" smtClean="0">
                <a:solidFill>
                  <a:srgbClr val="C00000"/>
                </a:solidFill>
                <a:latin typeface="+mn-lt"/>
                <a:ea typeface="黑体" panose="02010609060101010101" pitchFamily="2" charset="-122"/>
              </a:endParaRPr>
            </a:p>
          </p:txBody>
        </p:sp>
        <p:sp>
          <p:nvSpPr>
            <p:cNvPr id="1001576" name="AutoShape 104"/>
            <p:cNvSpPr>
              <a:spLocks noChangeArrowheads="1"/>
            </p:cNvSpPr>
            <p:nvPr/>
          </p:nvSpPr>
          <p:spPr bwMode="auto">
            <a:xfrm rot="5400000">
              <a:off x="5107286" y="4380216"/>
              <a:ext cx="503722" cy="211742"/>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5" name="AutoShape 113"/>
            <p:cNvSpPr>
              <a:spLocks noChangeArrowheads="1"/>
            </p:cNvSpPr>
            <p:nvPr/>
          </p:nvSpPr>
          <p:spPr bwMode="auto">
            <a:xfrm rot="5400000">
              <a:off x="3283002" y="43639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9" name="AutoShape 117"/>
            <p:cNvSpPr>
              <a:spLocks noChangeArrowheads="1"/>
            </p:cNvSpPr>
            <p:nvPr/>
          </p:nvSpPr>
          <p:spPr bwMode="auto">
            <a:xfrm rot="5400000">
              <a:off x="1716273" y="443377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3" name="AutoShape 121"/>
            <p:cNvSpPr>
              <a:spLocks noChangeArrowheads="1"/>
            </p:cNvSpPr>
            <p:nvPr/>
          </p:nvSpPr>
          <p:spPr bwMode="auto">
            <a:xfrm rot="5400000">
              <a:off x="3283002" y="34368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矩形 1"/>
            <p:cNvSpPr/>
            <p:nvPr/>
          </p:nvSpPr>
          <p:spPr>
            <a:xfrm>
              <a:off x="3584848" y="2852936"/>
              <a:ext cx="649537" cy="369332"/>
            </a:xfrm>
            <a:prstGeom prst="rect">
              <a:avLst/>
            </a:prstGeom>
          </p:spPr>
          <p:txBody>
            <a:bodyPr wrap="none">
              <a:spAutoFit/>
            </a:bodyPr>
            <a:lstStyle/>
            <a:p>
              <a:r>
                <a:rPr kumimoji="1" lang="zh-CN" altLang="en-US" b="1" dirty="0">
                  <a:solidFill>
                    <a:srgbClr val="C00000"/>
                  </a:solidFill>
                  <a:ea typeface="黑体" panose="02010609060101010101" pitchFamily="2" charset="-122"/>
                </a:rPr>
                <a:t>复制</a:t>
              </a:r>
            </a:p>
          </p:txBody>
        </p:sp>
        <p:sp>
          <p:nvSpPr>
            <p:cNvPr id="78" name="Text Box 105"/>
            <p:cNvSpPr txBox="1">
              <a:spLocks noChangeArrowheads="1"/>
            </p:cNvSpPr>
            <p:nvPr/>
          </p:nvSpPr>
          <p:spPr bwMode="auto">
            <a:xfrm>
              <a:off x="1064567" y="4469050"/>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79" name="Text Box 107"/>
            <p:cNvSpPr txBox="1">
              <a:spLocks noChangeArrowheads="1"/>
            </p:cNvSpPr>
            <p:nvPr/>
          </p:nvSpPr>
          <p:spPr bwMode="auto">
            <a:xfrm>
              <a:off x="4468191" y="4469050"/>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80" name="Text Box 106"/>
            <p:cNvSpPr txBox="1">
              <a:spLocks noChangeArrowheads="1"/>
            </p:cNvSpPr>
            <p:nvPr/>
          </p:nvSpPr>
          <p:spPr bwMode="auto">
            <a:xfrm>
              <a:off x="2720752" y="4469050"/>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3" name="矩形 2"/>
            <p:cNvSpPr/>
            <p:nvPr/>
          </p:nvSpPr>
          <p:spPr>
            <a:xfrm>
              <a:off x="2734853" y="6219283"/>
              <a:ext cx="1297266"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多</a:t>
              </a:r>
              <a:r>
                <a:rPr lang="zh-CN" altLang="zh-CN" sz="2400" b="1" dirty="0">
                  <a:latin typeface="+mn-lt"/>
                  <a:ea typeface="黑体" panose="02010609060101010101" pitchFamily="2" charset="-122"/>
                </a:rPr>
                <a:t>播</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9" name="Rectangle 3"/>
          <p:cNvSpPr>
            <a:spLocks noGrp="1" noChangeArrowheads="1"/>
          </p:cNvSpPr>
          <p:nvPr>
            <p:ph idx="1"/>
          </p:nvPr>
        </p:nvSpPr>
        <p:spPr/>
        <p:txBody>
          <a:bodyPr/>
          <a:lstStyle/>
          <a:p>
            <a:pPr>
              <a:buFont typeface="Wingdings" pitchFamily="2" charset="2"/>
              <a:buNone/>
            </a:pPr>
            <a:r>
              <a:rPr lang="en-US" altLang="zh-CN" dirty="0" smtClean="0"/>
              <a:t>(1) </a:t>
            </a:r>
            <a:r>
              <a:rPr lang="zh-CN" altLang="en-US" dirty="0" smtClean="0"/>
              <a:t>多播使用组地址</a:t>
            </a:r>
            <a:r>
              <a:rPr lang="en-US" altLang="zh-CN" dirty="0" smtClean="0"/>
              <a:t>— IP </a:t>
            </a:r>
            <a:r>
              <a:rPr lang="zh-CN" altLang="en-US" dirty="0" smtClean="0"/>
              <a:t>使用 </a:t>
            </a:r>
            <a:r>
              <a:rPr lang="en-US" altLang="zh-CN" dirty="0" smtClean="0"/>
              <a:t>D </a:t>
            </a:r>
            <a:r>
              <a:rPr lang="zh-CN" altLang="en-US" dirty="0" smtClean="0"/>
              <a:t>类地址支持多播。多播地址只能用于目的地址，而不能用于源地址。  </a:t>
            </a:r>
          </a:p>
          <a:p>
            <a:pPr>
              <a:buFont typeface="Wingdings" pitchFamily="2" charset="2"/>
              <a:buNone/>
            </a:pPr>
            <a:r>
              <a:rPr lang="en-US" altLang="zh-CN" dirty="0" smtClean="0"/>
              <a:t>(2) </a:t>
            </a:r>
            <a:r>
              <a:rPr lang="zh-CN" altLang="en-US" dirty="0" smtClean="0">
                <a:solidFill>
                  <a:srgbClr val="C00000"/>
                </a:solidFill>
              </a:rPr>
              <a:t>永久组地址</a:t>
            </a:r>
            <a:r>
              <a:rPr lang="en-US" altLang="zh-CN" dirty="0" smtClean="0"/>
              <a:t>—</a:t>
            </a:r>
            <a:r>
              <a:rPr lang="zh-CN" altLang="en-US" dirty="0" smtClean="0"/>
              <a:t>由因特网号码指派管理局 </a:t>
            </a:r>
            <a:r>
              <a:rPr lang="en-US" altLang="zh-CN" dirty="0" smtClean="0"/>
              <a:t>IANA </a:t>
            </a:r>
            <a:r>
              <a:rPr lang="zh-CN" altLang="en-US" dirty="0" smtClean="0"/>
              <a:t>负责指派。</a:t>
            </a:r>
          </a:p>
          <a:p>
            <a:pPr>
              <a:buFont typeface="Wingdings" pitchFamily="2" charset="2"/>
              <a:buNone/>
            </a:pPr>
            <a:r>
              <a:rPr lang="en-US" altLang="zh-CN" dirty="0" smtClean="0"/>
              <a:t>(3) </a:t>
            </a:r>
            <a:r>
              <a:rPr lang="zh-CN" altLang="en-US" dirty="0" smtClean="0">
                <a:solidFill>
                  <a:srgbClr val="C00000"/>
                </a:solidFill>
              </a:rPr>
              <a:t>动态的组成员 </a:t>
            </a:r>
          </a:p>
          <a:p>
            <a:pPr>
              <a:buFont typeface="Wingdings" pitchFamily="2" charset="2"/>
              <a:buNone/>
            </a:pPr>
            <a:r>
              <a:rPr lang="en-US" altLang="zh-CN" dirty="0" smtClean="0"/>
              <a:t>(4) </a:t>
            </a:r>
            <a:r>
              <a:rPr lang="zh-CN" altLang="en-US" dirty="0" smtClean="0"/>
              <a:t>使用硬件进行多播</a:t>
            </a:r>
          </a:p>
          <a:p>
            <a:pPr>
              <a:buFont typeface="Wingdings" pitchFamily="2" charset="2"/>
              <a:buNone/>
            </a:pPr>
            <a:endParaRPr lang="zh-CN" altLang="en-US" dirty="0" smtClean="0"/>
          </a:p>
        </p:txBody>
      </p:sp>
      <p:sp>
        <p:nvSpPr>
          <p:cNvPr id="143363" name="Rectangle 2"/>
          <p:cNvSpPr>
            <a:spLocks noGrp="1" noChangeArrowheads="1"/>
          </p:cNvSpPr>
          <p:nvPr>
            <p:ph type="title"/>
          </p:nvPr>
        </p:nvSpPr>
        <p:spPr>
          <a:xfrm>
            <a:off x="507339" y="214313"/>
            <a:ext cx="7372746" cy="622300"/>
          </a:xfrm>
        </p:spPr>
        <p:txBody>
          <a:bodyPr/>
          <a:lstStyle/>
          <a:p>
            <a:r>
              <a:rPr lang="en-US" altLang="zh-CN" smtClean="0"/>
              <a:t>IP </a:t>
            </a:r>
            <a:r>
              <a:rPr lang="zh-CN" altLang="en-US" smtClean="0"/>
              <a:t>多播的一些特点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33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33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33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标题 1225729"/>
          <p:cNvSpPr>
            <a:spLocks noGrp="1" noChangeArrowheads="1"/>
          </p:cNvSpPr>
          <p:nvPr>
            <p:ph type="title"/>
          </p:nvPr>
        </p:nvSpPr>
        <p:spPr/>
        <p:txBody>
          <a:bodyPr/>
          <a:lstStyle/>
          <a:p>
            <a:endParaRPr lang="zh-CN" altLang="en-US" smtClean="0"/>
          </a:p>
        </p:txBody>
      </p:sp>
      <p:sp>
        <p:nvSpPr>
          <p:cNvPr id="445442" name="文本占位符 1225730"/>
          <p:cNvSpPr>
            <a:spLocks noGrp="1" noChangeArrowheads="1"/>
          </p:cNvSpPr>
          <p:nvPr>
            <p:ph idx="1"/>
          </p:nvPr>
        </p:nvSpPr>
        <p:spPr/>
        <p:txBody>
          <a:bodyPr/>
          <a:lstStyle/>
          <a:p>
            <a:endParaRPr lang="zh-CN" altLang="en-US" smtClean="0"/>
          </a:p>
        </p:txBody>
      </p:sp>
      <p:pic>
        <p:nvPicPr>
          <p:cNvPr id="445443" name="图片 1225731" descr="114812716">
            <a:hlinkClick r:id="rId2"/>
          </p:cNvPr>
          <p:cNvPicPr>
            <a:picLocks noChangeAspect="1" noChangeArrowheads="1"/>
          </p:cNvPicPr>
          <p:nvPr/>
        </p:nvPicPr>
        <p:blipFill>
          <a:blip r:embed="rId3" cstate="print"/>
          <a:srcRect/>
          <a:stretch>
            <a:fillRect/>
          </a:stretch>
        </p:blipFill>
        <p:spPr bwMode="auto">
          <a:xfrm>
            <a:off x="1" y="0"/>
            <a:ext cx="9820010" cy="6858000"/>
          </a:xfrm>
          <a:prstGeom prst="rect">
            <a:avLst/>
          </a:prstGeom>
          <a:noFill/>
          <a:ln w="9525">
            <a:noFill/>
            <a:miter lim="800000"/>
            <a:headEnd/>
            <a:tailEnd/>
          </a:ln>
        </p:spPr>
      </p:pic>
      <p:sp>
        <p:nvSpPr>
          <p:cNvPr id="445444" name="矩形 1225732"/>
          <p:cNvSpPr>
            <a:spLocks noChangeArrowheads="1"/>
          </p:cNvSpPr>
          <p:nvPr/>
        </p:nvSpPr>
        <p:spPr bwMode="auto">
          <a:xfrm>
            <a:off x="3470540" y="335240"/>
            <a:ext cx="1393330" cy="369332"/>
          </a:xfrm>
          <a:prstGeom prst="rect">
            <a:avLst/>
          </a:prstGeom>
          <a:noFill/>
          <a:ln w="9525">
            <a:noFill/>
            <a:miter lim="800000"/>
            <a:headEnd/>
            <a:tailEnd/>
          </a:ln>
        </p:spPr>
        <p:txBody>
          <a:bodyPr wrap="none" anchor="ctr">
            <a:spAutoFit/>
          </a:bodyPr>
          <a:lstStyle/>
          <a:p>
            <a:r>
              <a:rPr lang="zh-CN" altLang="en-US">
                <a:latin typeface="Tahoma" pitchFamily="34" charset="0"/>
                <a:ea typeface="黑体" pitchFamily="49" charset="-122"/>
              </a:rPr>
              <a:t>单播</a:t>
            </a:r>
            <a:r>
              <a:rPr lang="en-US" altLang="zh-CN">
                <a:latin typeface="Tahoma" pitchFamily="34" charset="0"/>
                <a:ea typeface="黑体" pitchFamily="49" charset="-122"/>
              </a:rPr>
              <a:t>IP</a:t>
            </a:r>
            <a:r>
              <a:rPr lang="zh-CN" altLang="en-US">
                <a:latin typeface="Tahoma" pitchFamily="34" charset="0"/>
                <a:ea typeface="黑体" pitchFamily="49" charset="-122"/>
              </a:rPr>
              <a:t>分组 </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标题 1226753"/>
          <p:cNvSpPr>
            <a:spLocks noGrp="1" noChangeArrowheads="1"/>
          </p:cNvSpPr>
          <p:nvPr>
            <p:ph type="title"/>
          </p:nvPr>
        </p:nvSpPr>
        <p:spPr/>
        <p:txBody>
          <a:bodyPr/>
          <a:lstStyle/>
          <a:p>
            <a:endParaRPr lang="zh-CN" altLang="en-US" smtClean="0"/>
          </a:p>
        </p:txBody>
      </p:sp>
      <p:sp>
        <p:nvSpPr>
          <p:cNvPr id="446466" name="文本占位符 1226754"/>
          <p:cNvSpPr>
            <a:spLocks noGrp="1" noChangeArrowheads="1"/>
          </p:cNvSpPr>
          <p:nvPr>
            <p:ph idx="1"/>
          </p:nvPr>
        </p:nvSpPr>
        <p:spPr/>
        <p:txBody>
          <a:bodyPr/>
          <a:lstStyle/>
          <a:p>
            <a:endParaRPr lang="zh-CN" altLang="en-US" smtClean="0"/>
          </a:p>
        </p:txBody>
      </p:sp>
      <p:pic>
        <p:nvPicPr>
          <p:cNvPr id="446467" name="图片 1226755" descr="114827618">
            <a:hlinkClick r:id="rId3"/>
          </p:cNvPr>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sp>
        <p:nvSpPr>
          <p:cNvPr id="446468" name="矩形 1226756"/>
          <p:cNvSpPr>
            <a:spLocks noChangeArrowheads="1"/>
          </p:cNvSpPr>
          <p:nvPr/>
        </p:nvSpPr>
        <p:spPr bwMode="auto">
          <a:xfrm>
            <a:off x="3236648" y="74891"/>
            <a:ext cx="1393330" cy="369332"/>
          </a:xfrm>
          <a:prstGeom prst="rect">
            <a:avLst/>
          </a:prstGeom>
          <a:noFill/>
          <a:ln w="9525">
            <a:noFill/>
            <a:miter lim="800000"/>
            <a:headEnd/>
            <a:tailEnd/>
          </a:ln>
        </p:spPr>
        <p:txBody>
          <a:bodyPr wrap="none" anchor="ctr">
            <a:spAutoFit/>
          </a:bodyPr>
          <a:lstStyle/>
          <a:p>
            <a:r>
              <a:rPr lang="zh-CN" altLang="en-US">
                <a:latin typeface="Tahoma" pitchFamily="34" charset="0"/>
                <a:ea typeface="黑体" pitchFamily="49" charset="-122"/>
              </a:rPr>
              <a:t>广播</a:t>
            </a:r>
            <a:r>
              <a:rPr lang="en-US" altLang="zh-CN">
                <a:latin typeface="Tahoma" pitchFamily="34" charset="0"/>
                <a:ea typeface="黑体" pitchFamily="49" charset="-122"/>
              </a:rPr>
              <a:t>IP</a:t>
            </a:r>
            <a:r>
              <a:rPr lang="zh-CN" altLang="en-US">
                <a:latin typeface="Tahoma" pitchFamily="34" charset="0"/>
                <a:ea typeface="黑体" pitchFamily="49" charset="-122"/>
              </a:rPr>
              <a:t>分组 </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标题 1228801"/>
          <p:cNvSpPr>
            <a:spLocks noGrp="1" noChangeArrowheads="1"/>
          </p:cNvSpPr>
          <p:nvPr>
            <p:ph type="title"/>
          </p:nvPr>
        </p:nvSpPr>
        <p:spPr/>
        <p:txBody>
          <a:bodyPr/>
          <a:lstStyle/>
          <a:p>
            <a:r>
              <a:rPr lang="zh-CN" altLang="en-US" smtClean="0"/>
              <a:t>多播</a:t>
            </a:r>
          </a:p>
        </p:txBody>
      </p:sp>
      <p:sp>
        <p:nvSpPr>
          <p:cNvPr id="448514" name="文本占位符 1228802"/>
          <p:cNvSpPr>
            <a:spLocks noGrp="1" noChangeArrowheads="1"/>
          </p:cNvSpPr>
          <p:nvPr>
            <p:ph idx="1"/>
          </p:nvPr>
        </p:nvSpPr>
        <p:spPr/>
        <p:txBody>
          <a:bodyPr/>
          <a:lstStyle/>
          <a:p>
            <a:pPr>
              <a:lnSpc>
                <a:spcPct val="90000"/>
              </a:lnSpc>
            </a:pPr>
            <a:r>
              <a:rPr lang="zh-CN" altLang="en-US" dirty="0" smtClean="0"/>
              <a:t>属</a:t>
            </a:r>
            <a:r>
              <a:rPr lang="zh-CN" altLang="en-US" dirty="0" smtClean="0"/>
              <a:t>于多播组的设备将被分配一个多播组</a:t>
            </a:r>
            <a:r>
              <a:rPr lang="en-US" altLang="zh-CN" dirty="0" smtClean="0"/>
              <a:t>IP</a:t>
            </a:r>
            <a:r>
              <a:rPr lang="zh-CN" altLang="en-US" dirty="0" smtClean="0"/>
              <a:t>地址，多播地址范围为</a:t>
            </a:r>
            <a:r>
              <a:rPr lang="en-US" altLang="zh-CN" dirty="0" smtClean="0"/>
              <a:t>224.0.0.0</a:t>
            </a:r>
            <a:r>
              <a:rPr lang="zh-CN" altLang="en-US" dirty="0" smtClean="0"/>
              <a:t>～</a:t>
            </a:r>
            <a:r>
              <a:rPr lang="en-US" altLang="zh-CN" dirty="0" smtClean="0"/>
              <a:t>239.255.255.255</a:t>
            </a:r>
            <a:r>
              <a:rPr lang="zh-CN" altLang="en-US" dirty="0" smtClean="0"/>
              <a:t>。</a:t>
            </a:r>
            <a:endParaRPr lang="en-US" altLang="zh-CN" dirty="0" smtClean="0"/>
          </a:p>
          <a:p>
            <a:pPr>
              <a:lnSpc>
                <a:spcPct val="90000"/>
              </a:lnSpc>
            </a:pPr>
            <a:endParaRPr lang="zh-CN" altLang="en-US" dirty="0" smtClean="0"/>
          </a:p>
          <a:p>
            <a:pPr>
              <a:lnSpc>
                <a:spcPct val="90000"/>
              </a:lnSpc>
            </a:pPr>
            <a:r>
              <a:rPr lang="zh-CN" altLang="en-US" dirty="0" smtClean="0"/>
              <a:t>多</a:t>
            </a:r>
            <a:r>
              <a:rPr lang="zh-CN" altLang="en-US" dirty="0" smtClean="0"/>
              <a:t>播地</a:t>
            </a:r>
            <a:r>
              <a:rPr lang="zh-CN" altLang="en-US" dirty="0" smtClean="0"/>
              <a:t>址只</a:t>
            </a:r>
            <a:r>
              <a:rPr lang="zh-CN" altLang="en-US" dirty="0" smtClean="0"/>
              <a:t>能用作分组的目标地址。源地址总是为单播地址。</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标题 1230849"/>
          <p:cNvSpPr>
            <a:spLocks noGrp="1" noChangeArrowheads="1"/>
          </p:cNvSpPr>
          <p:nvPr>
            <p:ph type="title"/>
          </p:nvPr>
        </p:nvSpPr>
        <p:spPr/>
        <p:txBody>
          <a:bodyPr/>
          <a:lstStyle/>
          <a:p>
            <a:endParaRPr lang="zh-CN" altLang="en-US" smtClean="0"/>
          </a:p>
        </p:txBody>
      </p:sp>
      <p:sp>
        <p:nvSpPr>
          <p:cNvPr id="450562" name="文本占位符 1230850"/>
          <p:cNvSpPr>
            <a:spLocks noGrp="1" noChangeArrowheads="1"/>
          </p:cNvSpPr>
          <p:nvPr>
            <p:ph idx="1"/>
          </p:nvPr>
        </p:nvSpPr>
        <p:spPr/>
        <p:txBody>
          <a:bodyPr/>
          <a:lstStyle/>
          <a:p>
            <a:endParaRPr lang="zh-CN" altLang="en-US" smtClean="0"/>
          </a:p>
        </p:txBody>
      </p:sp>
      <p:pic>
        <p:nvPicPr>
          <p:cNvPr id="450563" name="图片 1230851" descr="114841258">
            <a:hlinkClick r:id="rId3"/>
          </p:cNvPr>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sp>
        <p:nvSpPr>
          <p:cNvPr id="450564" name="矩形 1230852"/>
          <p:cNvSpPr>
            <a:spLocks noChangeArrowheads="1"/>
          </p:cNvSpPr>
          <p:nvPr/>
        </p:nvSpPr>
        <p:spPr bwMode="auto">
          <a:xfrm>
            <a:off x="3470540" y="263803"/>
            <a:ext cx="1393330" cy="369332"/>
          </a:xfrm>
          <a:prstGeom prst="rect">
            <a:avLst/>
          </a:prstGeom>
          <a:noFill/>
          <a:ln w="9525">
            <a:noFill/>
            <a:miter lim="800000"/>
            <a:headEnd/>
            <a:tailEnd/>
          </a:ln>
        </p:spPr>
        <p:txBody>
          <a:bodyPr wrap="none" anchor="ctr">
            <a:spAutoFit/>
          </a:bodyPr>
          <a:lstStyle/>
          <a:p>
            <a:r>
              <a:rPr lang="zh-CN" altLang="en-US">
                <a:latin typeface="Tahoma" pitchFamily="34" charset="0"/>
                <a:ea typeface="黑体" pitchFamily="49" charset="-122"/>
              </a:rPr>
              <a:t>多播</a:t>
            </a:r>
            <a:r>
              <a:rPr lang="en-US" altLang="zh-CN">
                <a:latin typeface="Tahoma" pitchFamily="34" charset="0"/>
                <a:ea typeface="黑体" pitchFamily="49" charset="-122"/>
              </a:rPr>
              <a:t>IP</a:t>
            </a:r>
            <a:r>
              <a:rPr lang="zh-CN" altLang="en-US">
                <a:latin typeface="Tahoma" pitchFamily="34" charset="0"/>
                <a:ea typeface="黑体" pitchFamily="49" charset="-122"/>
              </a:rPr>
              <a:t>分组 </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algn="ctr"/>
            <a:r>
              <a:rPr lang="zh-CN" altLang="en-US" dirty="0" smtClean="0"/>
              <a:t>在</a:t>
            </a:r>
            <a:r>
              <a:rPr lang="zh-CN" altLang="en-US" dirty="0"/>
              <a:t>局域网上进行硬件多播 </a:t>
            </a:r>
          </a:p>
        </p:txBody>
      </p:sp>
      <p:sp>
        <p:nvSpPr>
          <p:cNvPr id="1003523" name="Rectangle 3"/>
          <p:cNvSpPr>
            <a:spLocks noGrp="1" noChangeArrowheads="1"/>
          </p:cNvSpPr>
          <p:nvPr>
            <p:ph type="body" idx="1"/>
          </p:nvPr>
        </p:nvSpPr>
        <p:spPr/>
        <p:txBody>
          <a:bodyPr/>
          <a:lstStyle/>
          <a:p>
            <a:r>
              <a:rPr lang="zh-CN" altLang="en-US" sz="2800" dirty="0" smtClean="0"/>
              <a:t>互联网号码指派管理局 </a:t>
            </a:r>
            <a:r>
              <a:rPr lang="en-US" altLang="zh-CN" sz="2800" dirty="0" smtClean="0"/>
              <a:t>IANA </a:t>
            </a:r>
            <a:r>
              <a:rPr lang="zh-CN" altLang="en-US" sz="2800" dirty="0" smtClean="0"/>
              <a:t>拥有的以太网地址块的高 </a:t>
            </a:r>
            <a:r>
              <a:rPr lang="en-US" altLang="zh-CN" sz="2800" dirty="0" smtClean="0"/>
              <a:t>24 </a:t>
            </a:r>
            <a:r>
              <a:rPr lang="zh-CN" altLang="en-US" sz="2800" dirty="0" smtClean="0"/>
              <a:t>位为 </a:t>
            </a:r>
            <a:r>
              <a:rPr lang="en-US" altLang="zh-CN" sz="2800" dirty="0" smtClean="0"/>
              <a:t>00-00-5E</a:t>
            </a:r>
            <a:r>
              <a:rPr lang="zh-CN" altLang="en-US" sz="2800" dirty="0" smtClean="0"/>
              <a:t>。</a:t>
            </a:r>
          </a:p>
          <a:p>
            <a:r>
              <a:rPr lang="en-US" altLang="zh-CN" sz="2800" dirty="0" smtClean="0"/>
              <a:t>TCP/IP </a:t>
            </a:r>
            <a:r>
              <a:rPr lang="zh-CN" altLang="en-US" sz="2800" dirty="0"/>
              <a:t>协议使用的</a:t>
            </a:r>
            <a:r>
              <a:rPr lang="zh-CN" altLang="en-US" sz="2800" dirty="0">
                <a:solidFill>
                  <a:srgbClr val="FF0000"/>
                </a:solidFill>
              </a:rPr>
              <a:t>以太网多播地址块</a:t>
            </a:r>
            <a:r>
              <a:rPr lang="zh-CN" altLang="en-US" sz="2800" dirty="0"/>
              <a:t>的范围</a:t>
            </a:r>
            <a:r>
              <a:rPr lang="zh-CN" altLang="en-US" sz="2800" dirty="0" smtClean="0"/>
              <a:t>是</a:t>
            </a:r>
            <a:endParaRPr lang="en-US" altLang="zh-CN" sz="2800" dirty="0"/>
          </a:p>
          <a:p>
            <a:pPr marL="0" indent="0">
              <a:buNone/>
            </a:pPr>
            <a:r>
              <a:rPr lang="en-US" altLang="zh-CN" dirty="0" smtClean="0"/>
              <a:t>	</a:t>
            </a:r>
            <a:r>
              <a:rPr lang="zh-CN" altLang="en-US" dirty="0" smtClean="0"/>
              <a:t>从   </a:t>
            </a:r>
            <a:r>
              <a:rPr lang="en-US" altLang="zh-CN" dirty="0" smtClean="0">
                <a:solidFill>
                  <a:srgbClr val="C00000"/>
                </a:solidFill>
              </a:rPr>
              <a:t>00-00-5E</a:t>
            </a:r>
            <a:r>
              <a:rPr lang="en-US" altLang="zh-CN" dirty="0" smtClean="0">
                <a:solidFill>
                  <a:srgbClr val="0000FF"/>
                </a:solidFill>
              </a:rPr>
              <a:t>-00-00-00</a:t>
            </a:r>
            <a:r>
              <a:rPr lang="en-US" altLang="zh-CN" dirty="0" smtClean="0"/>
              <a:t> </a:t>
            </a:r>
          </a:p>
          <a:p>
            <a:pPr marL="0" indent="0">
              <a:buNone/>
            </a:pPr>
            <a:r>
              <a:rPr lang="en-US" altLang="zh-CN" dirty="0"/>
              <a:t>	</a:t>
            </a:r>
            <a:r>
              <a:rPr lang="zh-CN" altLang="en-US" dirty="0" smtClean="0"/>
              <a:t>到   </a:t>
            </a:r>
            <a:r>
              <a:rPr lang="en-US" altLang="zh-CN" dirty="0" smtClean="0">
                <a:solidFill>
                  <a:srgbClr val="C00000"/>
                </a:solidFill>
              </a:rPr>
              <a:t>00-00-5E</a:t>
            </a:r>
            <a:r>
              <a:rPr lang="en-US" altLang="zh-CN" dirty="0" smtClean="0">
                <a:solidFill>
                  <a:srgbClr val="0000FF"/>
                </a:solidFill>
              </a:rPr>
              <a:t>-FF-FF-FF</a:t>
            </a:r>
            <a:r>
              <a:rPr lang="en-US" altLang="zh-CN" dirty="0" smtClean="0"/>
              <a:t> </a:t>
            </a:r>
            <a:endParaRPr lang="en-US" altLang="zh-CN" dirty="0"/>
          </a:p>
          <a:p>
            <a:r>
              <a:rPr lang="en-US" altLang="zh-CN" sz="2800" dirty="0" smtClean="0"/>
              <a:t>D </a:t>
            </a:r>
            <a:r>
              <a:rPr lang="zh-CN" altLang="en-US" sz="2800" dirty="0"/>
              <a:t>类 </a:t>
            </a:r>
            <a:r>
              <a:rPr lang="en-US" altLang="zh-CN" sz="2800" dirty="0"/>
              <a:t>IP </a:t>
            </a:r>
            <a:r>
              <a:rPr lang="zh-CN" altLang="en-US" sz="2800" dirty="0"/>
              <a:t>地址可供分配的有 </a:t>
            </a:r>
            <a:r>
              <a:rPr lang="en-US" altLang="zh-CN" sz="2800" dirty="0"/>
              <a:t>28 </a:t>
            </a:r>
            <a:r>
              <a:rPr lang="zh-CN" altLang="en-US" sz="2800" dirty="0" smtClean="0"/>
              <a:t>位</a:t>
            </a:r>
            <a:r>
              <a:rPr lang="en-US" altLang="zh-CN" sz="2800" dirty="0" smtClean="0"/>
              <a:t> </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4.1  </a:t>
            </a:r>
            <a:r>
              <a:rPr lang="zh-CN" altLang="en-US" dirty="0"/>
              <a:t>网络层提供的两种服务 </a:t>
            </a:r>
          </a:p>
        </p:txBody>
      </p:sp>
      <p:sp>
        <p:nvSpPr>
          <p:cNvPr id="931843" name="Rectangle 3"/>
          <p:cNvSpPr>
            <a:spLocks noGrp="1" noChangeArrowheads="1"/>
          </p:cNvSpPr>
          <p:nvPr>
            <p:ph idx="1"/>
          </p:nvPr>
        </p:nvSpPr>
        <p:spPr/>
        <p:txBody>
          <a:bodyPr/>
          <a:lstStyle/>
          <a:p>
            <a:r>
              <a:rPr lang="zh-CN" altLang="en-US" dirty="0"/>
              <a:t>在计算机网络领域，网络层应该向运输层提供怎样的服务（“</a:t>
            </a:r>
            <a:r>
              <a:rPr lang="zh-CN" altLang="en-US" dirty="0">
                <a:solidFill>
                  <a:srgbClr val="FF0000"/>
                </a:solidFill>
              </a:rPr>
              <a:t>面向连接</a:t>
            </a:r>
            <a:r>
              <a:rPr lang="zh-CN" altLang="en-US" dirty="0"/>
              <a:t>”还是“</a:t>
            </a:r>
            <a:r>
              <a:rPr lang="zh-CN" altLang="en-US" dirty="0">
                <a:solidFill>
                  <a:srgbClr val="FF0000"/>
                </a:solidFill>
              </a:rPr>
              <a:t>无连接</a:t>
            </a:r>
            <a:r>
              <a:rPr lang="zh-CN" altLang="en-US" dirty="0"/>
              <a:t>”）曾引起了长期的争论。</a:t>
            </a:r>
          </a:p>
          <a:p>
            <a:r>
              <a:rPr lang="zh-CN" altLang="en-US" dirty="0"/>
              <a:t>争论焦点的实质就是：</a:t>
            </a:r>
            <a:r>
              <a:rPr lang="zh-CN" altLang="en-US" dirty="0">
                <a:solidFill>
                  <a:srgbClr val="0000CC"/>
                </a:solidFill>
              </a:rPr>
              <a:t>在计算机通信中，可靠交付应当由谁来负责？是</a:t>
            </a:r>
            <a:r>
              <a:rPr lang="zh-CN" altLang="en-US" dirty="0">
                <a:solidFill>
                  <a:srgbClr val="FF0000"/>
                </a:solidFill>
              </a:rPr>
              <a:t>网络</a:t>
            </a:r>
            <a:r>
              <a:rPr lang="zh-CN" altLang="en-US" dirty="0">
                <a:solidFill>
                  <a:srgbClr val="0000CC"/>
                </a:solidFill>
              </a:rPr>
              <a:t>还是</a:t>
            </a:r>
            <a:r>
              <a:rPr lang="zh-CN" altLang="en-US" dirty="0">
                <a:solidFill>
                  <a:srgbClr val="FF0000"/>
                </a:solidFill>
              </a:rPr>
              <a:t>端系统</a:t>
            </a:r>
            <a:r>
              <a:rPr lang="zh-CN" altLang="en-US" dirty="0">
                <a:solidFill>
                  <a:srgbClr val="0000CC"/>
                </a:solidFill>
              </a:rPr>
              <a:t>？</a:t>
            </a:r>
          </a:p>
          <a:p>
            <a:endParaRPr lang="zh-CN" altLang="en-US" dirty="0">
              <a:solidFill>
                <a:srgbClr val="0000CC"/>
              </a:solidFill>
            </a:endParaRPr>
          </a:p>
          <a:p>
            <a:r>
              <a:rPr lang="zh-CN" altLang="en-US" dirty="0">
                <a:sym typeface="+mn-ea"/>
              </a:rPr>
              <a:t>转发和选路</a:t>
            </a:r>
            <a:r>
              <a:rPr lang="zh-CN" altLang="en-US" dirty="0">
                <a:solidFill>
                  <a:srgbClr val="0000CC"/>
                </a:solidFill>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7" y="927102"/>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2" y="1370014"/>
              <a:ext cx="880049" cy="643766"/>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0398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1347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1990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9" y="2889378"/>
            <a:ext cx="7410582" cy="705744"/>
          </a:xfrm>
          <a:prstGeom prst="wedgeRoundRectCallout">
            <a:avLst>
              <a:gd name="adj1" fmla="val 32353"/>
              <a:gd name="adj2" fmla="val 363947"/>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E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地址保留为今后使用</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495301" y="188640"/>
            <a:ext cx="9066212" cy="1512168"/>
          </a:xfrm>
        </p:spPr>
        <p:txBody>
          <a:bodyPr/>
          <a:lstStyle/>
          <a:p>
            <a:pPr algn="ctr"/>
            <a:r>
              <a:rPr lang="en-US" altLang="zh-CN" dirty="0"/>
              <a:t>D </a:t>
            </a:r>
            <a:r>
              <a:rPr lang="zh-CN" altLang="en-US" dirty="0"/>
              <a:t>类 </a:t>
            </a:r>
            <a:r>
              <a:rPr lang="en-US" altLang="zh-CN" dirty="0"/>
              <a:t>IP </a:t>
            </a:r>
            <a:r>
              <a:rPr lang="zh-CN" altLang="en-US" dirty="0"/>
              <a:t>地址</a:t>
            </a:r>
            <a:br>
              <a:rPr lang="zh-CN" altLang="en-US" dirty="0"/>
            </a:br>
            <a:r>
              <a:rPr lang="zh-CN" altLang="en-US" dirty="0"/>
              <a:t>与以太网多播地址的映射关系 </a:t>
            </a:r>
          </a:p>
        </p:txBody>
      </p:sp>
      <p:grpSp>
        <p:nvGrpSpPr>
          <p:cNvPr id="2" name="组合 4"/>
          <p:cNvGrpSpPr/>
          <p:nvPr/>
        </p:nvGrpSpPr>
        <p:grpSpPr>
          <a:xfrm>
            <a:off x="1335757" y="1949042"/>
            <a:ext cx="7721700" cy="3640198"/>
            <a:chOff x="1198939" y="1789181"/>
            <a:chExt cx="7721700" cy="3640198"/>
          </a:xfrm>
        </p:grpSpPr>
        <p:sp>
          <p:nvSpPr>
            <p:cNvPr id="146" name="Rectangle 3"/>
            <p:cNvSpPr>
              <a:spLocks noChangeArrowheads="1"/>
            </p:cNvSpPr>
            <p:nvPr/>
          </p:nvSpPr>
          <p:spPr bwMode="auto">
            <a:xfrm>
              <a:off x="1275139" y="4148206"/>
              <a:ext cx="7467600" cy="457200"/>
            </a:xfrm>
            <a:prstGeom prst="rect">
              <a:avLst/>
            </a:prstGeom>
            <a:solidFill>
              <a:schemeClr val="bg1"/>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4"/>
            <p:cNvSpPr>
              <a:spLocks noChangeShapeType="1"/>
            </p:cNvSpPr>
            <p:nvPr/>
          </p:nvSpPr>
          <p:spPr bwMode="auto">
            <a:xfrm>
              <a:off x="14307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5"/>
            <p:cNvSpPr>
              <a:spLocks noChangeShapeType="1"/>
            </p:cNvSpPr>
            <p:nvPr/>
          </p:nvSpPr>
          <p:spPr bwMode="auto">
            <a:xfrm>
              <a:off x="15862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6"/>
            <p:cNvSpPr>
              <a:spLocks noChangeShapeType="1"/>
            </p:cNvSpPr>
            <p:nvPr/>
          </p:nvSpPr>
          <p:spPr bwMode="auto">
            <a:xfrm>
              <a:off x="17418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7"/>
            <p:cNvSpPr>
              <a:spLocks noChangeShapeType="1"/>
            </p:cNvSpPr>
            <p:nvPr/>
          </p:nvSpPr>
          <p:spPr bwMode="auto">
            <a:xfrm>
              <a:off x="18974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8"/>
            <p:cNvSpPr>
              <a:spLocks noChangeShapeType="1"/>
            </p:cNvSpPr>
            <p:nvPr/>
          </p:nvSpPr>
          <p:spPr bwMode="auto">
            <a:xfrm>
              <a:off x="20530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9"/>
            <p:cNvSpPr>
              <a:spLocks noChangeShapeType="1"/>
            </p:cNvSpPr>
            <p:nvPr/>
          </p:nvSpPr>
          <p:spPr bwMode="auto">
            <a:xfrm>
              <a:off x="22085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0"/>
            <p:cNvSpPr>
              <a:spLocks noChangeShapeType="1"/>
            </p:cNvSpPr>
            <p:nvPr/>
          </p:nvSpPr>
          <p:spPr bwMode="auto">
            <a:xfrm>
              <a:off x="23641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11"/>
            <p:cNvSpPr>
              <a:spLocks noChangeShapeType="1"/>
            </p:cNvSpPr>
            <p:nvPr/>
          </p:nvSpPr>
          <p:spPr bwMode="auto">
            <a:xfrm>
              <a:off x="25197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12"/>
            <p:cNvSpPr>
              <a:spLocks noChangeShapeType="1"/>
            </p:cNvSpPr>
            <p:nvPr/>
          </p:nvSpPr>
          <p:spPr bwMode="auto">
            <a:xfrm>
              <a:off x="26753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13"/>
            <p:cNvSpPr>
              <a:spLocks noChangeShapeType="1"/>
            </p:cNvSpPr>
            <p:nvPr/>
          </p:nvSpPr>
          <p:spPr bwMode="auto">
            <a:xfrm>
              <a:off x="28308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14"/>
            <p:cNvSpPr>
              <a:spLocks noChangeShapeType="1"/>
            </p:cNvSpPr>
            <p:nvPr/>
          </p:nvSpPr>
          <p:spPr bwMode="auto">
            <a:xfrm>
              <a:off x="29864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15"/>
            <p:cNvSpPr>
              <a:spLocks noChangeShapeType="1"/>
            </p:cNvSpPr>
            <p:nvPr/>
          </p:nvSpPr>
          <p:spPr bwMode="auto">
            <a:xfrm>
              <a:off x="31420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16"/>
            <p:cNvSpPr>
              <a:spLocks noChangeShapeType="1"/>
            </p:cNvSpPr>
            <p:nvPr/>
          </p:nvSpPr>
          <p:spPr bwMode="auto">
            <a:xfrm>
              <a:off x="32976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17"/>
            <p:cNvSpPr>
              <a:spLocks noChangeShapeType="1"/>
            </p:cNvSpPr>
            <p:nvPr/>
          </p:nvSpPr>
          <p:spPr bwMode="auto">
            <a:xfrm>
              <a:off x="34531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18"/>
            <p:cNvSpPr>
              <a:spLocks noChangeShapeType="1"/>
            </p:cNvSpPr>
            <p:nvPr/>
          </p:nvSpPr>
          <p:spPr bwMode="auto">
            <a:xfrm>
              <a:off x="36087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19"/>
            <p:cNvSpPr>
              <a:spLocks noChangeShapeType="1"/>
            </p:cNvSpPr>
            <p:nvPr/>
          </p:nvSpPr>
          <p:spPr bwMode="auto">
            <a:xfrm>
              <a:off x="37643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20"/>
            <p:cNvSpPr>
              <a:spLocks noChangeShapeType="1"/>
            </p:cNvSpPr>
            <p:nvPr/>
          </p:nvSpPr>
          <p:spPr bwMode="auto">
            <a:xfrm>
              <a:off x="39199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21"/>
            <p:cNvSpPr>
              <a:spLocks noChangeShapeType="1"/>
            </p:cNvSpPr>
            <p:nvPr/>
          </p:nvSpPr>
          <p:spPr bwMode="auto">
            <a:xfrm>
              <a:off x="40754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22"/>
            <p:cNvSpPr>
              <a:spLocks noChangeShapeType="1"/>
            </p:cNvSpPr>
            <p:nvPr/>
          </p:nvSpPr>
          <p:spPr bwMode="auto">
            <a:xfrm>
              <a:off x="42310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23"/>
            <p:cNvSpPr>
              <a:spLocks noChangeShapeType="1"/>
            </p:cNvSpPr>
            <p:nvPr/>
          </p:nvSpPr>
          <p:spPr bwMode="auto">
            <a:xfrm>
              <a:off x="43866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24"/>
            <p:cNvSpPr>
              <a:spLocks noChangeShapeType="1"/>
            </p:cNvSpPr>
            <p:nvPr/>
          </p:nvSpPr>
          <p:spPr bwMode="auto">
            <a:xfrm>
              <a:off x="45422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25"/>
            <p:cNvSpPr>
              <a:spLocks noChangeShapeType="1"/>
            </p:cNvSpPr>
            <p:nvPr/>
          </p:nvSpPr>
          <p:spPr bwMode="auto">
            <a:xfrm>
              <a:off x="46977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26"/>
            <p:cNvSpPr>
              <a:spLocks noChangeShapeType="1"/>
            </p:cNvSpPr>
            <p:nvPr/>
          </p:nvSpPr>
          <p:spPr bwMode="auto">
            <a:xfrm>
              <a:off x="48533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27"/>
            <p:cNvSpPr>
              <a:spLocks noChangeShapeType="1"/>
            </p:cNvSpPr>
            <p:nvPr/>
          </p:nvSpPr>
          <p:spPr bwMode="auto">
            <a:xfrm>
              <a:off x="50089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Rectangle 28"/>
            <p:cNvSpPr>
              <a:spLocks noChangeArrowheads="1"/>
            </p:cNvSpPr>
            <p:nvPr/>
          </p:nvSpPr>
          <p:spPr bwMode="auto">
            <a:xfrm>
              <a:off x="5170864" y="4170431"/>
              <a:ext cx="3563938" cy="425450"/>
            </a:xfrm>
            <a:prstGeom prst="rect">
              <a:avLst/>
            </a:prstGeom>
            <a:solidFill>
              <a:srgbClr val="FF66FF"/>
            </a:solidFill>
            <a:ln>
              <a:noFill/>
            </a:ln>
            <a:effectLst/>
          </p:spPr>
          <p:txBody>
            <a:bodyPr wrap="none" anchor="ctr"/>
            <a:lstStyle/>
            <a:p>
              <a:endParaRPr lang="zh-CN" altLang="en-US"/>
            </a:p>
          </p:txBody>
        </p:sp>
        <p:sp>
          <p:nvSpPr>
            <p:cNvPr id="172" name="Line 29"/>
            <p:cNvSpPr>
              <a:spLocks noChangeShapeType="1"/>
            </p:cNvSpPr>
            <p:nvPr/>
          </p:nvSpPr>
          <p:spPr bwMode="auto">
            <a:xfrm>
              <a:off x="5164514" y="4148206"/>
              <a:ext cx="0" cy="4572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30"/>
            <p:cNvSpPr>
              <a:spLocks noChangeShapeType="1"/>
            </p:cNvSpPr>
            <p:nvPr/>
          </p:nvSpPr>
          <p:spPr bwMode="auto">
            <a:xfrm>
              <a:off x="53200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31"/>
            <p:cNvSpPr>
              <a:spLocks noChangeShapeType="1"/>
            </p:cNvSpPr>
            <p:nvPr/>
          </p:nvSpPr>
          <p:spPr bwMode="auto">
            <a:xfrm>
              <a:off x="54756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32"/>
            <p:cNvSpPr>
              <a:spLocks noChangeShapeType="1"/>
            </p:cNvSpPr>
            <p:nvPr/>
          </p:nvSpPr>
          <p:spPr bwMode="auto">
            <a:xfrm>
              <a:off x="56312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33"/>
            <p:cNvSpPr>
              <a:spLocks noChangeShapeType="1"/>
            </p:cNvSpPr>
            <p:nvPr/>
          </p:nvSpPr>
          <p:spPr bwMode="auto">
            <a:xfrm>
              <a:off x="57868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34"/>
            <p:cNvSpPr>
              <a:spLocks noChangeShapeType="1"/>
            </p:cNvSpPr>
            <p:nvPr/>
          </p:nvSpPr>
          <p:spPr bwMode="auto">
            <a:xfrm>
              <a:off x="59423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35"/>
            <p:cNvSpPr>
              <a:spLocks noChangeShapeType="1"/>
            </p:cNvSpPr>
            <p:nvPr/>
          </p:nvSpPr>
          <p:spPr bwMode="auto">
            <a:xfrm>
              <a:off x="60979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Line 36"/>
            <p:cNvSpPr>
              <a:spLocks noChangeShapeType="1"/>
            </p:cNvSpPr>
            <p:nvPr/>
          </p:nvSpPr>
          <p:spPr bwMode="auto">
            <a:xfrm>
              <a:off x="62535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37"/>
            <p:cNvSpPr>
              <a:spLocks noChangeShapeType="1"/>
            </p:cNvSpPr>
            <p:nvPr/>
          </p:nvSpPr>
          <p:spPr bwMode="auto">
            <a:xfrm>
              <a:off x="64091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Line 38"/>
            <p:cNvSpPr>
              <a:spLocks noChangeShapeType="1"/>
            </p:cNvSpPr>
            <p:nvPr/>
          </p:nvSpPr>
          <p:spPr bwMode="auto">
            <a:xfrm>
              <a:off x="65646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Line 39"/>
            <p:cNvSpPr>
              <a:spLocks noChangeShapeType="1"/>
            </p:cNvSpPr>
            <p:nvPr/>
          </p:nvSpPr>
          <p:spPr bwMode="auto">
            <a:xfrm>
              <a:off x="67202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Line 40"/>
            <p:cNvSpPr>
              <a:spLocks noChangeShapeType="1"/>
            </p:cNvSpPr>
            <p:nvPr/>
          </p:nvSpPr>
          <p:spPr bwMode="auto">
            <a:xfrm>
              <a:off x="68758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Line 41"/>
            <p:cNvSpPr>
              <a:spLocks noChangeShapeType="1"/>
            </p:cNvSpPr>
            <p:nvPr/>
          </p:nvSpPr>
          <p:spPr bwMode="auto">
            <a:xfrm>
              <a:off x="70314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Line 42"/>
            <p:cNvSpPr>
              <a:spLocks noChangeShapeType="1"/>
            </p:cNvSpPr>
            <p:nvPr/>
          </p:nvSpPr>
          <p:spPr bwMode="auto">
            <a:xfrm>
              <a:off x="71869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Line 43"/>
            <p:cNvSpPr>
              <a:spLocks noChangeShapeType="1"/>
            </p:cNvSpPr>
            <p:nvPr/>
          </p:nvSpPr>
          <p:spPr bwMode="auto">
            <a:xfrm>
              <a:off x="73425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Line 44"/>
            <p:cNvSpPr>
              <a:spLocks noChangeShapeType="1"/>
            </p:cNvSpPr>
            <p:nvPr/>
          </p:nvSpPr>
          <p:spPr bwMode="auto">
            <a:xfrm>
              <a:off x="74981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Line 45"/>
            <p:cNvSpPr>
              <a:spLocks noChangeShapeType="1"/>
            </p:cNvSpPr>
            <p:nvPr/>
          </p:nvSpPr>
          <p:spPr bwMode="auto">
            <a:xfrm>
              <a:off x="76537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46"/>
            <p:cNvSpPr>
              <a:spLocks noChangeShapeType="1"/>
            </p:cNvSpPr>
            <p:nvPr/>
          </p:nvSpPr>
          <p:spPr bwMode="auto">
            <a:xfrm>
              <a:off x="78092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47"/>
            <p:cNvSpPr>
              <a:spLocks noChangeShapeType="1"/>
            </p:cNvSpPr>
            <p:nvPr/>
          </p:nvSpPr>
          <p:spPr bwMode="auto">
            <a:xfrm>
              <a:off x="79648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48"/>
            <p:cNvSpPr>
              <a:spLocks noChangeShapeType="1"/>
            </p:cNvSpPr>
            <p:nvPr/>
          </p:nvSpPr>
          <p:spPr bwMode="auto">
            <a:xfrm>
              <a:off x="812043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Line 49"/>
            <p:cNvSpPr>
              <a:spLocks noChangeShapeType="1"/>
            </p:cNvSpPr>
            <p:nvPr/>
          </p:nvSpPr>
          <p:spPr bwMode="auto">
            <a:xfrm>
              <a:off x="827601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50"/>
            <p:cNvSpPr>
              <a:spLocks noChangeShapeType="1"/>
            </p:cNvSpPr>
            <p:nvPr/>
          </p:nvSpPr>
          <p:spPr bwMode="auto">
            <a:xfrm>
              <a:off x="8431589"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51"/>
            <p:cNvSpPr>
              <a:spLocks noChangeShapeType="1"/>
            </p:cNvSpPr>
            <p:nvPr/>
          </p:nvSpPr>
          <p:spPr bwMode="auto">
            <a:xfrm>
              <a:off x="8587164" y="41482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Rectangle 52"/>
            <p:cNvSpPr>
              <a:spLocks noChangeArrowheads="1"/>
            </p:cNvSpPr>
            <p:nvPr/>
          </p:nvSpPr>
          <p:spPr bwMode="auto">
            <a:xfrm>
              <a:off x="13529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Rectangle 53"/>
            <p:cNvSpPr>
              <a:spLocks noChangeArrowheads="1"/>
            </p:cNvSpPr>
            <p:nvPr/>
          </p:nvSpPr>
          <p:spPr bwMode="auto">
            <a:xfrm>
              <a:off x="19752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Rectangle 54"/>
            <p:cNvSpPr>
              <a:spLocks noChangeArrowheads="1"/>
            </p:cNvSpPr>
            <p:nvPr/>
          </p:nvSpPr>
          <p:spPr bwMode="auto">
            <a:xfrm>
              <a:off x="25975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55"/>
            <p:cNvSpPr>
              <a:spLocks noChangeArrowheads="1"/>
            </p:cNvSpPr>
            <p:nvPr/>
          </p:nvSpPr>
          <p:spPr bwMode="auto">
            <a:xfrm>
              <a:off x="32198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Rectangle 56"/>
            <p:cNvSpPr>
              <a:spLocks noChangeArrowheads="1"/>
            </p:cNvSpPr>
            <p:nvPr/>
          </p:nvSpPr>
          <p:spPr bwMode="auto">
            <a:xfrm>
              <a:off x="38421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Rectangle 57"/>
            <p:cNvSpPr>
              <a:spLocks noChangeArrowheads="1"/>
            </p:cNvSpPr>
            <p:nvPr/>
          </p:nvSpPr>
          <p:spPr bwMode="auto">
            <a:xfrm>
              <a:off x="4464427" y="4224406"/>
              <a:ext cx="466725"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Rectangle 58"/>
            <p:cNvSpPr>
              <a:spLocks noChangeArrowheads="1"/>
            </p:cNvSpPr>
            <p:nvPr/>
          </p:nvSpPr>
          <p:spPr bwMode="auto">
            <a:xfrm>
              <a:off x="5172452" y="4224406"/>
              <a:ext cx="381000" cy="304800"/>
            </a:xfrm>
            <a:prstGeom prst="rect">
              <a:avLst/>
            </a:prstGeom>
            <a:solidFill>
              <a:srgbClr val="FF66FF"/>
            </a:solidFill>
            <a:ln>
              <a:noFill/>
            </a:ln>
            <a:effectLst/>
          </p:spPr>
          <p:txBody>
            <a:bodyPr wrap="none" anchor="ctr"/>
            <a:lstStyle/>
            <a:p>
              <a:endParaRPr lang="zh-CN" altLang="en-US"/>
            </a:p>
          </p:txBody>
        </p:sp>
        <p:sp>
          <p:nvSpPr>
            <p:cNvPr id="202" name="Rectangle 59"/>
            <p:cNvSpPr>
              <a:spLocks noChangeArrowheads="1"/>
            </p:cNvSpPr>
            <p:nvPr/>
          </p:nvSpPr>
          <p:spPr bwMode="auto">
            <a:xfrm>
              <a:off x="5709027" y="4224406"/>
              <a:ext cx="466725" cy="304800"/>
            </a:xfrm>
            <a:prstGeom prst="rect">
              <a:avLst/>
            </a:prstGeom>
            <a:solidFill>
              <a:srgbClr val="FF66FF"/>
            </a:solidFill>
            <a:ln>
              <a:noFill/>
            </a:ln>
            <a:effectLst/>
          </p:spPr>
          <p:txBody>
            <a:bodyPr wrap="none" anchor="ctr"/>
            <a:lstStyle/>
            <a:p>
              <a:endParaRPr lang="zh-CN" altLang="en-US"/>
            </a:p>
          </p:txBody>
        </p:sp>
        <p:sp>
          <p:nvSpPr>
            <p:cNvPr id="203" name="Rectangle 60"/>
            <p:cNvSpPr>
              <a:spLocks noChangeArrowheads="1"/>
            </p:cNvSpPr>
            <p:nvPr/>
          </p:nvSpPr>
          <p:spPr bwMode="auto">
            <a:xfrm>
              <a:off x="6331327" y="4224406"/>
              <a:ext cx="466725" cy="304800"/>
            </a:xfrm>
            <a:prstGeom prst="rect">
              <a:avLst/>
            </a:prstGeom>
            <a:solidFill>
              <a:srgbClr val="FF66FF"/>
            </a:solidFill>
            <a:ln>
              <a:noFill/>
            </a:ln>
            <a:effectLst/>
          </p:spPr>
          <p:txBody>
            <a:bodyPr wrap="none" anchor="ctr"/>
            <a:lstStyle/>
            <a:p>
              <a:endParaRPr lang="zh-CN" altLang="en-US"/>
            </a:p>
          </p:txBody>
        </p:sp>
        <p:sp>
          <p:nvSpPr>
            <p:cNvPr id="204" name="Rectangle 61"/>
            <p:cNvSpPr>
              <a:spLocks noChangeArrowheads="1"/>
            </p:cNvSpPr>
            <p:nvPr/>
          </p:nvSpPr>
          <p:spPr bwMode="auto">
            <a:xfrm>
              <a:off x="6953627" y="4224406"/>
              <a:ext cx="466725" cy="304800"/>
            </a:xfrm>
            <a:prstGeom prst="rect">
              <a:avLst/>
            </a:prstGeom>
            <a:solidFill>
              <a:srgbClr val="FF66FF"/>
            </a:solidFill>
            <a:ln>
              <a:noFill/>
            </a:ln>
            <a:effectLst/>
          </p:spPr>
          <p:txBody>
            <a:bodyPr wrap="none" anchor="ctr"/>
            <a:lstStyle/>
            <a:p>
              <a:endParaRPr lang="zh-CN" altLang="en-US"/>
            </a:p>
          </p:txBody>
        </p:sp>
        <p:sp>
          <p:nvSpPr>
            <p:cNvPr id="205" name="Rectangle 62"/>
            <p:cNvSpPr>
              <a:spLocks noChangeArrowheads="1"/>
            </p:cNvSpPr>
            <p:nvPr/>
          </p:nvSpPr>
          <p:spPr bwMode="auto">
            <a:xfrm>
              <a:off x="7575927" y="4224406"/>
              <a:ext cx="466725" cy="304800"/>
            </a:xfrm>
            <a:prstGeom prst="rect">
              <a:avLst/>
            </a:prstGeom>
            <a:solidFill>
              <a:srgbClr val="FF66FF"/>
            </a:solidFill>
            <a:ln>
              <a:noFill/>
            </a:ln>
            <a:effectLst/>
          </p:spPr>
          <p:txBody>
            <a:bodyPr wrap="none" anchor="ctr"/>
            <a:lstStyle/>
            <a:p>
              <a:endParaRPr lang="zh-CN" altLang="en-US"/>
            </a:p>
          </p:txBody>
        </p:sp>
        <p:sp>
          <p:nvSpPr>
            <p:cNvPr id="206" name="Rectangle 63"/>
            <p:cNvSpPr>
              <a:spLocks noChangeArrowheads="1"/>
            </p:cNvSpPr>
            <p:nvPr/>
          </p:nvSpPr>
          <p:spPr bwMode="auto">
            <a:xfrm>
              <a:off x="8198227" y="4224406"/>
              <a:ext cx="466725" cy="304800"/>
            </a:xfrm>
            <a:prstGeom prst="rect">
              <a:avLst/>
            </a:prstGeom>
            <a:solidFill>
              <a:srgbClr val="FF66FF"/>
            </a:solidFill>
            <a:ln>
              <a:noFill/>
            </a:ln>
            <a:effectLst/>
          </p:spPr>
          <p:txBody>
            <a:bodyPr wrap="none" anchor="ctr"/>
            <a:lstStyle/>
            <a:p>
              <a:endParaRPr lang="zh-CN" altLang="en-US"/>
            </a:p>
          </p:txBody>
        </p:sp>
        <p:sp>
          <p:nvSpPr>
            <p:cNvPr id="207" name="Rectangle 64"/>
            <p:cNvSpPr>
              <a:spLocks noChangeArrowheads="1"/>
            </p:cNvSpPr>
            <p:nvPr/>
          </p:nvSpPr>
          <p:spPr bwMode="auto">
            <a:xfrm>
              <a:off x="1819652" y="4262506"/>
              <a:ext cx="155575"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Rectangle 65"/>
            <p:cNvSpPr>
              <a:spLocks noChangeArrowheads="1"/>
            </p:cNvSpPr>
            <p:nvPr/>
          </p:nvSpPr>
          <p:spPr bwMode="auto">
            <a:xfrm>
              <a:off x="3064252" y="4262506"/>
              <a:ext cx="155575"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Rectangle 66"/>
            <p:cNvSpPr>
              <a:spLocks noChangeArrowheads="1"/>
            </p:cNvSpPr>
            <p:nvPr/>
          </p:nvSpPr>
          <p:spPr bwMode="auto">
            <a:xfrm>
              <a:off x="4321552" y="4262506"/>
              <a:ext cx="155575"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Rectangle 67"/>
            <p:cNvSpPr>
              <a:spLocks noChangeArrowheads="1"/>
            </p:cNvSpPr>
            <p:nvPr/>
          </p:nvSpPr>
          <p:spPr bwMode="auto">
            <a:xfrm>
              <a:off x="5540752" y="4262506"/>
              <a:ext cx="155575" cy="228600"/>
            </a:xfrm>
            <a:prstGeom prst="rect">
              <a:avLst/>
            </a:prstGeom>
            <a:solidFill>
              <a:srgbClr val="FF66FF"/>
            </a:solidFill>
            <a:ln>
              <a:noFill/>
            </a:ln>
            <a:effectLst/>
          </p:spPr>
          <p:txBody>
            <a:bodyPr wrap="none" anchor="ctr"/>
            <a:lstStyle/>
            <a:p>
              <a:endParaRPr lang="zh-CN" altLang="en-US"/>
            </a:p>
          </p:txBody>
        </p:sp>
        <p:sp>
          <p:nvSpPr>
            <p:cNvPr id="211" name="Rectangle 68"/>
            <p:cNvSpPr>
              <a:spLocks noChangeArrowheads="1"/>
            </p:cNvSpPr>
            <p:nvPr/>
          </p:nvSpPr>
          <p:spPr bwMode="auto">
            <a:xfrm>
              <a:off x="6759952" y="4262506"/>
              <a:ext cx="155575" cy="228600"/>
            </a:xfrm>
            <a:prstGeom prst="rect">
              <a:avLst/>
            </a:prstGeom>
            <a:solidFill>
              <a:srgbClr val="FF66FF"/>
            </a:solidFill>
            <a:ln>
              <a:noFill/>
            </a:ln>
            <a:effectLst/>
          </p:spPr>
          <p:txBody>
            <a:bodyPr wrap="none" anchor="ctr"/>
            <a:lstStyle/>
            <a:p>
              <a:endParaRPr lang="zh-CN" altLang="en-US"/>
            </a:p>
          </p:txBody>
        </p:sp>
        <p:sp>
          <p:nvSpPr>
            <p:cNvPr id="212" name="Rectangle 69"/>
            <p:cNvSpPr>
              <a:spLocks noChangeArrowheads="1"/>
            </p:cNvSpPr>
            <p:nvPr/>
          </p:nvSpPr>
          <p:spPr bwMode="auto">
            <a:xfrm>
              <a:off x="8082339" y="4262506"/>
              <a:ext cx="155575" cy="228600"/>
            </a:xfrm>
            <a:prstGeom prst="rect">
              <a:avLst/>
            </a:prstGeom>
            <a:solidFill>
              <a:srgbClr val="FF66FF"/>
            </a:solidFill>
            <a:ln>
              <a:noFill/>
            </a:ln>
            <a:effectLst/>
          </p:spPr>
          <p:txBody>
            <a:bodyPr wrap="none" anchor="ctr"/>
            <a:lstStyle/>
            <a:p>
              <a:endParaRPr lang="zh-CN" altLang="en-US"/>
            </a:p>
          </p:txBody>
        </p:sp>
        <p:sp>
          <p:nvSpPr>
            <p:cNvPr id="213" name="Rectangle 70"/>
            <p:cNvSpPr>
              <a:spLocks noChangeArrowheads="1"/>
            </p:cNvSpPr>
            <p:nvPr/>
          </p:nvSpPr>
          <p:spPr bwMode="auto">
            <a:xfrm>
              <a:off x="3764339" y="2852806"/>
              <a:ext cx="4965700" cy="457200"/>
            </a:xfrm>
            <a:prstGeom prst="rect">
              <a:avLst/>
            </a:prstGeom>
            <a:noFill/>
            <a:ln w="28575">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Line 71"/>
            <p:cNvSpPr>
              <a:spLocks noChangeShapeType="1"/>
            </p:cNvSpPr>
            <p:nvPr/>
          </p:nvSpPr>
          <p:spPr bwMode="auto">
            <a:xfrm>
              <a:off x="391991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 name="Line 72"/>
            <p:cNvSpPr>
              <a:spLocks noChangeShapeType="1"/>
            </p:cNvSpPr>
            <p:nvPr/>
          </p:nvSpPr>
          <p:spPr bwMode="auto">
            <a:xfrm>
              <a:off x="407548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Line 73"/>
            <p:cNvSpPr>
              <a:spLocks noChangeShapeType="1"/>
            </p:cNvSpPr>
            <p:nvPr/>
          </p:nvSpPr>
          <p:spPr bwMode="auto">
            <a:xfrm>
              <a:off x="422947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Line 74"/>
            <p:cNvSpPr>
              <a:spLocks noChangeShapeType="1"/>
            </p:cNvSpPr>
            <p:nvPr/>
          </p:nvSpPr>
          <p:spPr bwMode="auto">
            <a:xfrm>
              <a:off x="438505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 name="Line 75"/>
            <p:cNvSpPr>
              <a:spLocks noChangeShapeType="1"/>
            </p:cNvSpPr>
            <p:nvPr/>
          </p:nvSpPr>
          <p:spPr bwMode="auto">
            <a:xfrm>
              <a:off x="454062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Line 76"/>
            <p:cNvSpPr>
              <a:spLocks noChangeShapeType="1"/>
            </p:cNvSpPr>
            <p:nvPr/>
          </p:nvSpPr>
          <p:spPr bwMode="auto">
            <a:xfrm>
              <a:off x="469620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Line 77"/>
            <p:cNvSpPr>
              <a:spLocks noChangeShapeType="1"/>
            </p:cNvSpPr>
            <p:nvPr/>
          </p:nvSpPr>
          <p:spPr bwMode="auto">
            <a:xfrm>
              <a:off x="485018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78"/>
            <p:cNvSpPr>
              <a:spLocks noChangeShapeType="1"/>
            </p:cNvSpPr>
            <p:nvPr/>
          </p:nvSpPr>
          <p:spPr bwMode="auto">
            <a:xfrm>
              <a:off x="500576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79"/>
            <p:cNvSpPr>
              <a:spLocks noChangeShapeType="1"/>
            </p:cNvSpPr>
            <p:nvPr/>
          </p:nvSpPr>
          <p:spPr bwMode="auto">
            <a:xfrm>
              <a:off x="516133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Rectangle 80"/>
            <p:cNvSpPr>
              <a:spLocks noChangeArrowheads="1"/>
            </p:cNvSpPr>
            <p:nvPr/>
          </p:nvSpPr>
          <p:spPr bwMode="auto">
            <a:xfrm>
              <a:off x="5161339" y="2871856"/>
              <a:ext cx="3562350" cy="428625"/>
            </a:xfrm>
            <a:prstGeom prst="rect">
              <a:avLst/>
            </a:prstGeom>
            <a:solidFill>
              <a:srgbClr val="FF66FF"/>
            </a:solidFill>
            <a:ln>
              <a:noFill/>
            </a:ln>
            <a:effectLst/>
          </p:spPr>
          <p:txBody>
            <a:bodyPr wrap="none" anchor="ctr"/>
            <a:lstStyle/>
            <a:p>
              <a:endParaRPr lang="zh-CN" altLang="en-US"/>
            </a:p>
          </p:txBody>
        </p:sp>
        <p:sp>
          <p:nvSpPr>
            <p:cNvPr id="224" name="Line 81"/>
            <p:cNvSpPr>
              <a:spLocks noChangeShapeType="1"/>
            </p:cNvSpPr>
            <p:nvPr/>
          </p:nvSpPr>
          <p:spPr bwMode="auto">
            <a:xfrm>
              <a:off x="531691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 name="Line 82"/>
            <p:cNvSpPr>
              <a:spLocks noChangeShapeType="1"/>
            </p:cNvSpPr>
            <p:nvPr/>
          </p:nvSpPr>
          <p:spPr bwMode="auto">
            <a:xfrm>
              <a:off x="547090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 name="Line 83"/>
            <p:cNvSpPr>
              <a:spLocks noChangeShapeType="1"/>
            </p:cNvSpPr>
            <p:nvPr/>
          </p:nvSpPr>
          <p:spPr bwMode="auto">
            <a:xfrm>
              <a:off x="562647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Line 84"/>
            <p:cNvSpPr>
              <a:spLocks noChangeShapeType="1"/>
            </p:cNvSpPr>
            <p:nvPr/>
          </p:nvSpPr>
          <p:spPr bwMode="auto">
            <a:xfrm>
              <a:off x="578205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 name="Line 85"/>
            <p:cNvSpPr>
              <a:spLocks noChangeShapeType="1"/>
            </p:cNvSpPr>
            <p:nvPr/>
          </p:nvSpPr>
          <p:spPr bwMode="auto">
            <a:xfrm>
              <a:off x="593762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86"/>
            <p:cNvSpPr>
              <a:spLocks noChangeShapeType="1"/>
            </p:cNvSpPr>
            <p:nvPr/>
          </p:nvSpPr>
          <p:spPr bwMode="auto">
            <a:xfrm>
              <a:off x="609161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 name="Line 87"/>
            <p:cNvSpPr>
              <a:spLocks noChangeShapeType="1"/>
            </p:cNvSpPr>
            <p:nvPr/>
          </p:nvSpPr>
          <p:spPr bwMode="auto">
            <a:xfrm>
              <a:off x="624718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Line 88"/>
            <p:cNvSpPr>
              <a:spLocks noChangeShapeType="1"/>
            </p:cNvSpPr>
            <p:nvPr/>
          </p:nvSpPr>
          <p:spPr bwMode="auto">
            <a:xfrm>
              <a:off x="640276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Line 89"/>
            <p:cNvSpPr>
              <a:spLocks noChangeShapeType="1"/>
            </p:cNvSpPr>
            <p:nvPr/>
          </p:nvSpPr>
          <p:spPr bwMode="auto">
            <a:xfrm>
              <a:off x="655833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Line 90"/>
            <p:cNvSpPr>
              <a:spLocks noChangeShapeType="1"/>
            </p:cNvSpPr>
            <p:nvPr/>
          </p:nvSpPr>
          <p:spPr bwMode="auto">
            <a:xfrm>
              <a:off x="671232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Line 91"/>
            <p:cNvSpPr>
              <a:spLocks noChangeShapeType="1"/>
            </p:cNvSpPr>
            <p:nvPr/>
          </p:nvSpPr>
          <p:spPr bwMode="auto">
            <a:xfrm>
              <a:off x="686790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Line 92"/>
            <p:cNvSpPr>
              <a:spLocks noChangeShapeType="1"/>
            </p:cNvSpPr>
            <p:nvPr/>
          </p:nvSpPr>
          <p:spPr bwMode="auto">
            <a:xfrm>
              <a:off x="702347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 name="Line 93"/>
            <p:cNvSpPr>
              <a:spLocks noChangeShapeType="1"/>
            </p:cNvSpPr>
            <p:nvPr/>
          </p:nvSpPr>
          <p:spPr bwMode="auto">
            <a:xfrm>
              <a:off x="717905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94"/>
            <p:cNvSpPr>
              <a:spLocks noChangeShapeType="1"/>
            </p:cNvSpPr>
            <p:nvPr/>
          </p:nvSpPr>
          <p:spPr bwMode="auto">
            <a:xfrm>
              <a:off x="733303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Line 95"/>
            <p:cNvSpPr>
              <a:spLocks noChangeShapeType="1"/>
            </p:cNvSpPr>
            <p:nvPr/>
          </p:nvSpPr>
          <p:spPr bwMode="auto">
            <a:xfrm>
              <a:off x="748861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96"/>
            <p:cNvSpPr>
              <a:spLocks noChangeShapeType="1"/>
            </p:cNvSpPr>
            <p:nvPr/>
          </p:nvSpPr>
          <p:spPr bwMode="auto">
            <a:xfrm>
              <a:off x="7644189"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Line 97"/>
            <p:cNvSpPr>
              <a:spLocks noChangeShapeType="1"/>
            </p:cNvSpPr>
            <p:nvPr/>
          </p:nvSpPr>
          <p:spPr bwMode="auto">
            <a:xfrm>
              <a:off x="779976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98"/>
            <p:cNvSpPr>
              <a:spLocks noChangeShapeType="1"/>
            </p:cNvSpPr>
            <p:nvPr/>
          </p:nvSpPr>
          <p:spPr bwMode="auto">
            <a:xfrm>
              <a:off x="795375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Line 99"/>
            <p:cNvSpPr>
              <a:spLocks noChangeShapeType="1"/>
            </p:cNvSpPr>
            <p:nvPr/>
          </p:nvSpPr>
          <p:spPr bwMode="auto">
            <a:xfrm>
              <a:off x="810932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Line 100"/>
            <p:cNvSpPr>
              <a:spLocks noChangeShapeType="1"/>
            </p:cNvSpPr>
            <p:nvPr/>
          </p:nvSpPr>
          <p:spPr bwMode="auto">
            <a:xfrm>
              <a:off x="8264902"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 name="Line 101"/>
            <p:cNvSpPr>
              <a:spLocks noChangeShapeType="1"/>
            </p:cNvSpPr>
            <p:nvPr/>
          </p:nvSpPr>
          <p:spPr bwMode="auto">
            <a:xfrm>
              <a:off x="8420477"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Line 102"/>
            <p:cNvSpPr>
              <a:spLocks noChangeShapeType="1"/>
            </p:cNvSpPr>
            <p:nvPr/>
          </p:nvSpPr>
          <p:spPr bwMode="auto">
            <a:xfrm>
              <a:off x="8574464" y="2852806"/>
              <a:ext cx="0" cy="45720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 name="Rectangle 103"/>
            <p:cNvSpPr>
              <a:spLocks noChangeArrowheads="1"/>
            </p:cNvSpPr>
            <p:nvPr/>
          </p:nvSpPr>
          <p:spPr bwMode="auto">
            <a:xfrm>
              <a:off x="3842127" y="2929006"/>
              <a:ext cx="465137"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Rectangle 104"/>
            <p:cNvSpPr>
              <a:spLocks noChangeArrowheads="1"/>
            </p:cNvSpPr>
            <p:nvPr/>
          </p:nvSpPr>
          <p:spPr bwMode="auto">
            <a:xfrm>
              <a:off x="5159752" y="2929006"/>
              <a:ext cx="388937" cy="304800"/>
            </a:xfrm>
            <a:prstGeom prst="rect">
              <a:avLst/>
            </a:prstGeom>
            <a:solidFill>
              <a:srgbClr val="FF66FF"/>
            </a:solidFill>
            <a:ln>
              <a:noFill/>
            </a:ln>
            <a:effectLst/>
          </p:spPr>
          <p:txBody>
            <a:bodyPr wrap="none" anchor="ctr"/>
            <a:lstStyle/>
            <a:p>
              <a:endParaRPr lang="zh-CN" altLang="en-US"/>
            </a:p>
          </p:txBody>
        </p:sp>
        <p:sp>
          <p:nvSpPr>
            <p:cNvPr id="248" name="Rectangle 105"/>
            <p:cNvSpPr>
              <a:spLocks noChangeArrowheads="1"/>
            </p:cNvSpPr>
            <p:nvPr/>
          </p:nvSpPr>
          <p:spPr bwMode="auto">
            <a:xfrm>
              <a:off x="4462839" y="2929006"/>
              <a:ext cx="465138" cy="304800"/>
            </a:xfrm>
            <a:prstGeom prst="rect">
              <a:avLst/>
            </a:prstGeom>
            <a:solidFill>
              <a:schemeClr val="bg1"/>
            </a:solidFill>
            <a:ln w="952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Rectangle 106"/>
            <p:cNvSpPr>
              <a:spLocks noChangeArrowheads="1"/>
            </p:cNvSpPr>
            <p:nvPr/>
          </p:nvSpPr>
          <p:spPr bwMode="auto">
            <a:xfrm>
              <a:off x="5704264" y="2929006"/>
              <a:ext cx="465138" cy="304800"/>
            </a:xfrm>
            <a:prstGeom prst="rect">
              <a:avLst/>
            </a:prstGeom>
            <a:solidFill>
              <a:srgbClr val="FF66FF"/>
            </a:solidFill>
            <a:ln>
              <a:noFill/>
            </a:ln>
            <a:effectLst/>
          </p:spPr>
          <p:txBody>
            <a:bodyPr wrap="none" anchor="ctr"/>
            <a:lstStyle/>
            <a:p>
              <a:endParaRPr lang="zh-CN" altLang="en-US"/>
            </a:p>
          </p:txBody>
        </p:sp>
        <p:sp>
          <p:nvSpPr>
            <p:cNvPr id="250" name="Rectangle 107"/>
            <p:cNvSpPr>
              <a:spLocks noChangeArrowheads="1"/>
            </p:cNvSpPr>
            <p:nvPr/>
          </p:nvSpPr>
          <p:spPr bwMode="auto">
            <a:xfrm>
              <a:off x="6324977" y="2929006"/>
              <a:ext cx="465137" cy="304800"/>
            </a:xfrm>
            <a:prstGeom prst="rect">
              <a:avLst/>
            </a:prstGeom>
            <a:solidFill>
              <a:srgbClr val="FF66FF"/>
            </a:solidFill>
            <a:ln>
              <a:noFill/>
            </a:ln>
            <a:effectLst/>
          </p:spPr>
          <p:txBody>
            <a:bodyPr wrap="none" anchor="ctr"/>
            <a:lstStyle/>
            <a:p>
              <a:endParaRPr lang="zh-CN" altLang="en-US"/>
            </a:p>
          </p:txBody>
        </p:sp>
        <p:sp>
          <p:nvSpPr>
            <p:cNvPr id="251" name="Rectangle 108"/>
            <p:cNvSpPr>
              <a:spLocks noChangeArrowheads="1"/>
            </p:cNvSpPr>
            <p:nvPr/>
          </p:nvSpPr>
          <p:spPr bwMode="auto">
            <a:xfrm>
              <a:off x="6945689" y="2929006"/>
              <a:ext cx="465138" cy="304800"/>
            </a:xfrm>
            <a:prstGeom prst="rect">
              <a:avLst/>
            </a:prstGeom>
            <a:solidFill>
              <a:srgbClr val="FF66FF"/>
            </a:solidFill>
            <a:ln>
              <a:noFill/>
            </a:ln>
            <a:effectLst/>
          </p:spPr>
          <p:txBody>
            <a:bodyPr wrap="none" anchor="ctr"/>
            <a:lstStyle/>
            <a:p>
              <a:endParaRPr lang="zh-CN" altLang="en-US"/>
            </a:p>
          </p:txBody>
        </p:sp>
        <p:sp>
          <p:nvSpPr>
            <p:cNvPr id="252" name="Rectangle 109"/>
            <p:cNvSpPr>
              <a:spLocks noChangeArrowheads="1"/>
            </p:cNvSpPr>
            <p:nvPr/>
          </p:nvSpPr>
          <p:spPr bwMode="auto">
            <a:xfrm>
              <a:off x="7566402" y="2929006"/>
              <a:ext cx="465137" cy="304800"/>
            </a:xfrm>
            <a:prstGeom prst="rect">
              <a:avLst/>
            </a:prstGeom>
            <a:solidFill>
              <a:srgbClr val="FF66FF"/>
            </a:solidFill>
            <a:ln>
              <a:noFill/>
            </a:ln>
            <a:effectLst/>
          </p:spPr>
          <p:txBody>
            <a:bodyPr wrap="none" anchor="ctr"/>
            <a:lstStyle/>
            <a:p>
              <a:endParaRPr lang="zh-CN" altLang="en-US"/>
            </a:p>
          </p:txBody>
        </p:sp>
        <p:sp>
          <p:nvSpPr>
            <p:cNvPr id="253" name="Rectangle 110"/>
            <p:cNvSpPr>
              <a:spLocks noChangeArrowheads="1"/>
            </p:cNvSpPr>
            <p:nvPr/>
          </p:nvSpPr>
          <p:spPr bwMode="auto">
            <a:xfrm>
              <a:off x="8187114" y="2929006"/>
              <a:ext cx="465138" cy="304800"/>
            </a:xfrm>
            <a:prstGeom prst="rect">
              <a:avLst/>
            </a:prstGeom>
            <a:solidFill>
              <a:srgbClr val="FF66FF"/>
            </a:solidFill>
            <a:ln>
              <a:noFill/>
            </a:ln>
            <a:effectLst/>
          </p:spPr>
          <p:txBody>
            <a:bodyPr wrap="none" anchor="ctr"/>
            <a:lstStyle/>
            <a:p>
              <a:endParaRPr lang="zh-CN" altLang="en-US"/>
            </a:p>
          </p:txBody>
        </p:sp>
        <p:sp>
          <p:nvSpPr>
            <p:cNvPr id="254" name="Rectangle 111"/>
            <p:cNvSpPr>
              <a:spLocks noChangeArrowheads="1"/>
            </p:cNvSpPr>
            <p:nvPr/>
          </p:nvSpPr>
          <p:spPr bwMode="auto">
            <a:xfrm>
              <a:off x="4319964" y="2967106"/>
              <a:ext cx="155575"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 name="Rectangle 112"/>
            <p:cNvSpPr>
              <a:spLocks noChangeArrowheads="1"/>
            </p:cNvSpPr>
            <p:nvPr/>
          </p:nvSpPr>
          <p:spPr bwMode="auto">
            <a:xfrm>
              <a:off x="5535989" y="2967106"/>
              <a:ext cx="155575" cy="228600"/>
            </a:xfrm>
            <a:prstGeom prst="rect">
              <a:avLst/>
            </a:prstGeom>
            <a:solidFill>
              <a:srgbClr val="FF66FF"/>
            </a:solidFill>
            <a:ln>
              <a:noFill/>
            </a:ln>
            <a:effectLst/>
          </p:spPr>
          <p:txBody>
            <a:bodyPr wrap="none" anchor="ctr"/>
            <a:lstStyle/>
            <a:p>
              <a:endParaRPr lang="zh-CN" altLang="en-US"/>
            </a:p>
          </p:txBody>
        </p:sp>
        <p:sp>
          <p:nvSpPr>
            <p:cNvPr id="256" name="Rectangle 113"/>
            <p:cNvSpPr>
              <a:spLocks noChangeArrowheads="1"/>
            </p:cNvSpPr>
            <p:nvPr/>
          </p:nvSpPr>
          <p:spPr bwMode="auto">
            <a:xfrm>
              <a:off x="6752014" y="2967106"/>
              <a:ext cx="153988" cy="228600"/>
            </a:xfrm>
            <a:prstGeom prst="rect">
              <a:avLst/>
            </a:prstGeom>
            <a:solidFill>
              <a:srgbClr val="FF66FF"/>
            </a:solidFill>
            <a:ln>
              <a:noFill/>
            </a:ln>
            <a:effectLst/>
          </p:spPr>
          <p:txBody>
            <a:bodyPr wrap="none" anchor="ctr"/>
            <a:lstStyle/>
            <a:p>
              <a:endParaRPr lang="zh-CN" altLang="en-US"/>
            </a:p>
          </p:txBody>
        </p:sp>
        <p:sp>
          <p:nvSpPr>
            <p:cNvPr id="257" name="Rectangle 114"/>
            <p:cNvSpPr>
              <a:spLocks noChangeArrowheads="1"/>
            </p:cNvSpPr>
            <p:nvPr/>
          </p:nvSpPr>
          <p:spPr bwMode="auto">
            <a:xfrm>
              <a:off x="8071227" y="2967106"/>
              <a:ext cx="153987" cy="228600"/>
            </a:xfrm>
            <a:prstGeom prst="rect">
              <a:avLst/>
            </a:prstGeom>
            <a:solidFill>
              <a:srgbClr val="FF66FF"/>
            </a:solidFill>
            <a:ln>
              <a:noFill/>
            </a:ln>
            <a:effectLst/>
          </p:spPr>
          <p:txBody>
            <a:bodyPr wrap="none" anchor="ctr"/>
            <a:lstStyle/>
            <a:p>
              <a:endParaRPr lang="zh-CN" altLang="en-US"/>
            </a:p>
          </p:txBody>
        </p:sp>
        <p:sp>
          <p:nvSpPr>
            <p:cNvPr id="258" name="Text Box 115"/>
            <p:cNvSpPr txBox="1">
              <a:spLocks noChangeArrowheads="1"/>
            </p:cNvSpPr>
            <p:nvPr/>
          </p:nvSpPr>
          <p:spPr bwMode="auto">
            <a:xfrm>
              <a:off x="2443540" y="4192656"/>
              <a:ext cx="141577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00000000</a:t>
              </a:r>
            </a:p>
          </p:txBody>
        </p:sp>
        <p:sp>
          <p:nvSpPr>
            <p:cNvPr id="259" name="Text Box 116"/>
            <p:cNvSpPr txBox="1">
              <a:spLocks noChangeArrowheads="1"/>
            </p:cNvSpPr>
            <p:nvPr/>
          </p:nvSpPr>
          <p:spPr bwMode="auto">
            <a:xfrm>
              <a:off x="1198939" y="4192656"/>
              <a:ext cx="1447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dirty="0">
                  <a:solidFill>
                    <a:srgbClr val="333399"/>
                  </a:solidFill>
                  <a:latin typeface="Courier New" panose="02070309020205020404" pitchFamily="49" charset="0"/>
                </a:rPr>
                <a:t>0000000</a:t>
              </a:r>
              <a:r>
                <a:rPr kumimoji="1" lang="en-US" altLang="zh-CN" sz="2000" b="1" dirty="0">
                  <a:solidFill>
                    <a:srgbClr val="C00000"/>
                  </a:solidFill>
                  <a:latin typeface="Courier New" panose="02070309020205020404" pitchFamily="49" charset="0"/>
                </a:rPr>
                <a:t>1</a:t>
              </a:r>
            </a:p>
          </p:txBody>
        </p:sp>
        <p:sp>
          <p:nvSpPr>
            <p:cNvPr id="260" name="Text Box 117"/>
            <p:cNvSpPr txBox="1">
              <a:spLocks noChangeArrowheads="1"/>
            </p:cNvSpPr>
            <p:nvPr/>
          </p:nvSpPr>
          <p:spPr bwMode="auto">
            <a:xfrm>
              <a:off x="3688139" y="4192656"/>
              <a:ext cx="141577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01011110</a:t>
              </a:r>
            </a:p>
          </p:txBody>
        </p:sp>
        <p:sp>
          <p:nvSpPr>
            <p:cNvPr id="261" name="Text Box 118"/>
            <p:cNvSpPr txBox="1">
              <a:spLocks noChangeArrowheads="1"/>
            </p:cNvSpPr>
            <p:nvPr/>
          </p:nvSpPr>
          <p:spPr bwMode="auto">
            <a:xfrm>
              <a:off x="4945439" y="4173606"/>
              <a:ext cx="31290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C00000"/>
                  </a:solidFill>
                  <a:latin typeface="Times New Roman" panose="02020603050405020304" pitchFamily="18" charset="0"/>
                </a:rPr>
                <a:t>0</a:t>
              </a:r>
            </a:p>
          </p:txBody>
        </p:sp>
        <p:sp>
          <p:nvSpPr>
            <p:cNvPr id="262" name="Text Box 119"/>
            <p:cNvSpPr txBox="1">
              <a:spLocks noChangeArrowheads="1"/>
            </p:cNvSpPr>
            <p:nvPr/>
          </p:nvSpPr>
          <p:spPr bwMode="auto">
            <a:xfrm>
              <a:off x="3688139" y="2890906"/>
              <a:ext cx="80021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Courier New" panose="02070309020205020404" pitchFamily="49" charset="0"/>
                </a:rPr>
                <a:t>1110</a:t>
              </a:r>
            </a:p>
          </p:txBody>
        </p:sp>
        <p:sp>
          <p:nvSpPr>
            <p:cNvPr id="263" name="Line 120"/>
            <p:cNvSpPr>
              <a:spLocks noChangeShapeType="1"/>
            </p:cNvSpPr>
            <p:nvPr/>
          </p:nvSpPr>
          <p:spPr bwMode="auto">
            <a:xfrm>
              <a:off x="5161339" y="3386206"/>
              <a:ext cx="0" cy="762000"/>
            </a:xfrm>
            <a:prstGeom prst="line">
              <a:avLst/>
            </a:prstGeom>
            <a:noFill/>
            <a:ln w="19050">
              <a:solidFill>
                <a:schemeClr val="tx1"/>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 name="Line 121"/>
            <p:cNvSpPr>
              <a:spLocks noChangeShapeType="1"/>
            </p:cNvSpPr>
            <p:nvPr/>
          </p:nvSpPr>
          <p:spPr bwMode="auto">
            <a:xfrm>
              <a:off x="8742739" y="3386206"/>
              <a:ext cx="0" cy="762000"/>
            </a:xfrm>
            <a:prstGeom prst="line">
              <a:avLst/>
            </a:prstGeom>
            <a:noFill/>
            <a:ln w="19050">
              <a:solidFill>
                <a:schemeClr val="tx1"/>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5" name="Text Box 122"/>
            <p:cNvSpPr txBox="1">
              <a:spLocks noChangeArrowheads="1"/>
            </p:cNvSpPr>
            <p:nvPr/>
          </p:nvSpPr>
          <p:spPr bwMode="auto">
            <a:xfrm>
              <a:off x="3675439" y="2468631"/>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0</a:t>
              </a:r>
            </a:p>
          </p:txBody>
        </p:sp>
        <p:sp>
          <p:nvSpPr>
            <p:cNvPr id="266" name="Text Box 123"/>
            <p:cNvSpPr txBox="1">
              <a:spLocks noChangeArrowheads="1"/>
            </p:cNvSpPr>
            <p:nvPr/>
          </p:nvSpPr>
          <p:spPr bwMode="auto">
            <a:xfrm>
              <a:off x="4920040" y="2468631"/>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8</a:t>
              </a:r>
            </a:p>
          </p:txBody>
        </p:sp>
        <p:sp>
          <p:nvSpPr>
            <p:cNvPr id="267" name="Text Box 124"/>
            <p:cNvSpPr txBox="1">
              <a:spLocks noChangeArrowheads="1"/>
            </p:cNvSpPr>
            <p:nvPr/>
          </p:nvSpPr>
          <p:spPr bwMode="auto">
            <a:xfrm>
              <a:off x="6151939" y="2468631"/>
              <a:ext cx="47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16</a:t>
              </a:r>
            </a:p>
          </p:txBody>
        </p:sp>
        <p:sp>
          <p:nvSpPr>
            <p:cNvPr id="268" name="Text Box 125"/>
            <p:cNvSpPr txBox="1">
              <a:spLocks noChangeArrowheads="1"/>
            </p:cNvSpPr>
            <p:nvPr/>
          </p:nvSpPr>
          <p:spPr bwMode="auto">
            <a:xfrm>
              <a:off x="7371139" y="2468631"/>
              <a:ext cx="47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24</a:t>
              </a:r>
            </a:p>
          </p:txBody>
        </p:sp>
        <p:sp>
          <p:nvSpPr>
            <p:cNvPr id="269" name="Text Box 126"/>
            <p:cNvSpPr txBox="1">
              <a:spLocks noChangeArrowheads="1"/>
            </p:cNvSpPr>
            <p:nvPr/>
          </p:nvSpPr>
          <p:spPr bwMode="auto">
            <a:xfrm>
              <a:off x="8450639" y="2468631"/>
              <a:ext cx="47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31</a:t>
              </a:r>
            </a:p>
          </p:txBody>
        </p:sp>
        <p:sp>
          <p:nvSpPr>
            <p:cNvPr id="270" name="Text Box 127"/>
            <p:cNvSpPr txBox="1">
              <a:spLocks noChangeArrowheads="1"/>
            </p:cNvSpPr>
            <p:nvPr/>
          </p:nvSpPr>
          <p:spPr bwMode="auto">
            <a:xfrm>
              <a:off x="1926014" y="2843281"/>
              <a:ext cx="18750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D </a:t>
              </a:r>
              <a:r>
                <a:rPr kumimoji="1" lang="zh-CN" altLang="zh-CN" sz="2400" b="1" dirty="0">
                  <a:solidFill>
                    <a:srgbClr val="000099"/>
                  </a:solidFill>
                  <a:latin typeface="+mn-lt"/>
                  <a:ea typeface="黑体" panose="02010609060101010101" pitchFamily="2" charset="-122"/>
                </a:rPr>
                <a:t>类 </a:t>
              </a:r>
              <a:r>
                <a:rPr kumimoji="1" lang="en-US" altLang="zh-CN" sz="2400" b="1" dirty="0">
                  <a:solidFill>
                    <a:srgbClr val="000099"/>
                  </a:solidFill>
                  <a:latin typeface="+mn-lt"/>
                  <a:ea typeface="黑体" panose="02010609060101010101" pitchFamily="2" charset="-122"/>
                </a:rPr>
                <a:t>IP </a:t>
              </a:r>
              <a:r>
                <a:rPr kumimoji="1" lang="zh-CN" altLang="zh-CN" sz="2400" b="1" dirty="0">
                  <a:solidFill>
                    <a:srgbClr val="000099"/>
                  </a:solidFill>
                  <a:latin typeface="+mn-lt"/>
                  <a:ea typeface="黑体" panose="02010609060101010101" pitchFamily="2" charset="-122"/>
                </a:rPr>
                <a:t>地址</a:t>
              </a:r>
              <a:endParaRPr kumimoji="1" lang="zh-CN" altLang="en-US" sz="2400" b="1" dirty="0">
                <a:solidFill>
                  <a:srgbClr val="000099"/>
                </a:solidFill>
                <a:latin typeface="+mn-lt"/>
                <a:ea typeface="黑体" panose="02010609060101010101" pitchFamily="2" charset="-122"/>
              </a:endParaRPr>
            </a:p>
          </p:txBody>
        </p:sp>
        <p:sp>
          <p:nvSpPr>
            <p:cNvPr id="271" name="Line 128"/>
            <p:cNvSpPr>
              <a:spLocks noChangeShapeType="1"/>
            </p:cNvSpPr>
            <p:nvPr/>
          </p:nvSpPr>
          <p:spPr bwMode="auto">
            <a:xfrm flipV="1">
              <a:off x="4386639" y="2395606"/>
              <a:ext cx="0" cy="38100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 name="Line 129"/>
            <p:cNvSpPr>
              <a:spLocks noChangeShapeType="1"/>
            </p:cNvSpPr>
            <p:nvPr/>
          </p:nvSpPr>
          <p:spPr bwMode="auto">
            <a:xfrm flipV="1">
              <a:off x="5161339" y="2395606"/>
              <a:ext cx="0" cy="908050"/>
            </a:xfrm>
            <a:prstGeom prst="line">
              <a:avLst/>
            </a:prstGeom>
            <a:noFill/>
            <a:ln w="190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130"/>
            <p:cNvSpPr>
              <a:spLocks noChangeShapeType="1"/>
            </p:cNvSpPr>
            <p:nvPr/>
          </p:nvSpPr>
          <p:spPr bwMode="auto">
            <a:xfrm>
              <a:off x="4399339" y="2471806"/>
              <a:ext cx="762000" cy="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131"/>
            <p:cNvSpPr>
              <a:spLocks noChangeShapeType="1"/>
            </p:cNvSpPr>
            <p:nvPr/>
          </p:nvSpPr>
          <p:spPr bwMode="auto">
            <a:xfrm>
              <a:off x="5170864" y="4870519"/>
              <a:ext cx="3581400" cy="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Text Box 133"/>
            <p:cNvSpPr txBox="1">
              <a:spLocks noChangeArrowheads="1"/>
            </p:cNvSpPr>
            <p:nvPr/>
          </p:nvSpPr>
          <p:spPr bwMode="auto">
            <a:xfrm>
              <a:off x="5161339" y="1789181"/>
              <a:ext cx="207300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0000"/>
                  </a:solidFill>
                  <a:latin typeface="+mn-lt"/>
                  <a:ea typeface="黑体" panose="02010609060101010101" pitchFamily="2" charset="-122"/>
                </a:rPr>
                <a:t>这</a:t>
              </a:r>
              <a:r>
                <a:rPr kumimoji="1" lang="zh-CN" altLang="zh-CN" sz="2400" b="1" dirty="0">
                  <a:solidFill>
                    <a:srgbClr val="FF0000"/>
                  </a:solidFill>
                  <a:latin typeface="+mn-lt"/>
                  <a:ea typeface="黑体" panose="02010609060101010101" pitchFamily="2" charset="-122"/>
                </a:rPr>
                <a:t> 5</a:t>
              </a:r>
              <a:r>
                <a:rPr kumimoji="1" lang="en-US" altLang="zh-CN" sz="2400" b="1" dirty="0">
                  <a:solidFill>
                    <a:srgbClr val="FF0000"/>
                  </a:solidFill>
                  <a:latin typeface="+mn-lt"/>
                  <a:ea typeface="黑体" panose="02010609060101010101" pitchFamily="2" charset="-122"/>
                </a:rPr>
                <a:t> </a:t>
              </a:r>
              <a:r>
                <a:rPr kumimoji="1" lang="zh-CN" altLang="en-US" sz="2400" b="1" dirty="0">
                  <a:solidFill>
                    <a:srgbClr val="FF0000"/>
                  </a:solidFill>
                  <a:latin typeface="+mn-lt"/>
                  <a:ea typeface="黑体" panose="02010609060101010101" pitchFamily="2" charset="-122"/>
                </a:rPr>
                <a:t>位不使用</a:t>
              </a:r>
            </a:p>
          </p:txBody>
        </p:sp>
        <p:sp>
          <p:nvSpPr>
            <p:cNvPr id="276" name="Arc 134"/>
            <p:cNvSpPr/>
            <p:nvPr/>
          </p:nvSpPr>
          <p:spPr bwMode="auto">
            <a:xfrm flipH="1">
              <a:off x="4781927" y="2243206"/>
              <a:ext cx="498475" cy="228600"/>
            </a:xfrm>
            <a:custGeom>
              <a:avLst/>
              <a:gdLst>
                <a:gd name="G0" fmla="+- 1956 0 0"/>
                <a:gd name="G1" fmla="+- 21600 0 0"/>
                <a:gd name="G2" fmla="+- 21600 0 0"/>
                <a:gd name="T0" fmla="*/ 0 w 23556"/>
                <a:gd name="T1" fmla="*/ 89 h 21600"/>
                <a:gd name="T2" fmla="*/ 23556 w 23556"/>
                <a:gd name="T3" fmla="*/ 21600 h 21600"/>
                <a:gd name="T4" fmla="*/ 1956 w 23556"/>
                <a:gd name="T5" fmla="*/ 21600 h 21600"/>
              </a:gdLst>
              <a:ahLst/>
              <a:cxnLst>
                <a:cxn ang="0">
                  <a:pos x="T0" y="T1"/>
                </a:cxn>
                <a:cxn ang="0">
                  <a:pos x="T2" y="T3"/>
                </a:cxn>
                <a:cxn ang="0">
                  <a:pos x="T4" y="T5"/>
                </a:cxn>
              </a:cxnLst>
              <a:rect l="0" t="0" r="r" b="b"/>
              <a:pathLst>
                <a:path w="23556" h="21600" fill="none" extrusionOk="0">
                  <a:moveTo>
                    <a:pt x="-1" y="88"/>
                  </a:moveTo>
                  <a:cubicBezTo>
                    <a:pt x="650" y="29"/>
                    <a:pt x="1302" y="-1"/>
                    <a:pt x="1956" y="0"/>
                  </a:cubicBezTo>
                  <a:cubicBezTo>
                    <a:pt x="13885" y="0"/>
                    <a:pt x="23556" y="9670"/>
                    <a:pt x="23556" y="21600"/>
                  </a:cubicBezTo>
                </a:path>
                <a:path w="23556" h="21600" stroke="0" extrusionOk="0">
                  <a:moveTo>
                    <a:pt x="-1" y="88"/>
                  </a:moveTo>
                  <a:cubicBezTo>
                    <a:pt x="650" y="29"/>
                    <a:pt x="1302" y="-1"/>
                    <a:pt x="1956" y="0"/>
                  </a:cubicBezTo>
                  <a:cubicBezTo>
                    <a:pt x="13885" y="0"/>
                    <a:pt x="23556" y="9670"/>
                    <a:pt x="23556" y="21600"/>
                  </a:cubicBezTo>
                  <a:lnTo>
                    <a:pt x="1956" y="21600"/>
                  </a:lnTo>
                  <a:close/>
                </a:path>
              </a:pathLst>
            </a:custGeom>
            <a:noFill/>
            <a:ln w="9525">
              <a:solidFill>
                <a:schemeClr val="tx1"/>
              </a:solidFill>
              <a:round/>
              <a:head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135"/>
            <p:cNvSpPr>
              <a:spLocks noChangeShapeType="1"/>
            </p:cNvSpPr>
            <p:nvPr/>
          </p:nvSpPr>
          <p:spPr bwMode="auto">
            <a:xfrm>
              <a:off x="1275139" y="4681606"/>
              <a:ext cx="0" cy="7413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 name="Line 136"/>
            <p:cNvSpPr>
              <a:spLocks noChangeShapeType="1"/>
            </p:cNvSpPr>
            <p:nvPr/>
          </p:nvSpPr>
          <p:spPr bwMode="auto">
            <a:xfrm flipH="1">
              <a:off x="8737977" y="4681606"/>
              <a:ext cx="4762" cy="6905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137"/>
            <p:cNvSpPr>
              <a:spLocks noChangeShapeType="1"/>
            </p:cNvSpPr>
            <p:nvPr/>
          </p:nvSpPr>
          <p:spPr bwMode="auto">
            <a:xfrm>
              <a:off x="1287839" y="5245169"/>
              <a:ext cx="7467600" cy="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0" name="Text Box 138"/>
            <p:cNvSpPr txBox="1">
              <a:spLocks noChangeArrowheads="1"/>
            </p:cNvSpPr>
            <p:nvPr/>
          </p:nvSpPr>
          <p:spPr bwMode="auto">
            <a:xfrm>
              <a:off x="3942140" y="5029269"/>
              <a:ext cx="2089033"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000" b="1">
                  <a:solidFill>
                    <a:srgbClr val="000099"/>
                  </a:solidFill>
                  <a:latin typeface="+mn-lt"/>
                  <a:ea typeface="黑体" panose="02010609060101010101" pitchFamily="2" charset="-122"/>
                </a:rPr>
                <a:t>48 </a:t>
              </a:r>
              <a:r>
                <a:rPr kumimoji="1" lang="zh-CN" altLang="en-US" sz="2000" b="1">
                  <a:solidFill>
                    <a:srgbClr val="000099"/>
                  </a:solidFill>
                  <a:latin typeface="+mn-lt"/>
                  <a:ea typeface="黑体" panose="02010609060101010101" pitchFamily="2" charset="-122"/>
                </a:rPr>
                <a:t>位</a:t>
              </a:r>
              <a:r>
                <a:rPr kumimoji="1" lang="zh-CN" altLang="zh-CN" sz="2000" b="1">
                  <a:solidFill>
                    <a:srgbClr val="000099"/>
                  </a:solidFill>
                  <a:latin typeface="+mn-lt"/>
                  <a:ea typeface="黑体" panose="02010609060101010101" pitchFamily="2" charset="-122"/>
                </a:rPr>
                <a:t>以太网地址</a:t>
              </a:r>
              <a:endParaRPr kumimoji="1" lang="zh-CN" altLang="en-US" sz="2000" b="1">
                <a:solidFill>
                  <a:srgbClr val="000099"/>
                </a:solidFill>
                <a:latin typeface="+mn-lt"/>
                <a:ea typeface="黑体" panose="02010609060101010101" pitchFamily="2" charset="-122"/>
              </a:endParaRPr>
            </a:p>
          </p:txBody>
        </p:sp>
        <p:sp>
          <p:nvSpPr>
            <p:cNvPr id="281" name="Text Box 139"/>
            <p:cNvSpPr txBox="1">
              <a:spLocks noChangeArrowheads="1"/>
            </p:cNvSpPr>
            <p:nvPr/>
          </p:nvSpPr>
          <p:spPr bwMode="auto">
            <a:xfrm>
              <a:off x="1448177" y="3754506"/>
              <a:ext cx="353814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mn-lt"/>
                </a:rPr>
                <a:t>0      </a:t>
              </a:r>
              <a:r>
                <a:rPr kumimoji="1" lang="en-US" altLang="zh-CN" sz="2000" b="1" dirty="0" smtClean="0">
                  <a:solidFill>
                    <a:srgbClr val="333399"/>
                  </a:solidFill>
                  <a:latin typeface="+mn-lt"/>
                </a:rPr>
                <a:t>1        </a:t>
              </a:r>
              <a:r>
                <a:rPr kumimoji="1" lang="en-US" altLang="zh-CN" sz="2000" b="1" dirty="0">
                  <a:solidFill>
                    <a:srgbClr val="333399"/>
                  </a:solidFill>
                  <a:latin typeface="+mn-lt"/>
                </a:rPr>
                <a:t>0       </a:t>
              </a:r>
              <a:r>
                <a:rPr kumimoji="1" lang="en-US" altLang="zh-CN" sz="2000" b="1" dirty="0" smtClean="0">
                  <a:solidFill>
                    <a:srgbClr val="333399"/>
                  </a:solidFill>
                  <a:latin typeface="+mn-lt"/>
                </a:rPr>
                <a:t>0        </a:t>
              </a:r>
              <a:r>
                <a:rPr kumimoji="1" lang="en-US" altLang="zh-CN" sz="2000" b="1" dirty="0">
                  <a:solidFill>
                    <a:srgbClr val="333399"/>
                  </a:solidFill>
                  <a:latin typeface="+mn-lt"/>
                </a:rPr>
                <a:t>5      </a:t>
              </a:r>
              <a:r>
                <a:rPr kumimoji="1" lang="en-US" altLang="zh-CN" sz="2000" b="1" dirty="0" smtClean="0">
                  <a:solidFill>
                    <a:srgbClr val="333399"/>
                  </a:solidFill>
                  <a:latin typeface="+mn-lt"/>
                </a:rPr>
                <a:t>E</a:t>
              </a:r>
              <a:endParaRPr kumimoji="1" lang="en-US" altLang="zh-CN" sz="2000" b="1" dirty="0">
                <a:solidFill>
                  <a:srgbClr val="333399"/>
                </a:solidFill>
                <a:latin typeface="+mn-lt"/>
              </a:endParaRPr>
            </a:p>
          </p:txBody>
        </p:sp>
        <p:sp>
          <p:nvSpPr>
            <p:cNvPr id="282" name="Text Box 140"/>
            <p:cNvSpPr txBox="1">
              <a:spLocks noChangeArrowheads="1"/>
            </p:cNvSpPr>
            <p:nvPr/>
          </p:nvSpPr>
          <p:spPr bwMode="auto">
            <a:xfrm>
              <a:off x="1895861" y="4653031"/>
              <a:ext cx="11144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b="1">
                  <a:solidFill>
                    <a:srgbClr val="000099"/>
                  </a:solidFill>
                  <a:latin typeface="+mn-lt"/>
                  <a:ea typeface="黑体" panose="02010609060101010101" pitchFamily="2" charset="-122"/>
                </a:rPr>
                <a:t>表示多播</a:t>
              </a:r>
            </a:p>
          </p:txBody>
        </p:sp>
        <p:sp>
          <p:nvSpPr>
            <p:cNvPr id="283" name="Line 141"/>
            <p:cNvSpPr>
              <a:spLocks noChangeShapeType="1"/>
            </p:cNvSpPr>
            <p:nvPr/>
          </p:nvSpPr>
          <p:spPr bwMode="auto">
            <a:xfrm flipH="1" flipV="1">
              <a:off x="2443539" y="4503806"/>
              <a:ext cx="6350" cy="282575"/>
            </a:xfrm>
            <a:prstGeom prst="line">
              <a:avLst/>
            </a:prstGeom>
            <a:noFill/>
            <a:ln w="57150">
              <a:solidFill>
                <a:srgbClr val="C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Text Box 132"/>
            <p:cNvSpPr txBox="1">
              <a:spLocks noChangeArrowheads="1"/>
            </p:cNvSpPr>
            <p:nvPr/>
          </p:nvSpPr>
          <p:spPr bwMode="auto">
            <a:xfrm>
              <a:off x="5524877" y="4683194"/>
              <a:ext cx="3065904" cy="36933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最</a:t>
              </a:r>
              <a:r>
                <a:rPr kumimoji="1" lang="zh-CN" altLang="zh-CN" sz="1800" b="1">
                  <a:solidFill>
                    <a:srgbClr val="000099"/>
                  </a:solidFill>
                  <a:latin typeface="+mn-lt"/>
                  <a:ea typeface="黑体" panose="02010609060101010101" pitchFamily="2" charset="-122"/>
                </a:rPr>
                <a:t>低 23</a:t>
              </a: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位来自 </a:t>
              </a:r>
              <a:r>
                <a:rPr kumimoji="1" lang="en-US" altLang="zh-CN" sz="1800" b="1">
                  <a:solidFill>
                    <a:srgbClr val="000099"/>
                  </a:solidFill>
                  <a:latin typeface="+mn-lt"/>
                  <a:ea typeface="黑体" panose="02010609060101010101" pitchFamily="2" charset="-122"/>
                </a:rPr>
                <a:t>D </a:t>
              </a:r>
              <a:r>
                <a:rPr kumimoji="1" lang="zh-CN" altLang="en-US" sz="1800" b="1">
                  <a:solidFill>
                    <a:srgbClr val="000099"/>
                  </a:solidFill>
                  <a:latin typeface="+mn-lt"/>
                  <a:ea typeface="黑体" panose="02010609060101010101" pitchFamily="2" charset="-122"/>
                </a:rPr>
                <a:t>类 </a:t>
              </a:r>
              <a:r>
                <a:rPr kumimoji="1" lang="en-US" altLang="zh-CN" sz="1800" b="1">
                  <a:solidFill>
                    <a:srgbClr val="000099"/>
                  </a:solidFill>
                  <a:latin typeface="+mn-lt"/>
                  <a:ea typeface="黑体" panose="02010609060101010101" pitchFamily="2" charset="-122"/>
                </a:rPr>
                <a:t>IP </a:t>
              </a:r>
              <a:r>
                <a:rPr kumimoji="1" lang="zh-CN" altLang="zh-CN" sz="1800" b="1">
                  <a:solidFill>
                    <a:srgbClr val="000099"/>
                  </a:solidFill>
                  <a:latin typeface="+mn-lt"/>
                  <a:ea typeface="黑体" panose="02010609060101010101" pitchFamily="2" charset="-122"/>
                </a:rPr>
                <a:t>地址</a:t>
              </a:r>
              <a:endParaRPr kumimoji="1" lang="zh-CN" altLang="en-US" sz="1800" b="1">
                <a:solidFill>
                  <a:srgbClr val="000099"/>
                </a:solidFill>
                <a:latin typeface="+mn-lt"/>
                <a:ea typeface="黑体" panose="02010609060101010101" pitchFamily="2" charset="-122"/>
              </a:endParaRPr>
            </a:p>
          </p:txBody>
        </p:sp>
        <p:sp>
          <p:nvSpPr>
            <p:cNvPr id="285" name="Line 142"/>
            <p:cNvSpPr>
              <a:spLocks noChangeShapeType="1"/>
            </p:cNvSpPr>
            <p:nvPr/>
          </p:nvSpPr>
          <p:spPr bwMode="auto">
            <a:xfrm>
              <a:off x="5166102" y="4668906"/>
              <a:ext cx="0" cy="3048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 name="AutoShape 143"/>
            <p:cNvSpPr>
              <a:spLocks noChangeArrowheads="1"/>
            </p:cNvSpPr>
            <p:nvPr/>
          </p:nvSpPr>
          <p:spPr bwMode="auto">
            <a:xfrm>
              <a:off x="6677402" y="3300481"/>
              <a:ext cx="431800" cy="1079500"/>
            </a:xfrm>
            <a:prstGeom prst="downArrow">
              <a:avLst>
                <a:gd name="adj1" fmla="val 50000"/>
                <a:gd name="adj2" fmla="val 62500"/>
              </a:avLst>
            </a:prstGeom>
            <a:solidFill>
              <a:srgbClr val="0066FF"/>
            </a:solidFill>
            <a:ln w="9525">
              <a:solidFill>
                <a:schemeClr val="hlink"/>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776536" y="2060848"/>
            <a:ext cx="7704856" cy="1785937"/>
          </a:xfrm>
        </p:spPr>
        <p:txBody>
          <a:bodyPr/>
          <a:lstStyle/>
          <a:p>
            <a:r>
              <a:rPr lang="en-US" altLang="zh-CN" sz="2800" b="1" dirty="0" smtClean="0"/>
              <a:t>IGMP</a:t>
            </a:r>
            <a:r>
              <a:rPr lang="zh-CN" altLang="en-US" sz="2800" b="1" dirty="0" smtClean="0"/>
              <a:t>网际组管理协议 </a:t>
            </a:r>
            <a:r>
              <a:rPr lang="en-US" altLang="zh-CN" sz="2800" b="1" dirty="0" smtClean="0"/>
              <a:t> </a:t>
            </a:r>
            <a:br>
              <a:rPr lang="en-US" altLang="zh-CN" sz="2800" b="1" dirty="0" smtClean="0"/>
            </a:br>
            <a:r>
              <a:rPr lang="en-US" altLang="zh-CN" sz="2800" b="1" dirty="0" smtClean="0"/>
              <a:t/>
            </a:r>
            <a:br>
              <a:rPr lang="en-US" altLang="zh-CN" sz="2800" b="1" dirty="0" smtClean="0"/>
            </a:br>
            <a:r>
              <a:rPr lang="en-US" altLang="zh-CN" sz="2800" b="1" dirty="0" smtClean="0"/>
              <a:t/>
            </a:r>
            <a:br>
              <a:rPr lang="en-US" altLang="zh-CN" sz="2800" b="1" dirty="0" smtClean="0"/>
            </a:br>
            <a:r>
              <a:rPr lang="zh-CN" altLang="en-US" sz="2800" b="1" dirty="0" smtClean="0"/>
              <a:t>多播路由选择协议</a:t>
            </a:r>
          </a:p>
        </p:txBody>
      </p:sp>
      <p:sp>
        <p:nvSpPr>
          <p:cNvPr id="146435" name="TextBox 5"/>
          <p:cNvSpPr txBox="1">
            <a:spLocks noChangeArrowheads="1"/>
          </p:cNvSpPr>
          <p:nvPr/>
        </p:nvSpPr>
        <p:spPr bwMode="auto">
          <a:xfrm>
            <a:off x="584729" y="303213"/>
            <a:ext cx="5881688" cy="646331"/>
          </a:xfrm>
          <a:prstGeom prst="rect">
            <a:avLst/>
          </a:prstGeom>
          <a:noFill/>
          <a:ln w="9525">
            <a:noFill/>
            <a:miter lim="800000"/>
            <a:headEnd/>
            <a:tailEnd/>
          </a:ln>
        </p:spPr>
        <p:txBody>
          <a:bodyPr>
            <a:spAutoFit/>
          </a:bodyPr>
          <a:lstStyle/>
          <a:p>
            <a:r>
              <a:rPr lang="en-US" altLang="zh-CN" sz="3600" b="1" dirty="0">
                <a:solidFill>
                  <a:srgbClr val="111111"/>
                </a:solidFill>
              </a:rPr>
              <a:t>IP</a:t>
            </a:r>
            <a:r>
              <a:rPr lang="zh-CN" altLang="en-US" sz="3600" b="1" dirty="0">
                <a:solidFill>
                  <a:srgbClr val="111111"/>
                </a:solidFill>
              </a:rPr>
              <a:t>多播需要两种协议</a:t>
            </a:r>
          </a:p>
        </p:txBody>
      </p:sp>
    </p:spTree>
  </p:cSld>
  <p:clrMapOvr>
    <a:masterClrMapping/>
  </p:clrMapOv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标题 1242113"/>
          <p:cNvSpPr>
            <a:spLocks noGrp="1" noChangeArrowheads="1"/>
          </p:cNvSpPr>
          <p:nvPr>
            <p:ph type="title"/>
          </p:nvPr>
        </p:nvSpPr>
        <p:spPr/>
        <p:txBody>
          <a:bodyPr/>
          <a:lstStyle/>
          <a:p>
            <a:pPr algn="ctr"/>
            <a:r>
              <a:rPr lang="en-US" altLang="zh-CN" sz="4000" smtClean="0"/>
              <a:t>3  </a:t>
            </a:r>
            <a:r>
              <a:rPr lang="zh-CN" altLang="en-US" sz="4000" smtClean="0"/>
              <a:t>网际组管理协议 </a:t>
            </a:r>
            <a:r>
              <a:rPr lang="en-US" altLang="zh-CN" sz="4000" smtClean="0"/>
              <a:t>IGMP </a:t>
            </a:r>
          </a:p>
        </p:txBody>
      </p:sp>
      <p:sp>
        <p:nvSpPr>
          <p:cNvPr id="461826" name="文本占位符 1242114"/>
          <p:cNvSpPr>
            <a:spLocks noGrp="1" noChangeArrowheads="1"/>
          </p:cNvSpPr>
          <p:nvPr>
            <p:ph idx="1"/>
          </p:nvPr>
        </p:nvSpPr>
        <p:spPr>
          <a:xfrm>
            <a:off x="920552" y="1412776"/>
            <a:ext cx="8420100" cy="4475162"/>
          </a:xfrm>
        </p:spPr>
        <p:txBody>
          <a:bodyPr/>
          <a:lstStyle/>
          <a:p>
            <a:pPr algn="just"/>
            <a:r>
              <a:rPr lang="en-US" altLang="zh-CN" dirty="0" smtClean="0">
                <a:solidFill>
                  <a:schemeClr val="hlink"/>
                </a:solidFill>
              </a:rPr>
              <a:t>IGMP</a:t>
            </a:r>
            <a:r>
              <a:rPr lang="zh-CN" altLang="en-US" dirty="0" smtClean="0"/>
              <a:t>：</a:t>
            </a:r>
            <a:r>
              <a:rPr lang="en-US" altLang="zh-CN" dirty="0" smtClean="0"/>
              <a:t>Internet Group Management Protocol</a:t>
            </a:r>
            <a:endParaRPr lang="zh-CN" altLang="en-US" dirty="0" smtClean="0"/>
          </a:p>
          <a:p>
            <a:pPr algn="just"/>
            <a:r>
              <a:rPr lang="zh-CN" altLang="en-US" dirty="0" smtClean="0"/>
              <a:t>使</a:t>
            </a:r>
            <a:r>
              <a:rPr lang="zh-CN" altLang="en-US" dirty="0" smtClean="0"/>
              <a:t>路由器知道多播组成员的信</a:t>
            </a:r>
            <a:r>
              <a:rPr lang="zh-CN" altLang="en-US" dirty="0" smtClean="0"/>
              <a:t>息</a:t>
            </a:r>
            <a:endParaRPr lang="en-US" altLang="zh-CN" dirty="0" smtClean="0"/>
          </a:p>
          <a:p>
            <a:pPr algn="just"/>
            <a:r>
              <a:rPr lang="zh-CN" altLang="en-US" dirty="0" smtClean="0"/>
              <a:t>让</a:t>
            </a:r>
            <a:r>
              <a:rPr lang="zh-CN" altLang="en-US" dirty="0" smtClean="0"/>
              <a:t>连接在</a:t>
            </a:r>
            <a:r>
              <a:rPr lang="zh-CN" altLang="en-US" dirty="0" smtClean="0">
                <a:solidFill>
                  <a:srgbClr val="FF0000"/>
                </a:solidFill>
              </a:rPr>
              <a:t>本地局域网</a:t>
            </a:r>
            <a:r>
              <a:rPr lang="zh-CN" altLang="en-US" dirty="0" smtClean="0"/>
              <a:t>上的多播路由器知道本局域网上是否有主机（严格讲，是主机上的某个进程）参加或退出了某个多播组。</a:t>
            </a:r>
          </a:p>
          <a:p>
            <a:pPr algn="just"/>
            <a:endParaRPr lang="zh-CN" altLang="en-US" dirty="0" smtClean="0"/>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标题 1244161"/>
          <p:cNvSpPr>
            <a:spLocks noGrp="1" noChangeArrowheads="1"/>
          </p:cNvSpPr>
          <p:nvPr>
            <p:ph type="title"/>
          </p:nvPr>
        </p:nvSpPr>
        <p:spPr/>
        <p:txBody>
          <a:bodyPr/>
          <a:lstStyle/>
          <a:p>
            <a:pPr algn="ctr"/>
            <a:r>
              <a:rPr lang="zh-CN" altLang="en-US" dirty="0" smtClean="0"/>
              <a:t>网际组管理协议 </a:t>
            </a:r>
            <a:r>
              <a:rPr lang="en-US" altLang="zh-CN" dirty="0" smtClean="0"/>
              <a:t>IGMP</a:t>
            </a:r>
          </a:p>
        </p:txBody>
      </p:sp>
      <p:sp>
        <p:nvSpPr>
          <p:cNvPr id="463874" name="文本占位符 1244162"/>
          <p:cNvSpPr>
            <a:spLocks noGrp="1" noChangeArrowheads="1"/>
          </p:cNvSpPr>
          <p:nvPr>
            <p:ph idx="1"/>
          </p:nvPr>
        </p:nvSpPr>
        <p:spPr>
          <a:xfrm>
            <a:off x="920552" y="1268760"/>
            <a:ext cx="8420100" cy="4786313"/>
          </a:xfrm>
        </p:spPr>
        <p:txBody>
          <a:bodyPr/>
          <a:lstStyle/>
          <a:p>
            <a:r>
              <a:rPr lang="zh-CN" altLang="en-US" dirty="0" smtClean="0"/>
              <a:t>多播转发必须</a:t>
            </a:r>
            <a:r>
              <a:rPr lang="zh-CN" altLang="en-US" dirty="0" smtClean="0">
                <a:solidFill>
                  <a:schemeClr val="hlink"/>
                </a:solidFill>
              </a:rPr>
              <a:t>动态地</a:t>
            </a:r>
            <a:r>
              <a:rPr lang="zh-CN" altLang="en-US" dirty="0" smtClean="0"/>
              <a:t>适应多播组成员的变化</a:t>
            </a:r>
            <a:r>
              <a:rPr lang="zh-CN" altLang="en-US" dirty="0" smtClean="0"/>
              <a:t>（即使网</a:t>
            </a:r>
            <a:r>
              <a:rPr lang="zh-CN" altLang="en-US" dirty="0" smtClean="0"/>
              <a:t>络拓扑并未发生变化</a:t>
            </a:r>
            <a:r>
              <a:rPr lang="zh-CN" altLang="en-US" dirty="0" smtClean="0"/>
              <a:t>）。</a:t>
            </a:r>
            <a:endParaRPr lang="en-US" altLang="zh-CN" dirty="0" smtClean="0"/>
          </a:p>
          <a:p>
            <a:endParaRPr lang="zh-CN" altLang="en-US" dirty="0" smtClean="0"/>
          </a:p>
          <a:p>
            <a:r>
              <a:rPr lang="zh-CN" altLang="en-US" dirty="0" smtClean="0"/>
              <a:t>多播路由选择实际上就是要找出以源主机为根结点的多播转发树</a:t>
            </a:r>
            <a:r>
              <a:rPr lang="zh-CN" altLang="en-US" dirty="0" smtClean="0"/>
              <a:t>。</a:t>
            </a:r>
            <a:endParaRPr lang="en-US" altLang="zh-CN" dirty="0" smtClean="0"/>
          </a:p>
          <a:p>
            <a:endParaRPr lang="zh-CN" altLang="en-US" dirty="0" smtClean="0"/>
          </a:p>
          <a:p>
            <a:r>
              <a:rPr lang="zh-CN" altLang="en-US" dirty="0" smtClean="0"/>
              <a:t>在多播转发树上的路由器不会收到重复的多播数据报。</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20" name="Rectangle 4"/>
          <p:cNvSpPr>
            <a:spLocks noGrp="1" noChangeArrowheads="1"/>
          </p:cNvSpPr>
          <p:nvPr>
            <p:ph type="title"/>
          </p:nvPr>
        </p:nvSpPr>
        <p:spPr>
          <a:xfrm>
            <a:off x="495300" y="188640"/>
            <a:ext cx="8781014" cy="792088"/>
          </a:xfrm>
        </p:spPr>
        <p:txBody>
          <a:bodyPr/>
          <a:lstStyle/>
          <a:p>
            <a:pPr algn="ctr"/>
            <a:r>
              <a:rPr lang="en-US" altLang="zh-CN" sz="3600" dirty="0"/>
              <a:t>IGMP </a:t>
            </a:r>
            <a:r>
              <a:rPr lang="zh-CN" altLang="en-US" sz="3600" dirty="0"/>
              <a:t>使多播</a:t>
            </a:r>
            <a:r>
              <a:rPr lang="zh-CN" altLang="en-US" sz="3600" dirty="0" smtClean="0"/>
              <a:t>路由器知道</a:t>
            </a:r>
            <a:r>
              <a:rPr lang="zh-CN" altLang="en-US" sz="3600" dirty="0"/>
              <a:t>多播组成员信息 </a:t>
            </a:r>
          </a:p>
        </p:txBody>
      </p:sp>
      <p:sp>
        <p:nvSpPr>
          <p:cNvPr id="1007621" name="Line 5"/>
          <p:cNvSpPr>
            <a:spLocks noChangeShapeType="1"/>
          </p:cNvSpPr>
          <p:nvPr/>
        </p:nvSpPr>
        <p:spPr bwMode="auto">
          <a:xfrm>
            <a:off x="5147094" y="4816379"/>
            <a:ext cx="0" cy="66198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2" name="Line 6"/>
          <p:cNvSpPr>
            <a:spLocks noChangeShapeType="1"/>
          </p:cNvSpPr>
          <p:nvPr/>
        </p:nvSpPr>
        <p:spPr bwMode="auto">
          <a:xfrm>
            <a:off x="1026474" y="4827488"/>
            <a:ext cx="655241"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3" name="Line 7"/>
          <p:cNvSpPr>
            <a:spLocks noChangeShapeType="1"/>
          </p:cNvSpPr>
          <p:nvPr/>
        </p:nvSpPr>
        <p:spPr bwMode="auto">
          <a:xfrm>
            <a:off x="1026474" y="3500338"/>
            <a:ext cx="655241"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4" name="Line 8"/>
          <p:cNvSpPr>
            <a:spLocks noChangeShapeType="1"/>
          </p:cNvSpPr>
          <p:nvPr/>
        </p:nvSpPr>
        <p:spPr bwMode="auto">
          <a:xfrm>
            <a:off x="5147094" y="2835176"/>
            <a:ext cx="0" cy="6651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5" name="Line 9"/>
          <p:cNvSpPr>
            <a:spLocks noChangeShapeType="1"/>
          </p:cNvSpPr>
          <p:nvPr/>
        </p:nvSpPr>
        <p:spPr bwMode="auto">
          <a:xfrm>
            <a:off x="6923641" y="4259163"/>
            <a:ext cx="1592527"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6" name="Line 10"/>
          <p:cNvSpPr>
            <a:spLocks noChangeShapeType="1"/>
          </p:cNvSpPr>
          <p:nvPr/>
        </p:nvSpPr>
        <p:spPr bwMode="auto">
          <a:xfrm>
            <a:off x="1681714" y="4068663"/>
            <a:ext cx="149793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7" name="Line 11"/>
          <p:cNvSpPr>
            <a:spLocks noChangeShapeType="1"/>
          </p:cNvSpPr>
          <p:nvPr/>
        </p:nvSpPr>
        <p:spPr bwMode="auto">
          <a:xfrm>
            <a:off x="8516167" y="5111651"/>
            <a:ext cx="653521"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8" name="Line 12"/>
          <p:cNvSpPr>
            <a:spLocks noChangeShapeType="1"/>
          </p:cNvSpPr>
          <p:nvPr/>
        </p:nvSpPr>
        <p:spPr bwMode="auto">
          <a:xfrm>
            <a:off x="8516167" y="3784501"/>
            <a:ext cx="560652"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9" name="Line 13"/>
          <p:cNvSpPr>
            <a:spLocks noChangeShapeType="1"/>
          </p:cNvSpPr>
          <p:nvPr/>
        </p:nvSpPr>
        <p:spPr bwMode="auto">
          <a:xfrm flipV="1">
            <a:off x="5893483" y="2266851"/>
            <a:ext cx="0" cy="5715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30" name="Line 14"/>
          <p:cNvSpPr>
            <a:spLocks noChangeShapeType="1"/>
          </p:cNvSpPr>
          <p:nvPr/>
        </p:nvSpPr>
        <p:spPr bwMode="auto">
          <a:xfrm flipV="1">
            <a:off x="4209808" y="2266851"/>
            <a:ext cx="0" cy="5715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31" name="Picture 1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03137" y="2959004"/>
            <a:ext cx="656960" cy="377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7632" name="Picture 1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929483" y="1890613"/>
            <a:ext cx="650081" cy="596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7633" name="Text Box 17"/>
          <p:cNvSpPr txBox="1">
            <a:spLocks noChangeArrowheads="1"/>
          </p:cNvSpPr>
          <p:nvPr/>
        </p:nvSpPr>
        <p:spPr bwMode="auto">
          <a:xfrm>
            <a:off x="5110980" y="1412778"/>
            <a:ext cx="198323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128.56.24.34</a:t>
            </a:r>
          </a:p>
        </p:txBody>
      </p:sp>
      <p:sp>
        <p:nvSpPr>
          <p:cNvPr id="1007634" name="Text Box 18"/>
          <p:cNvSpPr txBox="1">
            <a:spLocks noChangeArrowheads="1"/>
          </p:cNvSpPr>
          <p:nvPr/>
        </p:nvSpPr>
        <p:spPr bwMode="auto">
          <a:xfrm>
            <a:off x="176898" y="2643090"/>
            <a:ext cx="198323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135.27.74.52</a:t>
            </a:r>
          </a:p>
        </p:txBody>
      </p:sp>
      <p:sp>
        <p:nvSpPr>
          <p:cNvPr id="1007635" name="Text Box 19"/>
          <p:cNvSpPr txBox="1">
            <a:spLocks noChangeArrowheads="1"/>
          </p:cNvSpPr>
          <p:nvPr/>
        </p:nvSpPr>
        <p:spPr bwMode="auto">
          <a:xfrm>
            <a:off x="7860927" y="2898678"/>
            <a:ext cx="198323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130.12.14.56</a:t>
            </a:r>
          </a:p>
        </p:txBody>
      </p:sp>
      <p:sp>
        <p:nvSpPr>
          <p:cNvPr id="1007636" name="Text Box 20"/>
          <p:cNvSpPr txBox="1">
            <a:spLocks noChangeArrowheads="1"/>
          </p:cNvSpPr>
          <p:nvPr/>
        </p:nvSpPr>
        <p:spPr bwMode="auto">
          <a:xfrm>
            <a:off x="7938317" y="5271593"/>
            <a:ext cx="198323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130.12.14.43</a:t>
            </a:r>
          </a:p>
        </p:txBody>
      </p:sp>
      <p:pic>
        <p:nvPicPr>
          <p:cNvPr id="1007637" name="Picture 2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68446" y="1874741"/>
            <a:ext cx="650081" cy="59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7638" name="Picture 2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8691" y="4449666"/>
            <a:ext cx="650081" cy="59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7639" name="Picture 2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8566" y="3106638"/>
            <a:ext cx="650081" cy="596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7640" name="Picture 2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999429" y="4635401"/>
            <a:ext cx="650081" cy="595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7641" name="Picture 2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906560" y="3297141"/>
            <a:ext cx="650081" cy="59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7642" name="Line 26"/>
          <p:cNvSpPr>
            <a:spLocks noChangeShapeType="1"/>
          </p:cNvSpPr>
          <p:nvPr/>
        </p:nvSpPr>
        <p:spPr bwMode="auto">
          <a:xfrm>
            <a:off x="3647437" y="2835176"/>
            <a:ext cx="2901289"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3" name="Line 27"/>
          <p:cNvSpPr>
            <a:spLocks noChangeShapeType="1"/>
          </p:cNvSpPr>
          <p:nvPr/>
        </p:nvSpPr>
        <p:spPr bwMode="auto">
          <a:xfrm flipV="1">
            <a:off x="4397265" y="5478366"/>
            <a:ext cx="0" cy="4746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4" name="Line 28"/>
          <p:cNvSpPr>
            <a:spLocks noChangeShapeType="1"/>
          </p:cNvSpPr>
          <p:nvPr/>
        </p:nvSpPr>
        <p:spPr bwMode="auto">
          <a:xfrm>
            <a:off x="3552849" y="5478363"/>
            <a:ext cx="355824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5" name="Picture 2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84264" y="5679976"/>
            <a:ext cx="650081" cy="595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7646" name="Line 30"/>
          <p:cNvSpPr>
            <a:spLocks noChangeShapeType="1"/>
          </p:cNvSpPr>
          <p:nvPr/>
        </p:nvSpPr>
        <p:spPr bwMode="auto">
          <a:xfrm flipV="1">
            <a:off x="5988073" y="5478366"/>
            <a:ext cx="0" cy="4746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7" name="Picture 3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71633" y="5713316"/>
            <a:ext cx="650081" cy="59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7648" name="Line 32"/>
          <p:cNvSpPr>
            <a:spLocks noChangeShapeType="1"/>
          </p:cNvSpPr>
          <p:nvPr/>
        </p:nvSpPr>
        <p:spPr bwMode="auto">
          <a:xfrm rot="5400000">
            <a:off x="7425555" y="4306789"/>
            <a:ext cx="2181225"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9" name="Line 33"/>
          <p:cNvSpPr>
            <a:spLocks noChangeShapeType="1"/>
          </p:cNvSpPr>
          <p:nvPr/>
        </p:nvSpPr>
        <p:spPr bwMode="auto">
          <a:xfrm rot="-5400000">
            <a:off x="591897" y="4305995"/>
            <a:ext cx="2179637"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50" name="Picture 3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012" y="4068666"/>
            <a:ext cx="656960" cy="377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7651" name="Picture 3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03137" y="4943376"/>
            <a:ext cx="656960" cy="379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07652" name="Picture 3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56631" y="3881341"/>
            <a:ext cx="656960" cy="377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3" name="Group 37"/>
          <p:cNvGrpSpPr/>
          <p:nvPr/>
        </p:nvGrpSpPr>
        <p:grpSpPr bwMode="auto">
          <a:xfrm>
            <a:off x="3179653" y="3500338"/>
            <a:ext cx="3931444" cy="1327150"/>
            <a:chOff x="912" y="768"/>
            <a:chExt cx="2400" cy="1584"/>
          </a:xfrm>
          <a:solidFill>
            <a:schemeClr val="bg1">
              <a:lumMod val="75000"/>
            </a:schemeClr>
          </a:solidFill>
          <a:effectLst>
            <a:outerShdw blurRad="50800" dist="38100" dir="2700000" algn="tl" rotWithShape="0">
              <a:prstClr val="black"/>
            </a:outerShdw>
          </a:effectLst>
        </p:grpSpPr>
        <p:sp>
          <p:nvSpPr>
            <p:cNvPr id="1007654" name="Oval 38"/>
            <p:cNvSpPr>
              <a:spLocks noChangeArrowheads="1"/>
            </p:cNvSpPr>
            <p:nvPr/>
          </p:nvSpPr>
          <p:spPr bwMode="auto">
            <a:xfrm>
              <a:off x="1751" y="799"/>
              <a:ext cx="1026" cy="628"/>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5" name="Oval 39"/>
            <p:cNvSpPr>
              <a:spLocks noChangeArrowheads="1"/>
            </p:cNvSpPr>
            <p:nvPr/>
          </p:nvSpPr>
          <p:spPr bwMode="auto">
            <a:xfrm>
              <a:off x="1172" y="972"/>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6" name="Oval 40"/>
            <p:cNvSpPr>
              <a:spLocks noChangeArrowheads="1"/>
            </p:cNvSpPr>
            <p:nvPr/>
          </p:nvSpPr>
          <p:spPr bwMode="auto">
            <a:xfrm>
              <a:off x="926" y="1364"/>
              <a:ext cx="521" cy="5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7" name="Oval 41"/>
            <p:cNvSpPr>
              <a:spLocks noChangeArrowheads="1"/>
            </p:cNvSpPr>
            <p:nvPr/>
          </p:nvSpPr>
          <p:spPr bwMode="auto">
            <a:xfrm>
              <a:off x="1085" y="1599"/>
              <a:ext cx="796"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8" name="Oval 42"/>
            <p:cNvSpPr>
              <a:spLocks noChangeArrowheads="1"/>
            </p:cNvSpPr>
            <p:nvPr/>
          </p:nvSpPr>
          <p:spPr bwMode="auto">
            <a:xfrm>
              <a:off x="1664" y="1693"/>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9" name="Oval 43"/>
            <p:cNvSpPr>
              <a:spLocks noChangeArrowheads="1"/>
            </p:cNvSpPr>
            <p:nvPr/>
          </p:nvSpPr>
          <p:spPr bwMode="auto">
            <a:xfrm>
              <a:off x="2445" y="988"/>
              <a:ext cx="751"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0" name="Oval 44"/>
            <p:cNvSpPr>
              <a:spLocks noChangeArrowheads="1"/>
            </p:cNvSpPr>
            <p:nvPr/>
          </p:nvSpPr>
          <p:spPr bwMode="auto">
            <a:xfrm>
              <a:off x="2560" y="1317"/>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1" name="Oval 45"/>
            <p:cNvSpPr>
              <a:spLocks noChangeArrowheads="1"/>
            </p:cNvSpPr>
            <p:nvPr/>
          </p:nvSpPr>
          <p:spPr bwMode="auto">
            <a:xfrm>
              <a:off x="2488" y="1427"/>
              <a:ext cx="752"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2" name="Oval 46"/>
            <p:cNvSpPr>
              <a:spLocks noChangeArrowheads="1"/>
            </p:cNvSpPr>
            <p:nvPr/>
          </p:nvSpPr>
          <p:spPr bwMode="auto">
            <a:xfrm>
              <a:off x="1360" y="1176"/>
              <a:ext cx="1547" cy="815"/>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4" name="Group 47"/>
            <p:cNvGrpSpPr/>
            <p:nvPr/>
          </p:nvGrpSpPr>
          <p:grpSpPr bwMode="auto">
            <a:xfrm>
              <a:off x="912" y="768"/>
              <a:ext cx="2386" cy="1553"/>
              <a:chOff x="912" y="768"/>
              <a:chExt cx="2386" cy="1553"/>
            </a:xfrm>
            <a:grpFill/>
          </p:grpSpPr>
          <p:sp>
            <p:nvSpPr>
              <p:cNvPr id="1007664" name="Oval 48"/>
              <p:cNvSpPr>
                <a:spLocks noChangeArrowheads="1"/>
              </p:cNvSpPr>
              <p:nvPr/>
            </p:nvSpPr>
            <p:spPr bwMode="auto">
              <a:xfrm>
                <a:off x="1736" y="768"/>
                <a:ext cx="1027"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5" name="Oval 49"/>
              <p:cNvSpPr>
                <a:spLocks noChangeArrowheads="1"/>
              </p:cNvSpPr>
              <p:nvPr/>
            </p:nvSpPr>
            <p:spPr bwMode="auto">
              <a:xfrm>
                <a:off x="1158" y="941"/>
                <a:ext cx="781" cy="627"/>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6" name="Oval 50"/>
              <p:cNvSpPr>
                <a:spLocks noChangeArrowheads="1"/>
              </p:cNvSpPr>
              <p:nvPr/>
            </p:nvSpPr>
            <p:spPr bwMode="auto">
              <a:xfrm>
                <a:off x="912" y="1333"/>
                <a:ext cx="520" cy="501"/>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7" name="Oval 51"/>
              <p:cNvSpPr>
                <a:spLocks noChangeArrowheads="1"/>
              </p:cNvSpPr>
              <p:nvPr/>
            </p:nvSpPr>
            <p:spPr bwMode="auto">
              <a:xfrm>
                <a:off x="1071" y="1568"/>
                <a:ext cx="795" cy="54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8" name="Oval 52"/>
              <p:cNvSpPr>
                <a:spLocks noChangeArrowheads="1"/>
              </p:cNvSpPr>
              <p:nvPr/>
            </p:nvSpPr>
            <p:spPr bwMode="auto">
              <a:xfrm>
                <a:off x="1649" y="1662"/>
                <a:ext cx="1200" cy="659"/>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9" name="Oval 53"/>
              <p:cNvSpPr>
                <a:spLocks noChangeArrowheads="1"/>
              </p:cNvSpPr>
              <p:nvPr/>
            </p:nvSpPr>
            <p:spPr bwMode="auto">
              <a:xfrm>
                <a:off x="2430" y="956"/>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0" name="Oval 54"/>
              <p:cNvSpPr>
                <a:spLocks noChangeArrowheads="1"/>
              </p:cNvSpPr>
              <p:nvPr/>
            </p:nvSpPr>
            <p:spPr bwMode="auto">
              <a:xfrm>
                <a:off x="2546" y="1286"/>
                <a:ext cx="752" cy="48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1" name="Oval 55"/>
              <p:cNvSpPr>
                <a:spLocks noChangeArrowheads="1"/>
              </p:cNvSpPr>
              <p:nvPr/>
            </p:nvSpPr>
            <p:spPr bwMode="auto">
              <a:xfrm>
                <a:off x="2473" y="1395"/>
                <a:ext cx="752" cy="81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2" name="Oval 56"/>
              <p:cNvSpPr>
                <a:spLocks noChangeArrowheads="1"/>
              </p:cNvSpPr>
              <p:nvPr/>
            </p:nvSpPr>
            <p:spPr bwMode="auto">
              <a:xfrm>
                <a:off x="1346" y="1144"/>
                <a:ext cx="1547" cy="816"/>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07673" name="Text Box 57"/>
          <p:cNvSpPr txBox="1">
            <a:spLocks noChangeArrowheads="1"/>
          </p:cNvSpPr>
          <p:nvPr/>
        </p:nvSpPr>
        <p:spPr bwMode="auto">
          <a:xfrm>
            <a:off x="4115291" y="3660678"/>
            <a:ext cx="2154756" cy="830997"/>
          </a:xfrm>
          <a:prstGeom prst="rect">
            <a:avLst/>
          </a:prstGeom>
          <a:solidFill>
            <a:srgbClr val="FFFF66"/>
          </a:solidFill>
          <a:ln w="9525">
            <a:solidFill>
              <a:schemeClr val="folHlink"/>
            </a:solidFill>
            <a:miter lim="800000"/>
          </a:ln>
          <a:effectLst>
            <a:outerShdw dist="45791" dir="3378596" algn="ctr" rotWithShape="0">
              <a:schemeClr val="bg2"/>
            </a:outerShdw>
          </a:effectLst>
        </p:spPr>
        <p:txBody>
          <a:bodyPr wrap="none">
            <a:spAutoFit/>
          </a:bodyPr>
          <a:lstStyle/>
          <a:p>
            <a:pPr algn="ctr"/>
            <a:r>
              <a:rPr lang="zh-CN" altLang="en-US" sz="2400" b="1" dirty="0">
                <a:solidFill>
                  <a:srgbClr val="000099"/>
                </a:solidFill>
                <a:latin typeface="+mn-lt"/>
                <a:ea typeface="黑体" panose="02010609060101010101" pitchFamily="2" charset="-122"/>
              </a:rPr>
              <a:t>多播组</a:t>
            </a:r>
          </a:p>
          <a:p>
            <a:pPr algn="ctr"/>
            <a:r>
              <a:rPr lang="en-US" altLang="zh-CN" sz="2400" b="1" dirty="0">
                <a:solidFill>
                  <a:srgbClr val="000099"/>
                </a:solidFill>
                <a:latin typeface="+mn-lt"/>
                <a:ea typeface="黑体" panose="02010609060101010101" pitchFamily="2" charset="-122"/>
              </a:rPr>
              <a:t>226.15.37.123</a:t>
            </a:r>
          </a:p>
        </p:txBody>
      </p:sp>
      <p:sp>
        <p:nvSpPr>
          <p:cNvPr id="1007674" name="Freeform 58"/>
          <p:cNvSpPr/>
          <p:nvPr/>
        </p:nvSpPr>
        <p:spPr bwMode="auto">
          <a:xfrm>
            <a:off x="1212211" y="3393976"/>
            <a:ext cx="1217613"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C00000"/>
            </a:solidFill>
            <a:round/>
            <a:headEnd type="triangl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5" name="Freeform 59"/>
          <p:cNvSpPr/>
          <p:nvPr/>
        </p:nvSpPr>
        <p:spPr bwMode="auto">
          <a:xfrm>
            <a:off x="5239963" y="2158901"/>
            <a:ext cx="791104"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C00000"/>
            </a:solidFill>
            <a:round/>
            <a:headEnd type="triangl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6" name="Freeform 60"/>
          <p:cNvSpPr/>
          <p:nvPr/>
        </p:nvSpPr>
        <p:spPr bwMode="auto">
          <a:xfrm>
            <a:off x="7952076" y="4449666"/>
            <a:ext cx="1563290"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C00000"/>
            </a:solidFill>
            <a:round/>
            <a:headEnd type="triangl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7" name="Freeform 61"/>
          <p:cNvSpPr/>
          <p:nvPr/>
        </p:nvSpPr>
        <p:spPr bwMode="auto">
          <a:xfrm>
            <a:off x="7859207" y="3663851"/>
            <a:ext cx="1417108"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C00000"/>
            </a:solidFill>
            <a:round/>
            <a:headEnd type="triangl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8" name="Text Box 62"/>
          <p:cNvSpPr txBox="1">
            <a:spLocks noChangeArrowheads="1"/>
          </p:cNvSpPr>
          <p:nvPr/>
        </p:nvSpPr>
        <p:spPr bwMode="auto">
          <a:xfrm>
            <a:off x="1619803" y="3401915"/>
            <a:ext cx="97013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79" name="Text Box 63"/>
          <p:cNvSpPr txBox="1">
            <a:spLocks noChangeArrowheads="1"/>
          </p:cNvSpPr>
          <p:nvPr/>
        </p:nvSpPr>
        <p:spPr bwMode="auto">
          <a:xfrm>
            <a:off x="7627035" y="3619403"/>
            <a:ext cx="970137" cy="461665"/>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0" name="Text Box 64"/>
          <p:cNvSpPr txBox="1">
            <a:spLocks noChangeArrowheads="1"/>
          </p:cNvSpPr>
          <p:nvPr/>
        </p:nvSpPr>
        <p:spPr bwMode="auto">
          <a:xfrm>
            <a:off x="5332832" y="2755803"/>
            <a:ext cx="97013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1" name="Text Box 65"/>
          <p:cNvSpPr txBox="1">
            <a:spLocks noChangeArrowheads="1"/>
          </p:cNvSpPr>
          <p:nvPr/>
        </p:nvSpPr>
        <p:spPr bwMode="auto">
          <a:xfrm>
            <a:off x="7676909" y="4483003"/>
            <a:ext cx="97013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2" name="Text Box 66"/>
          <p:cNvSpPr txBox="1">
            <a:spLocks noChangeArrowheads="1"/>
          </p:cNvSpPr>
          <p:nvPr/>
        </p:nvSpPr>
        <p:spPr bwMode="auto">
          <a:xfrm>
            <a:off x="4335355" y="2898678"/>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p>
        </p:txBody>
      </p:sp>
      <p:sp>
        <p:nvSpPr>
          <p:cNvPr id="1007683" name="Text Box 67"/>
          <p:cNvSpPr txBox="1">
            <a:spLocks noChangeArrowheads="1"/>
          </p:cNvSpPr>
          <p:nvPr/>
        </p:nvSpPr>
        <p:spPr bwMode="auto">
          <a:xfrm>
            <a:off x="4271723" y="4771928"/>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p>
        </p:txBody>
      </p:sp>
      <p:sp>
        <p:nvSpPr>
          <p:cNvPr id="1007684" name="Text Box 68"/>
          <p:cNvSpPr txBox="1">
            <a:spLocks noChangeArrowheads="1"/>
          </p:cNvSpPr>
          <p:nvPr/>
        </p:nvSpPr>
        <p:spPr bwMode="auto">
          <a:xfrm>
            <a:off x="7080141" y="3763865"/>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p>
        </p:txBody>
      </p:sp>
      <p:sp>
        <p:nvSpPr>
          <p:cNvPr id="1007685" name="Text Box 69"/>
          <p:cNvSpPr txBox="1">
            <a:spLocks noChangeArrowheads="1"/>
          </p:cNvSpPr>
          <p:nvPr/>
        </p:nvSpPr>
        <p:spPr bwMode="auto">
          <a:xfrm>
            <a:off x="2619002" y="3644802"/>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p>
        </p:txBody>
      </p:sp>
      <p:sp>
        <p:nvSpPr>
          <p:cNvPr id="2" name="TextBox 1"/>
          <p:cNvSpPr txBox="1"/>
          <p:nvPr/>
        </p:nvSpPr>
        <p:spPr>
          <a:xfrm>
            <a:off x="5385048" y="1124744"/>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0" name="TextBox 69"/>
          <p:cNvSpPr txBox="1"/>
          <p:nvPr/>
        </p:nvSpPr>
        <p:spPr>
          <a:xfrm>
            <a:off x="464635" y="2316942"/>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1" name="TextBox 70"/>
          <p:cNvSpPr txBox="1"/>
          <p:nvPr/>
        </p:nvSpPr>
        <p:spPr>
          <a:xfrm>
            <a:off x="8261886" y="5665391"/>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2" name="TextBox 71"/>
          <p:cNvSpPr txBox="1"/>
          <p:nvPr/>
        </p:nvSpPr>
        <p:spPr>
          <a:xfrm>
            <a:off x="8121352" y="2586523"/>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3" name="TextBox 72"/>
          <p:cNvSpPr txBox="1"/>
          <p:nvPr/>
        </p:nvSpPr>
        <p:spPr>
          <a:xfrm>
            <a:off x="393684" y="50306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
        <p:nvSpPr>
          <p:cNvPr id="74" name="TextBox 73"/>
          <p:cNvSpPr txBox="1"/>
          <p:nvPr/>
        </p:nvSpPr>
        <p:spPr>
          <a:xfrm>
            <a:off x="2931673" y="18049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标题 1246209"/>
          <p:cNvSpPr>
            <a:spLocks noGrp="1" noChangeArrowheads="1"/>
          </p:cNvSpPr>
          <p:nvPr>
            <p:ph type="title"/>
          </p:nvPr>
        </p:nvSpPr>
        <p:spPr/>
        <p:txBody>
          <a:bodyPr/>
          <a:lstStyle/>
          <a:p>
            <a:pPr algn="ctr"/>
            <a:r>
              <a:rPr lang="en-US" altLang="zh-CN" smtClean="0"/>
              <a:t>IGMP </a:t>
            </a:r>
            <a:r>
              <a:rPr lang="zh-CN" altLang="en-US" smtClean="0"/>
              <a:t>可分为两个阶段 </a:t>
            </a:r>
          </a:p>
        </p:txBody>
      </p:sp>
      <p:sp>
        <p:nvSpPr>
          <p:cNvPr id="465922" name="文本占位符 1246210"/>
          <p:cNvSpPr>
            <a:spLocks noGrp="1" noChangeArrowheads="1"/>
          </p:cNvSpPr>
          <p:nvPr>
            <p:ph idx="1"/>
          </p:nvPr>
        </p:nvSpPr>
        <p:spPr/>
        <p:txBody>
          <a:bodyPr/>
          <a:lstStyle/>
          <a:p>
            <a:r>
              <a:rPr lang="zh-CN" altLang="en-US" dirty="0" smtClean="0"/>
              <a:t>第一阶段</a:t>
            </a:r>
            <a:r>
              <a:rPr lang="zh-CN" altLang="en-US" dirty="0" smtClean="0"/>
              <a:t>：</a:t>
            </a:r>
            <a:endParaRPr lang="en-US" altLang="zh-CN" dirty="0" smtClean="0"/>
          </a:p>
          <a:p>
            <a:pPr lvl="1"/>
            <a:r>
              <a:rPr lang="zh-CN" altLang="en-US" dirty="0" smtClean="0"/>
              <a:t>当</a:t>
            </a:r>
            <a:r>
              <a:rPr lang="zh-CN" altLang="en-US" dirty="0" smtClean="0"/>
              <a:t>某个主机加入新的多播组时，该主机应向多播组的多播地址发送</a:t>
            </a:r>
            <a:r>
              <a:rPr lang="en-US" altLang="zh-CN" dirty="0" smtClean="0"/>
              <a:t>IGMP </a:t>
            </a:r>
            <a:r>
              <a:rPr lang="zh-CN" altLang="en-US" dirty="0" smtClean="0"/>
              <a:t>报文，声明自己要成为该组的成员</a:t>
            </a:r>
            <a:r>
              <a:rPr lang="zh-CN" altLang="en-US" dirty="0" smtClean="0"/>
              <a:t>。</a:t>
            </a:r>
            <a:endParaRPr lang="en-US" altLang="zh-CN" dirty="0" smtClean="0"/>
          </a:p>
          <a:p>
            <a:pPr lvl="1"/>
            <a:r>
              <a:rPr lang="zh-CN" altLang="en-US" dirty="0" smtClean="0"/>
              <a:t>本</a:t>
            </a:r>
            <a:r>
              <a:rPr lang="zh-CN" altLang="en-US" dirty="0" smtClean="0"/>
              <a:t>地的多播路由器收到 </a:t>
            </a:r>
            <a:r>
              <a:rPr lang="en-US" altLang="zh-CN" dirty="0" smtClean="0"/>
              <a:t>IGMP </a:t>
            </a:r>
            <a:r>
              <a:rPr lang="zh-CN" altLang="en-US" dirty="0" smtClean="0"/>
              <a:t>报文后，将组成员关系转发给因特网上的其他多播路由器</a:t>
            </a:r>
            <a:r>
              <a:rPr lang="zh-CN" altLang="en-US" dirty="0" smtClean="0"/>
              <a:t>。</a:t>
            </a:r>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标题 1248257"/>
          <p:cNvSpPr>
            <a:spLocks noGrp="1" noChangeArrowheads="1"/>
          </p:cNvSpPr>
          <p:nvPr>
            <p:ph type="title"/>
          </p:nvPr>
        </p:nvSpPr>
        <p:spPr/>
        <p:txBody>
          <a:bodyPr/>
          <a:lstStyle/>
          <a:p>
            <a:pPr algn="ctr"/>
            <a:r>
              <a:rPr lang="en-US" altLang="zh-CN" smtClean="0"/>
              <a:t>IGMP </a:t>
            </a:r>
            <a:r>
              <a:rPr lang="zh-CN" altLang="en-US" smtClean="0"/>
              <a:t>可分为两个阶段 </a:t>
            </a:r>
          </a:p>
        </p:txBody>
      </p:sp>
      <p:sp>
        <p:nvSpPr>
          <p:cNvPr id="1248259" name="内容占位符 1248258"/>
          <p:cNvSpPr>
            <a:spLocks noGrp="1" noChangeArrowheads="1"/>
          </p:cNvSpPr>
          <p:nvPr>
            <p:ph idx="1"/>
          </p:nvPr>
        </p:nvSpPr>
        <p:spPr>
          <a:xfrm>
            <a:off x="560512" y="1052736"/>
            <a:ext cx="8856984" cy="5256584"/>
          </a:xfrm>
        </p:spPr>
        <p:txBody>
          <a:bodyPr/>
          <a:lstStyle/>
          <a:p>
            <a:r>
              <a:rPr lang="zh-CN" altLang="en-US" dirty="0" smtClean="0"/>
              <a:t>第二阶段</a:t>
            </a:r>
            <a:r>
              <a:rPr lang="zh-CN" altLang="en-US" dirty="0" smtClean="0"/>
              <a:t>：</a:t>
            </a:r>
            <a:endParaRPr lang="en-US" altLang="zh-CN" dirty="0" smtClean="0"/>
          </a:p>
          <a:p>
            <a:pPr lvl="1"/>
            <a:r>
              <a:rPr lang="zh-CN" altLang="en-US" dirty="0" smtClean="0"/>
              <a:t>因</a:t>
            </a:r>
            <a:r>
              <a:rPr lang="zh-CN" altLang="en-US" dirty="0" smtClean="0"/>
              <a:t>为组成员关系是</a:t>
            </a:r>
            <a:r>
              <a:rPr lang="zh-CN" altLang="en-US" dirty="0" smtClean="0">
                <a:solidFill>
                  <a:schemeClr val="hlink"/>
                </a:solidFill>
              </a:rPr>
              <a:t>动态</a:t>
            </a:r>
            <a:r>
              <a:rPr lang="zh-CN" altLang="en-US" dirty="0" smtClean="0"/>
              <a:t>的，因此本地多播路由器要</a:t>
            </a:r>
            <a:r>
              <a:rPr lang="zh-CN" altLang="en-US" dirty="0" smtClean="0">
                <a:solidFill>
                  <a:schemeClr val="hlink"/>
                </a:solidFill>
              </a:rPr>
              <a:t>周期性地探询</a:t>
            </a:r>
            <a:r>
              <a:rPr lang="zh-CN" altLang="en-US" dirty="0" smtClean="0"/>
              <a:t>本地局域网上的主机，以便知道这些主机是否还继续是组的成员。</a:t>
            </a:r>
          </a:p>
          <a:p>
            <a:pPr lvl="1"/>
            <a:r>
              <a:rPr lang="zh-CN" altLang="en-US" dirty="0" smtClean="0"/>
              <a:t>只要对某个组有一个主机响应，那么多播路由器就认为这个组是活跃的。</a:t>
            </a:r>
          </a:p>
          <a:p>
            <a:pPr lvl="1"/>
            <a:r>
              <a:rPr lang="zh-CN" altLang="en-US" dirty="0" smtClean="0"/>
              <a:t>但一个组在经过几次的探询后仍然没有一个主机响应，则不再将该组的成员关系转发给其他的多播路由器。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82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8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zh-CN" altLang="en-US" dirty="0" smtClean="0"/>
              <a:t>多</a:t>
            </a:r>
            <a:r>
              <a:rPr lang="zh-CN" altLang="en-US" dirty="0"/>
              <a:t>播路由选择</a:t>
            </a:r>
          </a:p>
        </p:txBody>
      </p:sp>
      <p:sp>
        <p:nvSpPr>
          <p:cNvPr id="620547"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多</a:t>
            </a:r>
            <a:r>
              <a:rPr lang="zh-CN" altLang="zh-CN" dirty="0"/>
              <a:t>播路由选择</a:t>
            </a:r>
            <a:r>
              <a:rPr lang="zh-CN" altLang="zh-CN" dirty="0" smtClean="0"/>
              <a:t>协议在</a:t>
            </a:r>
            <a:r>
              <a:rPr lang="zh-CN" altLang="zh-CN" dirty="0"/>
              <a:t>转发多播数据报时</a:t>
            </a:r>
            <a:r>
              <a:rPr lang="zh-CN" altLang="zh-CN" dirty="0" smtClean="0"/>
              <a:t>使用三</a:t>
            </a:r>
            <a:r>
              <a:rPr lang="zh-CN" altLang="zh-CN" dirty="0"/>
              <a:t>种方法</a:t>
            </a:r>
            <a:r>
              <a:rPr lang="zh-CN" altLang="zh-CN" dirty="0" smtClean="0"/>
              <a:t>：</a:t>
            </a:r>
            <a:endParaRPr lang="en-US" altLang="zh-CN" dirty="0" smtClean="0"/>
          </a:p>
          <a:p>
            <a:pPr lvl="1"/>
            <a:r>
              <a:rPr lang="en-US" altLang="zh-CN" dirty="0"/>
              <a:t>(1</a:t>
            </a:r>
            <a:r>
              <a:rPr lang="en-US" altLang="zh-CN" dirty="0" smtClean="0"/>
              <a:t>) </a:t>
            </a:r>
            <a:r>
              <a:rPr lang="zh-CN" altLang="zh-CN" dirty="0" smtClean="0"/>
              <a:t>洪</a:t>
            </a:r>
            <a:r>
              <a:rPr lang="zh-CN" altLang="zh-CN" dirty="0"/>
              <a:t>泛与</a:t>
            </a:r>
            <a:r>
              <a:rPr lang="zh-CN" altLang="zh-CN" dirty="0" smtClean="0"/>
              <a:t>剪除</a:t>
            </a:r>
            <a:endParaRPr lang="en-US" altLang="zh-CN" dirty="0" smtClean="0"/>
          </a:p>
          <a:p>
            <a:pPr lvl="1"/>
            <a:r>
              <a:rPr lang="en-US" altLang="zh-CN" dirty="0"/>
              <a:t>(2) </a:t>
            </a:r>
            <a:r>
              <a:rPr lang="zh-CN" altLang="zh-CN" dirty="0"/>
              <a:t>隧道</a:t>
            </a:r>
            <a:r>
              <a:rPr lang="zh-CN" altLang="zh-CN" dirty="0" smtClean="0"/>
              <a:t>技术</a:t>
            </a:r>
            <a:r>
              <a:rPr lang="en-US" altLang="zh-CN" dirty="0" smtClean="0"/>
              <a:t> (</a:t>
            </a:r>
            <a:r>
              <a:rPr lang="en-US" altLang="zh-CN" dirty="0"/>
              <a:t>tunneling</a:t>
            </a:r>
            <a:r>
              <a:rPr lang="en-US" altLang="zh-CN" dirty="0" smtClean="0"/>
              <a:t>)</a:t>
            </a:r>
          </a:p>
          <a:p>
            <a:pPr lvl="1"/>
            <a:r>
              <a:rPr lang="en-US" altLang="zh-CN" dirty="0"/>
              <a:t>(3) </a:t>
            </a:r>
            <a:r>
              <a:rPr lang="zh-CN" altLang="zh-CN" dirty="0"/>
              <a:t>基于核心的发现技术</a:t>
            </a:r>
            <a:endParaRPr lang="zh-CN" altLang="en-US" dirty="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4"/>
          <p:cNvGrpSpPr/>
          <p:nvPr/>
        </p:nvGrpSpPr>
        <p:grpSpPr bwMode="auto">
          <a:xfrm>
            <a:off x="7152025" y="3482255"/>
            <a:ext cx="2598604" cy="2374900"/>
            <a:chOff x="3749" y="2721"/>
            <a:chExt cx="1511" cy="1496"/>
          </a:xfrm>
        </p:grpSpPr>
        <p:sp>
          <p:nvSpPr>
            <p:cNvPr id="1022042" name="Oval 90"/>
            <p:cNvSpPr>
              <a:spLocks noChangeArrowheads="1"/>
            </p:cNvSpPr>
            <p:nvPr/>
          </p:nvSpPr>
          <p:spPr bwMode="auto">
            <a:xfrm rot="1323552">
              <a:off x="3749" y="3356"/>
              <a:ext cx="1272" cy="861"/>
            </a:xfrm>
            <a:prstGeom prst="ellipse">
              <a:avLst/>
            </a:prstGeom>
            <a:solidFill>
              <a:srgbClr val="FF66FF"/>
            </a:solidFill>
            <a:ln>
              <a:noFill/>
            </a:ln>
            <a:effectLst/>
            <a:extLst>
              <a:ext uri="{91240B29-F687-4F45-9708-019B960494DF}">
                <a14:hiddenLine xmlns="" xmlns:a14="http://schemas.microsoft.com/office/drawing/2010/main" w="9525">
                  <a:solidFill>
                    <a:schemeClr val="tx1"/>
                  </a:solidFill>
                  <a:prstDash val="dash"/>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3" name="Text Box 91"/>
            <p:cNvSpPr txBox="1">
              <a:spLocks noChangeArrowheads="1"/>
            </p:cNvSpPr>
            <p:nvPr/>
          </p:nvSpPr>
          <p:spPr bwMode="auto">
            <a:xfrm>
              <a:off x="4073" y="2721"/>
              <a:ext cx="118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剪除没有</a:t>
              </a:r>
            </a:p>
            <a:p>
              <a:pPr algn="ctr"/>
              <a:r>
                <a:rPr lang="zh-CN" altLang="en-US" sz="2400" b="1">
                  <a:solidFill>
                    <a:srgbClr val="000099"/>
                  </a:solidFill>
                  <a:latin typeface="+mn-lt"/>
                  <a:ea typeface="黑体" panose="02010609060101010101" pitchFamily="2" charset="-122"/>
                </a:rPr>
                <a:t>组成员的树枝</a:t>
              </a:r>
            </a:p>
          </p:txBody>
        </p:sp>
      </p:grpSp>
      <p:sp>
        <p:nvSpPr>
          <p:cNvPr id="1021956" name="Line 4"/>
          <p:cNvSpPr>
            <a:spLocks noChangeShapeType="1"/>
          </p:cNvSpPr>
          <p:nvPr/>
        </p:nvSpPr>
        <p:spPr bwMode="auto">
          <a:xfrm>
            <a:off x="8641367" y="5526958"/>
            <a:ext cx="806582" cy="244475"/>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7" name="Line 5"/>
          <p:cNvSpPr>
            <a:spLocks noChangeShapeType="1"/>
          </p:cNvSpPr>
          <p:nvPr/>
        </p:nvSpPr>
        <p:spPr bwMode="auto">
          <a:xfrm>
            <a:off x="4684125" y="950192"/>
            <a:ext cx="0" cy="6175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8" name="Line 6"/>
          <p:cNvSpPr>
            <a:spLocks noChangeShapeType="1"/>
          </p:cNvSpPr>
          <p:nvPr/>
        </p:nvSpPr>
        <p:spPr bwMode="auto">
          <a:xfrm flipV="1">
            <a:off x="2776878" y="1759817"/>
            <a:ext cx="1865973" cy="92075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9" name="Line 7"/>
          <p:cNvSpPr>
            <a:spLocks noChangeShapeType="1"/>
          </p:cNvSpPr>
          <p:nvPr/>
        </p:nvSpPr>
        <p:spPr bwMode="auto">
          <a:xfrm>
            <a:off x="3005609" y="4536355"/>
            <a:ext cx="3565129"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0" name="Line 8"/>
          <p:cNvSpPr>
            <a:spLocks noChangeShapeType="1"/>
          </p:cNvSpPr>
          <p:nvPr/>
        </p:nvSpPr>
        <p:spPr bwMode="auto">
          <a:xfrm>
            <a:off x="3005609" y="2680567"/>
            <a:ext cx="3565129"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1" name="Text Box 9"/>
          <p:cNvSpPr txBox="1">
            <a:spLocks noChangeArrowheads="1"/>
          </p:cNvSpPr>
          <p:nvPr/>
        </p:nvSpPr>
        <p:spPr bwMode="auto">
          <a:xfrm>
            <a:off x="4961013" y="489819"/>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源点</a:t>
            </a:r>
          </a:p>
        </p:txBody>
      </p:sp>
      <p:sp>
        <p:nvSpPr>
          <p:cNvPr id="1021962" name="Line 10"/>
          <p:cNvSpPr>
            <a:spLocks noChangeShapeType="1"/>
          </p:cNvSpPr>
          <p:nvPr/>
        </p:nvSpPr>
        <p:spPr bwMode="auto">
          <a:xfrm>
            <a:off x="4945535" y="1842367"/>
            <a:ext cx="1724952" cy="8636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3" name="Line 11"/>
          <p:cNvSpPr>
            <a:spLocks noChangeShapeType="1"/>
          </p:cNvSpPr>
          <p:nvPr/>
        </p:nvSpPr>
        <p:spPr bwMode="auto">
          <a:xfrm>
            <a:off x="2776877" y="2807568"/>
            <a:ext cx="0" cy="16049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4" name="Line 12"/>
          <p:cNvSpPr>
            <a:spLocks noChangeShapeType="1"/>
          </p:cNvSpPr>
          <p:nvPr/>
        </p:nvSpPr>
        <p:spPr bwMode="auto">
          <a:xfrm>
            <a:off x="2888663" y="4660180"/>
            <a:ext cx="1726671" cy="111125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5" name="Line 13"/>
          <p:cNvSpPr>
            <a:spLocks noChangeShapeType="1"/>
          </p:cNvSpPr>
          <p:nvPr/>
        </p:nvSpPr>
        <p:spPr bwMode="auto">
          <a:xfrm>
            <a:off x="6799469" y="2807567"/>
            <a:ext cx="0" cy="172878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6" name="Line 14"/>
          <p:cNvSpPr>
            <a:spLocks noChangeShapeType="1"/>
          </p:cNvSpPr>
          <p:nvPr/>
        </p:nvSpPr>
        <p:spPr bwMode="auto">
          <a:xfrm flipH="1">
            <a:off x="4961013" y="4536358"/>
            <a:ext cx="1838457" cy="1235075"/>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7" name="Line 15"/>
          <p:cNvSpPr>
            <a:spLocks noChangeShapeType="1"/>
          </p:cNvSpPr>
          <p:nvPr/>
        </p:nvSpPr>
        <p:spPr bwMode="auto">
          <a:xfrm flipH="1">
            <a:off x="1395884" y="4536355"/>
            <a:ext cx="1265767" cy="9906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8" name="Line 16"/>
          <p:cNvSpPr>
            <a:spLocks noChangeShapeType="1"/>
          </p:cNvSpPr>
          <p:nvPr/>
        </p:nvSpPr>
        <p:spPr bwMode="auto">
          <a:xfrm>
            <a:off x="6916416" y="4536355"/>
            <a:ext cx="1609725" cy="9906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21969" name="Picture 1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31198" y="2436094"/>
            <a:ext cx="806583" cy="49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0" name="Picture 1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71375" y="332658"/>
            <a:ext cx="799704" cy="7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1971"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86602" y="5526955"/>
            <a:ext cx="806582"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2" name="Picture 2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31198" y="4290292"/>
            <a:ext cx="806583" cy="49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3"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40286" y="4290292"/>
            <a:ext cx="806582" cy="49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4" name="Picture 2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40286" y="2436094"/>
            <a:ext cx="806582" cy="49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5" name="Picture 2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34980" y="5401545"/>
            <a:ext cx="808302" cy="49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21976" name="Picture 2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63518" y="5280892"/>
            <a:ext cx="806582" cy="49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3" name="Group 35"/>
          <p:cNvGrpSpPr/>
          <p:nvPr/>
        </p:nvGrpSpPr>
        <p:grpSpPr bwMode="auto">
          <a:xfrm>
            <a:off x="5545742" y="2359892"/>
            <a:ext cx="230452" cy="247650"/>
            <a:chOff x="3470" y="572"/>
            <a:chExt cx="91" cy="91"/>
          </a:xfrm>
        </p:grpSpPr>
        <p:sp>
          <p:nvSpPr>
            <p:cNvPr id="1021988" name="Line 36"/>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89" name="Line 37"/>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4" name="Group 110"/>
          <p:cNvGrpSpPr/>
          <p:nvPr/>
        </p:nvGrpSpPr>
        <p:grpSpPr bwMode="auto">
          <a:xfrm>
            <a:off x="3748560" y="2755183"/>
            <a:ext cx="3394869" cy="1285875"/>
            <a:chOff x="1770" y="2263"/>
            <a:chExt cx="1974" cy="810"/>
          </a:xfrm>
        </p:grpSpPr>
        <p:grpSp>
          <p:nvGrpSpPr>
            <p:cNvPr id="5" name="Group 25"/>
            <p:cNvGrpSpPr/>
            <p:nvPr/>
          </p:nvGrpSpPr>
          <p:grpSpPr bwMode="auto">
            <a:xfrm rot="5400000">
              <a:off x="3406" y="2735"/>
              <a:ext cx="544" cy="132"/>
              <a:chOff x="4105" y="1253"/>
              <a:chExt cx="317" cy="90"/>
            </a:xfrm>
          </p:grpSpPr>
          <p:sp>
            <p:nvSpPr>
              <p:cNvPr id="1021978" name="Rectangle 2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79" name="Line 2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 name="Group 39"/>
            <p:cNvGrpSpPr/>
            <p:nvPr/>
          </p:nvGrpSpPr>
          <p:grpSpPr bwMode="auto">
            <a:xfrm flipH="1">
              <a:off x="1770" y="2263"/>
              <a:ext cx="468" cy="155"/>
              <a:chOff x="4105" y="1253"/>
              <a:chExt cx="317" cy="90"/>
            </a:xfrm>
          </p:grpSpPr>
          <p:sp>
            <p:nvSpPr>
              <p:cNvPr id="1021992" name="Rectangle 4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3" name="Line 4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7" name="Group 42"/>
          <p:cNvGrpSpPr/>
          <p:nvPr/>
        </p:nvGrpSpPr>
        <p:grpSpPr bwMode="auto">
          <a:xfrm flipH="1">
            <a:off x="3518107" y="2755182"/>
            <a:ext cx="230452" cy="249237"/>
            <a:chOff x="3470" y="572"/>
            <a:chExt cx="91" cy="91"/>
          </a:xfrm>
        </p:grpSpPr>
        <p:sp>
          <p:nvSpPr>
            <p:cNvPr id="1021995" name="Line 4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96" name="Line 4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8" name="Group 109"/>
          <p:cNvGrpSpPr/>
          <p:nvPr/>
        </p:nvGrpSpPr>
        <p:grpSpPr bwMode="auto">
          <a:xfrm>
            <a:off x="2888663" y="2359892"/>
            <a:ext cx="2657079" cy="1557338"/>
            <a:chOff x="1270" y="2014"/>
            <a:chExt cx="1545" cy="981"/>
          </a:xfrm>
        </p:grpSpPr>
        <p:grpSp>
          <p:nvGrpSpPr>
            <p:cNvPr id="9" name="Group 32"/>
            <p:cNvGrpSpPr/>
            <p:nvPr/>
          </p:nvGrpSpPr>
          <p:grpSpPr bwMode="auto">
            <a:xfrm>
              <a:off x="2349" y="2014"/>
              <a:ext cx="466" cy="154"/>
              <a:chOff x="4105" y="1253"/>
              <a:chExt cx="317" cy="90"/>
            </a:xfrm>
          </p:grpSpPr>
          <p:sp>
            <p:nvSpPr>
              <p:cNvPr id="1021985" name="Rectangle 33"/>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6" name="Line 34"/>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 name="Group 45"/>
            <p:cNvGrpSpPr/>
            <p:nvPr/>
          </p:nvGrpSpPr>
          <p:grpSpPr bwMode="auto">
            <a:xfrm rot="5400000">
              <a:off x="1064" y="2656"/>
              <a:ext cx="545" cy="134"/>
              <a:chOff x="4105" y="1253"/>
              <a:chExt cx="317" cy="90"/>
            </a:xfrm>
          </p:grpSpPr>
          <p:sp>
            <p:nvSpPr>
              <p:cNvPr id="1021998" name="Rectangle 4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9" name="Line 4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1" name="Group 52"/>
          <p:cNvGrpSpPr/>
          <p:nvPr/>
        </p:nvGrpSpPr>
        <p:grpSpPr bwMode="auto">
          <a:xfrm>
            <a:off x="6004927" y="4607795"/>
            <a:ext cx="230452" cy="246063"/>
            <a:chOff x="3470" y="572"/>
            <a:chExt cx="91" cy="91"/>
          </a:xfrm>
        </p:grpSpPr>
        <p:sp>
          <p:nvSpPr>
            <p:cNvPr id="1022005" name="Line 5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06" name="Line 5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2" name="Group 111"/>
          <p:cNvGrpSpPr/>
          <p:nvPr/>
        </p:nvGrpSpPr>
        <p:grpSpPr bwMode="auto">
          <a:xfrm>
            <a:off x="1426841" y="4607792"/>
            <a:ext cx="4578085" cy="546100"/>
            <a:chOff x="420" y="3430"/>
            <a:chExt cx="2662" cy="344"/>
          </a:xfrm>
        </p:grpSpPr>
        <p:grpSp>
          <p:nvGrpSpPr>
            <p:cNvPr id="13" name="Group 49"/>
            <p:cNvGrpSpPr/>
            <p:nvPr/>
          </p:nvGrpSpPr>
          <p:grpSpPr bwMode="auto">
            <a:xfrm>
              <a:off x="2614" y="3430"/>
              <a:ext cx="468" cy="153"/>
              <a:chOff x="4105" y="1253"/>
              <a:chExt cx="317" cy="90"/>
            </a:xfrm>
          </p:grpSpPr>
          <p:sp>
            <p:nvSpPr>
              <p:cNvPr id="1022002" name="Rectangle 5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03" name="Line 5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4" name="Group 62"/>
            <p:cNvGrpSpPr/>
            <p:nvPr/>
          </p:nvGrpSpPr>
          <p:grpSpPr bwMode="auto">
            <a:xfrm rot="19424285" flipH="1">
              <a:off x="420" y="3551"/>
              <a:ext cx="468" cy="154"/>
              <a:chOff x="4105" y="1253"/>
              <a:chExt cx="317" cy="90"/>
            </a:xfrm>
          </p:grpSpPr>
          <p:sp>
            <p:nvSpPr>
              <p:cNvPr id="1022015" name="Rectangle 63"/>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6" name="Line 64"/>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5" name="Group 65"/>
            <p:cNvGrpSpPr/>
            <p:nvPr/>
          </p:nvGrpSpPr>
          <p:grpSpPr bwMode="auto">
            <a:xfrm rot="1818208">
              <a:off x="1606" y="3619"/>
              <a:ext cx="467" cy="155"/>
              <a:chOff x="4105" y="1253"/>
              <a:chExt cx="317" cy="90"/>
            </a:xfrm>
          </p:grpSpPr>
          <p:sp>
            <p:nvSpPr>
              <p:cNvPr id="1022018" name="Rectangle 6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9" name="Line 6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6" name="Group 108"/>
          <p:cNvGrpSpPr/>
          <p:nvPr/>
        </p:nvGrpSpPr>
        <p:grpSpPr bwMode="auto">
          <a:xfrm>
            <a:off x="3258420" y="1872532"/>
            <a:ext cx="2975240" cy="312737"/>
            <a:chOff x="1485" y="1707"/>
            <a:chExt cx="1730" cy="197"/>
          </a:xfrm>
        </p:grpSpPr>
        <p:grpSp>
          <p:nvGrpSpPr>
            <p:cNvPr id="17" name="Group 28"/>
            <p:cNvGrpSpPr/>
            <p:nvPr/>
          </p:nvGrpSpPr>
          <p:grpSpPr bwMode="auto">
            <a:xfrm rot="1498195">
              <a:off x="2747" y="1749"/>
              <a:ext cx="468" cy="155"/>
              <a:chOff x="4105" y="1253"/>
              <a:chExt cx="317" cy="90"/>
            </a:xfrm>
          </p:grpSpPr>
          <p:sp>
            <p:nvSpPr>
              <p:cNvPr id="1021981" name="Rectangle 2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2" name="Line 3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8" name="Group 71"/>
            <p:cNvGrpSpPr/>
            <p:nvPr/>
          </p:nvGrpSpPr>
          <p:grpSpPr bwMode="auto">
            <a:xfrm rot="20121053" flipH="1">
              <a:off x="1485" y="1707"/>
              <a:ext cx="467" cy="156"/>
              <a:chOff x="4105" y="1253"/>
              <a:chExt cx="317" cy="90"/>
            </a:xfrm>
          </p:grpSpPr>
          <p:sp>
            <p:nvSpPr>
              <p:cNvPr id="1022024" name="Rectangle 72"/>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5" name="Line 73"/>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22026" name="Text Box 74"/>
          <p:cNvSpPr txBox="1">
            <a:spLocks noChangeArrowheads="1"/>
          </p:cNvSpPr>
          <p:nvPr/>
        </p:nvSpPr>
        <p:spPr bwMode="auto">
          <a:xfrm>
            <a:off x="7084956" y="2429745"/>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p>
        </p:txBody>
      </p:sp>
      <p:sp>
        <p:nvSpPr>
          <p:cNvPr id="1022027" name="Text Box 75"/>
          <p:cNvSpPr txBox="1">
            <a:spLocks noChangeArrowheads="1"/>
          </p:cNvSpPr>
          <p:nvPr/>
        </p:nvSpPr>
        <p:spPr bwMode="auto">
          <a:xfrm>
            <a:off x="2085523" y="389976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p>
        </p:txBody>
      </p:sp>
      <p:sp>
        <p:nvSpPr>
          <p:cNvPr id="1022028" name="Text Box 76"/>
          <p:cNvSpPr txBox="1">
            <a:spLocks noChangeArrowheads="1"/>
          </p:cNvSpPr>
          <p:nvPr/>
        </p:nvSpPr>
        <p:spPr bwMode="auto">
          <a:xfrm>
            <a:off x="704529" y="4907832"/>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6</a:t>
            </a:r>
          </a:p>
        </p:txBody>
      </p:sp>
      <p:sp>
        <p:nvSpPr>
          <p:cNvPr id="1022029" name="Text Box 77"/>
          <p:cNvSpPr txBox="1">
            <a:spLocks noChangeArrowheads="1"/>
          </p:cNvSpPr>
          <p:nvPr/>
        </p:nvSpPr>
        <p:spPr bwMode="auto">
          <a:xfrm>
            <a:off x="4386604" y="5063407"/>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7</a:t>
            </a:r>
          </a:p>
        </p:txBody>
      </p:sp>
      <p:sp>
        <p:nvSpPr>
          <p:cNvPr id="1022030" name="Text Box 78"/>
          <p:cNvSpPr txBox="1">
            <a:spLocks noChangeArrowheads="1"/>
          </p:cNvSpPr>
          <p:nvPr/>
        </p:nvSpPr>
        <p:spPr bwMode="auto">
          <a:xfrm>
            <a:off x="8293970" y="4831632"/>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8</a:t>
            </a:r>
          </a:p>
        </p:txBody>
      </p:sp>
      <p:grpSp>
        <p:nvGrpSpPr>
          <p:cNvPr id="19" name="Group 113"/>
          <p:cNvGrpSpPr/>
          <p:nvPr/>
        </p:nvGrpSpPr>
        <p:grpSpPr bwMode="auto">
          <a:xfrm>
            <a:off x="3552504" y="4201395"/>
            <a:ext cx="4682993" cy="1154113"/>
            <a:chOff x="1656" y="3174"/>
            <a:chExt cx="2723" cy="727"/>
          </a:xfrm>
        </p:grpSpPr>
        <p:grpSp>
          <p:nvGrpSpPr>
            <p:cNvPr id="20" name="Group 56"/>
            <p:cNvGrpSpPr/>
            <p:nvPr/>
          </p:nvGrpSpPr>
          <p:grpSpPr bwMode="auto">
            <a:xfrm flipH="1">
              <a:off x="1656" y="3174"/>
              <a:ext cx="467" cy="155"/>
              <a:chOff x="4105" y="1253"/>
              <a:chExt cx="317" cy="90"/>
            </a:xfrm>
          </p:grpSpPr>
          <p:sp>
            <p:nvSpPr>
              <p:cNvPr id="1022009" name="Rectangle 57"/>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0" name="Line 58"/>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1" name="Group 68"/>
            <p:cNvGrpSpPr/>
            <p:nvPr/>
          </p:nvGrpSpPr>
          <p:grpSpPr bwMode="auto">
            <a:xfrm rot="1818208">
              <a:off x="3910" y="3523"/>
              <a:ext cx="469" cy="154"/>
              <a:chOff x="4105" y="1253"/>
              <a:chExt cx="317" cy="90"/>
            </a:xfrm>
          </p:grpSpPr>
          <p:sp>
            <p:nvSpPr>
              <p:cNvPr id="1022021" name="Rectangle 6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2" name="Line 7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2" name="Group 80"/>
            <p:cNvGrpSpPr/>
            <p:nvPr/>
          </p:nvGrpSpPr>
          <p:grpSpPr bwMode="auto">
            <a:xfrm rot="19765545" flipH="1">
              <a:off x="2955" y="3747"/>
              <a:ext cx="469" cy="154"/>
              <a:chOff x="4105" y="1253"/>
              <a:chExt cx="317" cy="90"/>
            </a:xfrm>
          </p:grpSpPr>
          <p:sp>
            <p:nvSpPr>
              <p:cNvPr id="1022033" name="Rectangle 81"/>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34" name="Line 82"/>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23" name="Group 112"/>
          <p:cNvGrpSpPr/>
          <p:nvPr/>
        </p:nvGrpSpPr>
        <p:grpSpPr bwMode="auto">
          <a:xfrm>
            <a:off x="3316891" y="4175995"/>
            <a:ext cx="2536692" cy="1400175"/>
            <a:chOff x="1522" y="3174"/>
            <a:chExt cx="1475" cy="882"/>
          </a:xfrm>
        </p:grpSpPr>
        <p:grpSp>
          <p:nvGrpSpPr>
            <p:cNvPr id="24" name="Group 59"/>
            <p:cNvGrpSpPr/>
            <p:nvPr/>
          </p:nvGrpSpPr>
          <p:grpSpPr bwMode="auto">
            <a:xfrm flipH="1">
              <a:off x="1522" y="3174"/>
              <a:ext cx="134" cy="157"/>
              <a:chOff x="3470" y="572"/>
              <a:chExt cx="91" cy="91"/>
            </a:xfrm>
          </p:grpSpPr>
          <p:sp>
            <p:nvSpPr>
              <p:cNvPr id="1022012" name="Line 60"/>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13" name="Line 61"/>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5" name="Group 83"/>
            <p:cNvGrpSpPr/>
            <p:nvPr/>
          </p:nvGrpSpPr>
          <p:grpSpPr bwMode="auto">
            <a:xfrm rot="19765545" flipH="1">
              <a:off x="2863" y="3900"/>
              <a:ext cx="134" cy="156"/>
              <a:chOff x="3470" y="572"/>
              <a:chExt cx="91" cy="91"/>
            </a:xfrm>
          </p:grpSpPr>
          <p:sp>
            <p:nvSpPr>
              <p:cNvPr id="1022036" name="Line 84"/>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37" name="Line 85"/>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pic>
        <p:nvPicPr>
          <p:cNvPr id="1022038" name="Picture 8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71375" y="1567730"/>
            <a:ext cx="806583" cy="495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022039" name="Text Box 87"/>
          <p:cNvSpPr txBox="1">
            <a:spLocks noChangeArrowheads="1"/>
          </p:cNvSpPr>
          <p:nvPr/>
        </p:nvSpPr>
        <p:spPr bwMode="auto">
          <a:xfrm>
            <a:off x="4730561" y="1186732"/>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p>
        </p:txBody>
      </p:sp>
      <p:sp>
        <p:nvSpPr>
          <p:cNvPr id="1022040" name="Text Box 88"/>
          <p:cNvSpPr txBox="1">
            <a:spLocks noChangeArrowheads="1"/>
          </p:cNvSpPr>
          <p:nvPr/>
        </p:nvSpPr>
        <p:spPr bwMode="auto">
          <a:xfrm>
            <a:off x="6109834" y="3820394"/>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5</a:t>
            </a:r>
          </a:p>
        </p:txBody>
      </p:sp>
      <p:sp>
        <p:nvSpPr>
          <p:cNvPr id="1022041" name="Text Box 89"/>
          <p:cNvSpPr txBox="1">
            <a:spLocks noChangeArrowheads="1"/>
          </p:cNvSpPr>
          <p:nvPr/>
        </p:nvSpPr>
        <p:spPr bwMode="auto">
          <a:xfrm>
            <a:off x="1966856" y="219796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p>
        </p:txBody>
      </p:sp>
      <p:grpSp>
        <p:nvGrpSpPr>
          <p:cNvPr id="26" name="Group 92"/>
          <p:cNvGrpSpPr/>
          <p:nvPr/>
        </p:nvGrpSpPr>
        <p:grpSpPr bwMode="auto">
          <a:xfrm>
            <a:off x="6215361" y="1506056"/>
            <a:ext cx="1033595" cy="247650"/>
            <a:chOff x="3107" y="572"/>
            <a:chExt cx="408" cy="91"/>
          </a:xfrm>
        </p:grpSpPr>
        <p:grpSp>
          <p:nvGrpSpPr>
            <p:cNvPr id="27" name="Group 93"/>
            <p:cNvGrpSpPr/>
            <p:nvPr/>
          </p:nvGrpSpPr>
          <p:grpSpPr bwMode="auto">
            <a:xfrm>
              <a:off x="3107" y="572"/>
              <a:ext cx="317" cy="90"/>
              <a:chOff x="4105" y="1253"/>
              <a:chExt cx="317" cy="90"/>
            </a:xfrm>
          </p:grpSpPr>
          <p:sp>
            <p:nvSpPr>
              <p:cNvPr id="1022046" name="Rectangle 94"/>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7" name="Line 95"/>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28" name="Group 96"/>
            <p:cNvGrpSpPr/>
            <p:nvPr/>
          </p:nvGrpSpPr>
          <p:grpSpPr bwMode="auto">
            <a:xfrm>
              <a:off x="3424" y="572"/>
              <a:ext cx="91" cy="91"/>
              <a:chOff x="3470" y="572"/>
              <a:chExt cx="91" cy="91"/>
            </a:xfrm>
          </p:grpSpPr>
          <p:sp>
            <p:nvSpPr>
              <p:cNvPr id="1022049" name="Line 97"/>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50" name="Line 98"/>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29" name="Group 99"/>
          <p:cNvGrpSpPr/>
          <p:nvPr/>
        </p:nvGrpSpPr>
        <p:grpSpPr bwMode="auto">
          <a:xfrm>
            <a:off x="6215361" y="1077186"/>
            <a:ext cx="803143" cy="244475"/>
            <a:chOff x="4105" y="1253"/>
            <a:chExt cx="317" cy="90"/>
          </a:xfrm>
        </p:grpSpPr>
        <p:sp>
          <p:nvSpPr>
            <p:cNvPr id="1022052" name="Rectangle 100"/>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53" name="Line 101"/>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022054" name="Text Box 102"/>
          <p:cNvSpPr txBox="1">
            <a:spLocks noChangeArrowheads="1"/>
          </p:cNvSpPr>
          <p:nvPr/>
        </p:nvSpPr>
        <p:spPr bwMode="auto">
          <a:xfrm>
            <a:off x="7248446" y="940658"/>
            <a:ext cx="199125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转发多播数据报</a:t>
            </a:r>
          </a:p>
        </p:txBody>
      </p:sp>
      <p:sp>
        <p:nvSpPr>
          <p:cNvPr id="1022055" name="Text Box 103"/>
          <p:cNvSpPr txBox="1">
            <a:spLocks noChangeArrowheads="1"/>
          </p:cNvSpPr>
          <p:nvPr/>
        </p:nvSpPr>
        <p:spPr bwMode="auto">
          <a:xfrm>
            <a:off x="7273034" y="1372706"/>
            <a:ext cx="173316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收到后即丢弃</a:t>
            </a:r>
          </a:p>
        </p:txBody>
      </p:sp>
      <p:sp>
        <p:nvSpPr>
          <p:cNvPr id="1022067" name="Text Box 115"/>
          <p:cNvSpPr txBox="1">
            <a:spLocks noChangeArrowheads="1"/>
          </p:cNvSpPr>
          <p:nvPr/>
        </p:nvSpPr>
        <p:spPr bwMode="auto">
          <a:xfrm>
            <a:off x="439047" y="212448"/>
            <a:ext cx="2569737" cy="646331"/>
          </a:xfrm>
          <a:prstGeom prst="rect">
            <a:avLst/>
          </a:prstGeom>
          <a:solidFill>
            <a:srgbClr val="FFFF66"/>
          </a:solidFill>
          <a:ln w="9525">
            <a:solidFill>
              <a:schemeClr val="folHlink"/>
            </a:solidFill>
            <a:miter lim="800000"/>
          </a:ln>
          <a:effectLst/>
        </p:spPr>
        <p:txBody>
          <a:bodyPr wrap="square">
            <a:spAutoFit/>
          </a:bodyPr>
          <a:lstStyle/>
          <a:p>
            <a:r>
              <a:rPr lang="zh-CN" altLang="en-US" sz="3600" b="1" dirty="0" smtClean="0">
                <a:solidFill>
                  <a:srgbClr val="000099"/>
                </a:solidFill>
                <a:latin typeface="+mn-lt"/>
                <a:ea typeface="黑体" panose="02010609060101010101" pitchFamily="2" charset="-122"/>
              </a:rPr>
              <a:t>洪</a:t>
            </a:r>
            <a:r>
              <a:rPr lang="zh-CN" altLang="en-US" sz="3600" b="1" dirty="0" smtClean="0">
                <a:solidFill>
                  <a:srgbClr val="000099"/>
                </a:solidFill>
                <a:latin typeface="+mn-lt"/>
                <a:ea typeface="黑体" panose="02010609060101010101" pitchFamily="2" charset="-122"/>
              </a:rPr>
              <a:t>泛与剪</a:t>
            </a:r>
            <a:r>
              <a:rPr lang="zh-CN" altLang="en-US" sz="3600" b="1" dirty="0" smtClean="0">
                <a:solidFill>
                  <a:srgbClr val="000099"/>
                </a:solidFill>
                <a:latin typeface="+mn-lt"/>
                <a:ea typeface="黑体" panose="02010609060101010101" pitchFamily="2" charset="-122"/>
              </a:rPr>
              <a:t>除</a:t>
            </a:r>
            <a:endParaRPr lang="zh-CN" altLang="en-US" sz="36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nodeType="afterEffect">
                                  <p:stCondLst>
                                    <p:cond delay="1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nodeType="afterEffect">
                                  <p:stCondLst>
                                    <p:cond delay="150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9000"/>
                            </p:stCondLst>
                            <p:childTnLst>
                              <p:par>
                                <p:cTn id="26" presetID="1" presetClass="entr" presetSubtype="0" fill="hold" nodeType="afterEffect">
                                  <p:stCondLst>
                                    <p:cond delay="150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10500"/>
                            </p:stCondLst>
                            <p:childTnLst>
                              <p:par>
                                <p:cTn id="29" presetID="1" presetClass="entr" presetSubtype="0" fill="hold" nodeType="afterEffect">
                                  <p:stCondLst>
                                    <p:cond delay="10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11500"/>
                            </p:stCondLst>
                            <p:childTnLst>
                              <p:par>
                                <p:cTn id="32" presetID="1" presetClass="entr" presetSubtype="0" fill="hold" nodeType="afterEffect">
                                  <p:stCondLst>
                                    <p:cond delay="150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1" name="Rectangle 3"/>
          <p:cNvSpPr>
            <a:spLocks noGrp="1" noChangeArrowheads="1"/>
          </p:cNvSpPr>
          <p:nvPr>
            <p:ph type="title"/>
          </p:nvPr>
        </p:nvSpPr>
        <p:spPr/>
        <p:txBody>
          <a:bodyPr/>
          <a:lstStyle/>
          <a:p>
            <a:pPr algn="ctr"/>
            <a:r>
              <a:rPr lang="en-US" altLang="zh-CN" dirty="0" smtClean="0"/>
              <a:t> </a:t>
            </a:r>
            <a:r>
              <a:rPr lang="zh-CN" altLang="en-US" dirty="0"/>
              <a:t>隧道</a:t>
            </a:r>
            <a:r>
              <a:rPr lang="zh-CN" altLang="en-US" dirty="0" smtClean="0"/>
              <a:t>技术 </a:t>
            </a:r>
            <a:r>
              <a:rPr lang="en-US" altLang="zh-CN" dirty="0" smtClean="0"/>
              <a:t>(</a:t>
            </a:r>
            <a:r>
              <a:rPr lang="en-US" altLang="zh-CN" dirty="0"/>
              <a:t>tunneling) </a:t>
            </a:r>
          </a:p>
        </p:txBody>
      </p:sp>
      <p:grpSp>
        <p:nvGrpSpPr>
          <p:cNvPr id="2" name="组合 4"/>
          <p:cNvGrpSpPr/>
          <p:nvPr/>
        </p:nvGrpSpPr>
        <p:grpSpPr>
          <a:xfrm>
            <a:off x="306216" y="4293096"/>
            <a:ext cx="8391200" cy="2115870"/>
            <a:chOff x="257860" y="4685074"/>
            <a:chExt cx="8391200" cy="2115870"/>
          </a:xfrm>
        </p:grpSpPr>
        <p:sp>
          <p:nvSpPr>
            <p:cNvPr id="621628" name="AutoShape 60"/>
            <p:cNvSpPr>
              <a:spLocks noChangeArrowheads="1"/>
            </p:cNvSpPr>
            <p:nvPr/>
          </p:nvSpPr>
          <p:spPr bwMode="auto">
            <a:xfrm>
              <a:off x="257860" y="5937344"/>
              <a:ext cx="624284" cy="215900"/>
            </a:xfrm>
            <a:prstGeom prst="leftArrow">
              <a:avLst>
                <a:gd name="adj1" fmla="val 50000"/>
                <a:gd name="adj2" fmla="val 66728"/>
              </a:avLst>
            </a:prstGeom>
            <a:solidFill>
              <a:srgbClr val="C00000"/>
            </a:solidFill>
            <a:ln w="9525">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21575" name="Line 7"/>
            <p:cNvSpPr>
              <a:spLocks noChangeShapeType="1"/>
            </p:cNvSpPr>
            <p:nvPr/>
          </p:nvSpPr>
          <p:spPr bwMode="auto">
            <a:xfrm>
              <a:off x="1858985" y="4910499"/>
              <a:ext cx="3398308"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76" name="Line 8"/>
            <p:cNvSpPr>
              <a:spLocks noChangeShapeType="1"/>
            </p:cNvSpPr>
            <p:nvPr/>
          </p:nvSpPr>
          <p:spPr bwMode="auto">
            <a:xfrm>
              <a:off x="765198" y="6558057"/>
              <a:ext cx="4412985"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1" name="Rectangle 13"/>
            <p:cNvSpPr>
              <a:spLocks noChangeArrowheads="1"/>
            </p:cNvSpPr>
            <p:nvPr/>
          </p:nvSpPr>
          <p:spPr bwMode="auto">
            <a:xfrm>
              <a:off x="2574419" y="4730656"/>
              <a:ext cx="1828139" cy="3079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2" name="Rectangle 14"/>
            <p:cNvSpPr>
              <a:spLocks noChangeArrowheads="1"/>
            </p:cNvSpPr>
            <p:nvPr/>
          </p:nvSpPr>
          <p:spPr bwMode="auto">
            <a:xfrm>
              <a:off x="2037843" y="6362794"/>
              <a:ext cx="2166938" cy="4381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3" name="Text Box 15"/>
            <p:cNvSpPr txBox="1">
              <a:spLocks noChangeArrowheads="1"/>
            </p:cNvSpPr>
            <p:nvPr/>
          </p:nvSpPr>
          <p:spPr bwMode="auto">
            <a:xfrm>
              <a:off x="2739519" y="4685074"/>
              <a:ext cx="14750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多播数据报</a:t>
              </a:r>
            </a:p>
          </p:txBody>
        </p:sp>
        <p:sp>
          <p:nvSpPr>
            <p:cNvPr id="621584" name="Text Box 16"/>
            <p:cNvSpPr txBox="1">
              <a:spLocks noChangeArrowheads="1"/>
            </p:cNvSpPr>
            <p:nvPr/>
          </p:nvSpPr>
          <p:spPr bwMode="auto">
            <a:xfrm>
              <a:off x="2095311" y="6331045"/>
              <a:ext cx="18535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sp>
          <p:nvSpPr>
            <p:cNvPr id="621585" name="Rectangle 17"/>
            <p:cNvSpPr>
              <a:spLocks noChangeArrowheads="1"/>
            </p:cNvSpPr>
            <p:nvPr/>
          </p:nvSpPr>
          <p:spPr bwMode="auto">
            <a:xfrm>
              <a:off x="1858985" y="5119594"/>
              <a:ext cx="3338116" cy="414000"/>
            </a:xfrm>
            <a:prstGeom prst="rect">
              <a:avLst/>
            </a:prstGeom>
            <a:solidFill>
              <a:srgbClr val="CCECFF"/>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6" name="Text Box 18"/>
            <p:cNvSpPr txBox="1">
              <a:spLocks noChangeArrowheads="1"/>
            </p:cNvSpPr>
            <p:nvPr/>
          </p:nvSpPr>
          <p:spPr bwMode="auto">
            <a:xfrm>
              <a:off x="2022366" y="5138643"/>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p>
          </p:txBody>
        </p:sp>
        <p:sp>
          <p:nvSpPr>
            <p:cNvPr id="621587" name="Text Box 19"/>
            <p:cNvSpPr txBox="1">
              <a:spLocks noChangeArrowheads="1"/>
            </p:cNvSpPr>
            <p:nvPr/>
          </p:nvSpPr>
          <p:spPr bwMode="auto">
            <a:xfrm>
              <a:off x="3571898" y="5156106"/>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p>
          </p:txBody>
        </p:sp>
        <p:sp>
          <p:nvSpPr>
            <p:cNvPr id="621588" name="Line 20"/>
            <p:cNvSpPr>
              <a:spLocks noChangeShapeType="1"/>
            </p:cNvSpPr>
            <p:nvPr/>
          </p:nvSpPr>
          <p:spPr bwMode="auto">
            <a:xfrm>
              <a:off x="2932135" y="5119593"/>
              <a:ext cx="0" cy="414001"/>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9" name="Rectangle 21"/>
            <p:cNvSpPr>
              <a:spLocks noChangeArrowheads="1"/>
            </p:cNvSpPr>
            <p:nvPr/>
          </p:nvSpPr>
          <p:spPr bwMode="auto">
            <a:xfrm>
              <a:off x="785835" y="5827806"/>
              <a:ext cx="4411266" cy="414000"/>
            </a:xfrm>
            <a:prstGeom prst="rect">
              <a:avLst/>
            </a:prstGeom>
            <a:solidFill>
              <a:schemeClr val="bg1"/>
            </a:solidFill>
            <a:ln w="1905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0" name="Rectangle 22"/>
            <p:cNvSpPr>
              <a:spLocks noChangeArrowheads="1"/>
            </p:cNvSpPr>
            <p:nvPr/>
          </p:nvSpPr>
          <p:spPr bwMode="auto">
            <a:xfrm>
              <a:off x="809912" y="5839804"/>
              <a:ext cx="1047354" cy="38880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1" name="Rectangle 23"/>
            <p:cNvSpPr>
              <a:spLocks noChangeArrowheads="1"/>
            </p:cNvSpPr>
            <p:nvPr/>
          </p:nvSpPr>
          <p:spPr bwMode="auto">
            <a:xfrm>
              <a:off x="1857266" y="5848444"/>
              <a:ext cx="3314038" cy="385200"/>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2" name="Line 24"/>
            <p:cNvSpPr>
              <a:spLocks noChangeShapeType="1"/>
            </p:cNvSpPr>
            <p:nvPr/>
          </p:nvSpPr>
          <p:spPr bwMode="auto">
            <a:xfrm>
              <a:off x="1858985" y="5827807"/>
              <a:ext cx="0" cy="413999"/>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3" name="Text Box 25"/>
            <p:cNvSpPr txBox="1">
              <a:spLocks noChangeArrowheads="1"/>
            </p:cNvSpPr>
            <p:nvPr/>
          </p:nvSpPr>
          <p:spPr bwMode="auto">
            <a:xfrm>
              <a:off x="950936" y="5870670"/>
              <a:ext cx="700833"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p>
          </p:txBody>
        </p:sp>
        <p:sp>
          <p:nvSpPr>
            <p:cNvPr id="621594" name="Text Box 26"/>
            <p:cNvSpPr txBox="1">
              <a:spLocks noChangeArrowheads="1"/>
            </p:cNvSpPr>
            <p:nvPr/>
          </p:nvSpPr>
          <p:spPr bwMode="auto">
            <a:xfrm>
              <a:off x="2878823" y="5872258"/>
              <a:ext cx="1124026"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p>
          </p:txBody>
        </p:sp>
        <p:sp>
          <p:nvSpPr>
            <p:cNvPr id="621595" name="AutoShape 27"/>
            <p:cNvSpPr>
              <a:spLocks noChangeArrowheads="1"/>
            </p:cNvSpPr>
            <p:nvPr/>
          </p:nvSpPr>
          <p:spPr bwMode="auto">
            <a:xfrm>
              <a:off x="3350047" y="5517232"/>
              <a:ext cx="221852" cy="487804"/>
            </a:xfrm>
            <a:prstGeom prst="downArrow">
              <a:avLst>
                <a:gd name="adj1" fmla="val 50000"/>
                <a:gd name="adj2" fmla="val 66667"/>
              </a:avLst>
            </a:prstGeom>
            <a:solidFill>
              <a:schemeClr val="accent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1596" name="Line 28"/>
            <p:cNvSpPr>
              <a:spLocks noChangeShapeType="1"/>
            </p:cNvSpPr>
            <p:nvPr/>
          </p:nvSpPr>
          <p:spPr bwMode="auto">
            <a:xfrm>
              <a:off x="1858985" y="5517232"/>
              <a:ext cx="0" cy="485775"/>
            </a:xfrm>
            <a:prstGeom prst="line">
              <a:avLst/>
            </a:prstGeom>
            <a:noFill/>
            <a:ln w="19050">
              <a:solidFill>
                <a:srgbClr val="0000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7" name="Line 29"/>
            <p:cNvSpPr>
              <a:spLocks noChangeShapeType="1"/>
            </p:cNvSpPr>
            <p:nvPr/>
          </p:nvSpPr>
          <p:spPr bwMode="auto">
            <a:xfrm>
              <a:off x="5197101" y="5517232"/>
              <a:ext cx="0" cy="485775"/>
            </a:xfrm>
            <a:prstGeom prst="line">
              <a:avLst/>
            </a:prstGeom>
            <a:noFill/>
            <a:ln w="19050">
              <a:solidFill>
                <a:srgbClr val="0000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9" name="Text Box 31"/>
            <p:cNvSpPr txBox="1">
              <a:spLocks noChangeArrowheads="1"/>
            </p:cNvSpPr>
            <p:nvPr/>
          </p:nvSpPr>
          <p:spPr bwMode="auto">
            <a:xfrm>
              <a:off x="5246975" y="5117122"/>
              <a:ext cx="327685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网</a:t>
              </a:r>
              <a:r>
                <a:rPr kumimoji="1" lang="zh-CN" altLang="en-US" sz="1000" b="1" dirty="0">
                  <a:solidFill>
                    <a:srgbClr val="000099"/>
                  </a:solidFill>
                  <a:latin typeface="+mn-lt"/>
                  <a:ea typeface="黑体" panose="02010609060101010101" pitchFamily="2" charset="-122"/>
                </a:rPr>
                <a:t> </a:t>
              </a:r>
              <a:r>
                <a:rPr kumimoji="1" lang="en-US" altLang="zh-CN" sz="2000" b="1" dirty="0">
                  <a:solidFill>
                    <a:srgbClr val="000099"/>
                  </a:solidFill>
                  <a:latin typeface="+mn-lt"/>
                  <a:ea typeface="黑体" panose="02010609060101010101" pitchFamily="2" charset="-122"/>
                </a:rPr>
                <a:t>1</a:t>
              </a:r>
              <a:r>
                <a:rPr kumimoji="1" lang="en-US" altLang="zh-CN" sz="14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和网 </a:t>
              </a:r>
              <a:r>
                <a:rPr kumimoji="1" lang="en-US" altLang="zh-CN" sz="2000" b="1" dirty="0">
                  <a:solidFill>
                    <a:srgbClr val="000099"/>
                  </a:solidFill>
                  <a:latin typeface="+mn-lt"/>
                  <a:ea typeface="黑体" panose="02010609060101010101" pitchFamily="2" charset="-122"/>
                </a:rPr>
                <a:t>2 </a:t>
              </a:r>
              <a:r>
                <a:rPr kumimoji="1" lang="zh-CN" altLang="en-US" sz="2000" b="1" dirty="0">
                  <a:solidFill>
                    <a:srgbClr val="000099"/>
                  </a:solidFill>
                  <a:latin typeface="+mn-lt"/>
                  <a:ea typeface="黑体" panose="02010609060101010101" pitchFamily="2" charset="-122"/>
                </a:rPr>
                <a:t>中的多播数据报</a:t>
              </a:r>
            </a:p>
          </p:txBody>
        </p:sp>
        <p:sp>
          <p:nvSpPr>
            <p:cNvPr id="621600" name="Text Box 32"/>
            <p:cNvSpPr txBox="1">
              <a:spLocks noChangeArrowheads="1"/>
            </p:cNvSpPr>
            <p:nvPr/>
          </p:nvSpPr>
          <p:spPr bwMode="auto">
            <a:xfrm>
              <a:off x="5246975" y="5805264"/>
              <a:ext cx="340208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隧道中通行的单播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grpSp>
      <p:grpSp>
        <p:nvGrpSpPr>
          <p:cNvPr id="3" name="组合 2"/>
          <p:cNvGrpSpPr/>
          <p:nvPr/>
        </p:nvGrpSpPr>
        <p:grpSpPr>
          <a:xfrm>
            <a:off x="848544" y="1628802"/>
            <a:ext cx="8427803" cy="3000121"/>
            <a:chOff x="946991" y="2026236"/>
            <a:chExt cx="8427803" cy="3000121"/>
          </a:xfrm>
        </p:grpSpPr>
        <p:graphicFrame>
          <p:nvGraphicFramePr>
            <p:cNvPr id="621572" name="Object 4"/>
            <p:cNvGraphicFramePr>
              <a:graphicFrameLocks noChangeAspect="1"/>
            </p:cNvGraphicFramePr>
            <p:nvPr/>
          </p:nvGraphicFramePr>
          <p:xfrm>
            <a:off x="2576456" y="2667457"/>
            <a:ext cx="5009754" cy="2140666"/>
          </p:xfrm>
          <a:graphic>
            <a:graphicData uri="http://schemas.openxmlformats.org/presentationml/2006/ole">
              <p:oleObj spid="_x0000_s1314818" name="VISIO" r:id="rId4" imgW="1687068" imgH="964692" progId="">
                <p:embed/>
              </p:oleObj>
            </a:graphicData>
          </a:graphic>
        </p:graphicFrame>
        <p:sp>
          <p:nvSpPr>
            <p:cNvPr id="621573" name="Line 5"/>
            <p:cNvSpPr>
              <a:spLocks noChangeShapeType="1"/>
            </p:cNvSpPr>
            <p:nvPr/>
          </p:nvSpPr>
          <p:spPr bwMode="auto">
            <a:xfrm>
              <a:off x="8182977" y="2667455"/>
              <a:ext cx="0" cy="11684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pic>
          <p:nvPicPr>
            <p:cNvPr id="621574" name="Picture 6"/>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704875" y="3737430"/>
              <a:ext cx="1073150"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21577" name="Line 9"/>
            <p:cNvSpPr>
              <a:spLocks noChangeShapeType="1"/>
            </p:cNvSpPr>
            <p:nvPr/>
          </p:nvSpPr>
          <p:spPr bwMode="auto">
            <a:xfrm>
              <a:off x="2012009" y="2667456"/>
              <a:ext cx="0" cy="1265237"/>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8" name="Text Box 10"/>
            <p:cNvSpPr txBox="1">
              <a:spLocks noChangeArrowheads="1"/>
            </p:cNvSpPr>
            <p:nvPr/>
          </p:nvSpPr>
          <p:spPr bwMode="auto">
            <a:xfrm>
              <a:off x="4244257" y="2981235"/>
              <a:ext cx="1731564" cy="83099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不支持多播</a:t>
              </a:r>
            </a:p>
            <a:p>
              <a:r>
                <a:rPr kumimoji="1" lang="zh-CN" altLang="en-US" sz="2400" b="1" dirty="0">
                  <a:solidFill>
                    <a:srgbClr val="000099"/>
                  </a:solidFill>
                  <a:latin typeface="+mn-lt"/>
                  <a:ea typeface="黑体" panose="02010609060101010101" pitchFamily="2" charset="-122"/>
                </a:rPr>
                <a:t>   的网络</a:t>
              </a:r>
            </a:p>
          </p:txBody>
        </p:sp>
        <p:sp>
          <p:nvSpPr>
            <p:cNvPr id="621579" name="Rectangle 11"/>
            <p:cNvSpPr>
              <a:spLocks noChangeArrowheads="1"/>
            </p:cNvSpPr>
            <p:nvPr/>
          </p:nvSpPr>
          <p:spPr bwMode="auto">
            <a:xfrm>
              <a:off x="7441748" y="2370592"/>
              <a:ext cx="837538" cy="4254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98" name="AutoShape 30"/>
            <p:cNvSpPr>
              <a:spLocks noChangeArrowheads="1"/>
            </p:cNvSpPr>
            <p:nvPr/>
          </p:nvSpPr>
          <p:spPr bwMode="auto">
            <a:xfrm rot="-5400000">
              <a:off x="4869711" y="1480068"/>
              <a:ext cx="423244" cy="5009754"/>
            </a:xfrm>
            <a:prstGeom prst="can">
              <a:avLst>
                <a:gd name="adj" fmla="val 58855"/>
              </a:avLst>
            </a:prstGeom>
            <a:gradFill rotWithShape="1">
              <a:gsLst>
                <a:gs pos="0">
                  <a:srgbClr val="0099FF"/>
                </a:gs>
                <a:gs pos="50000">
                  <a:srgbClr val="CCECFF"/>
                </a:gs>
                <a:gs pos="100000">
                  <a:srgbClr val="0099FF"/>
                </a:gs>
              </a:gsLst>
              <a:lin ang="0" scaled="1"/>
            </a:gradFill>
            <a:ln w="12700">
              <a:solidFill>
                <a:schemeClr val="tx1"/>
              </a:solidFill>
              <a:round/>
            </a:ln>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0" name="AutoShape 2"/>
            <p:cNvSpPr>
              <a:spLocks noChangeArrowheads="1"/>
            </p:cNvSpPr>
            <p:nvPr/>
          </p:nvSpPr>
          <p:spPr bwMode="auto">
            <a:xfrm>
              <a:off x="7486555" y="4565411"/>
              <a:ext cx="1060258" cy="460946"/>
            </a:xfrm>
            <a:prstGeom prst="wedgeRoundRectCallout">
              <a:avLst>
                <a:gd name="adj1" fmla="val -75263"/>
                <a:gd name="adj2" fmla="val -156036"/>
                <a:gd name="adj3" fmla="val 16667"/>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dirty="0" smtClean="0">
                  <a:solidFill>
                    <a:srgbClr val="000099"/>
                  </a:solidFill>
                  <a:latin typeface="+mn-lt"/>
                  <a:ea typeface="黑体" panose="02010609060101010101" pitchFamily="2" charset="-122"/>
                </a:rPr>
                <a:t>隧道</a:t>
              </a:r>
              <a:endParaRPr kumimoji="1" lang="zh-CN" altLang="zh-CN" sz="2400" b="1" dirty="0">
                <a:solidFill>
                  <a:srgbClr val="000099"/>
                </a:solidFill>
                <a:latin typeface="+mn-lt"/>
                <a:ea typeface="黑体" panose="02010609060101010101" pitchFamily="2" charset="-122"/>
              </a:endParaRPr>
            </a:p>
          </p:txBody>
        </p:sp>
        <p:pic>
          <p:nvPicPr>
            <p:cNvPr id="621601" name="Picture 33"/>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384641" y="3737430"/>
              <a:ext cx="1073150"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21622" name="Text Box 54"/>
            <p:cNvSpPr txBox="1">
              <a:spLocks noChangeArrowheads="1"/>
            </p:cNvSpPr>
            <p:nvPr/>
          </p:nvSpPr>
          <p:spPr bwMode="auto">
            <a:xfrm>
              <a:off x="8286165" y="3311658"/>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sp>
          <p:nvSpPr>
            <p:cNvPr id="621623" name="Text Box 55"/>
            <p:cNvSpPr txBox="1">
              <a:spLocks noChangeArrowheads="1"/>
            </p:cNvSpPr>
            <p:nvPr/>
          </p:nvSpPr>
          <p:spPr bwMode="auto">
            <a:xfrm>
              <a:off x="1418704" y="3300074"/>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621625" name="Picture 57"/>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041232" y="2026236"/>
              <a:ext cx="2333562" cy="11867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1626" name="Freeform 58"/>
            <p:cNvSpPr/>
            <p:nvPr/>
          </p:nvSpPr>
          <p:spPr bwMode="auto">
            <a:xfrm>
              <a:off x="2149949" y="3026231"/>
              <a:ext cx="5857610" cy="960437"/>
            </a:xfrm>
            <a:custGeom>
              <a:avLst/>
              <a:gdLst>
                <a:gd name="T0" fmla="*/ 22 w 2358"/>
                <a:gd name="T1" fmla="*/ 42 h 492"/>
                <a:gd name="T2" fmla="*/ 52 w 2358"/>
                <a:gd name="T3" fmla="*/ 402 h 492"/>
                <a:gd name="T4" fmla="*/ 331 w 2358"/>
                <a:gd name="T5" fmla="*/ 492 h 492"/>
                <a:gd name="T6" fmla="*/ 2026 w 2358"/>
                <a:gd name="T7" fmla="*/ 492 h 492"/>
                <a:gd name="T8" fmla="*/ 2326 w 2358"/>
                <a:gd name="T9" fmla="*/ 366 h 492"/>
                <a:gd name="T10" fmla="*/ 2356 w 2358"/>
                <a:gd name="T11" fmla="*/ 0 h 492"/>
              </a:gdLst>
              <a:ahLst/>
              <a:cxnLst>
                <a:cxn ang="0">
                  <a:pos x="T0" y="T1"/>
                </a:cxn>
                <a:cxn ang="0">
                  <a:pos x="T2" y="T3"/>
                </a:cxn>
                <a:cxn ang="0">
                  <a:pos x="T4" y="T5"/>
                </a:cxn>
                <a:cxn ang="0">
                  <a:pos x="T6" y="T7"/>
                </a:cxn>
                <a:cxn ang="0">
                  <a:pos x="T8" y="T9"/>
                </a:cxn>
                <a:cxn ang="0">
                  <a:pos x="T10" y="T11"/>
                </a:cxn>
              </a:cxnLst>
              <a:rect l="0" t="0" r="r" b="b"/>
              <a:pathLst>
                <a:path w="2358" h="492">
                  <a:moveTo>
                    <a:pt x="22" y="42"/>
                  </a:moveTo>
                  <a:cubicBezTo>
                    <a:pt x="27" y="103"/>
                    <a:pt x="0" y="327"/>
                    <a:pt x="52" y="402"/>
                  </a:cubicBezTo>
                  <a:cubicBezTo>
                    <a:pt x="105" y="469"/>
                    <a:pt x="17" y="487"/>
                    <a:pt x="331" y="492"/>
                  </a:cubicBezTo>
                  <a:lnTo>
                    <a:pt x="2026" y="492"/>
                  </a:lnTo>
                  <a:cubicBezTo>
                    <a:pt x="2358" y="471"/>
                    <a:pt x="2271" y="448"/>
                    <a:pt x="2326" y="366"/>
                  </a:cubicBezTo>
                  <a:cubicBezTo>
                    <a:pt x="2358" y="284"/>
                    <a:pt x="2349" y="79"/>
                    <a:pt x="2356" y="0"/>
                  </a:cubicBezTo>
                </a:path>
              </a:pathLst>
            </a:custGeom>
            <a:noFill/>
            <a:ln w="76200" cap="flat" cmpd="sng">
              <a:solidFill>
                <a:srgbClr val="FF0000"/>
              </a:solidFill>
              <a:prstDash val="solid"/>
              <a:round/>
              <a:tailEnd type="triangle" w="med"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627" name="Text Box 59"/>
            <p:cNvSpPr txBox="1">
              <a:spLocks noChangeArrowheads="1"/>
            </p:cNvSpPr>
            <p:nvPr/>
          </p:nvSpPr>
          <p:spPr bwMode="auto">
            <a:xfrm>
              <a:off x="7328433" y="2289066"/>
              <a:ext cx="173316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99"/>
                  </a:solidFill>
                  <a:latin typeface="+mn-lt"/>
                  <a:ea typeface="黑体" panose="02010609060101010101" pitchFamily="2" charset="-122"/>
                </a:rPr>
                <a:t>网 </a:t>
              </a:r>
              <a:r>
                <a:rPr kumimoji="1" lang="en-US" altLang="zh-CN" sz="2000" b="1">
                  <a:solidFill>
                    <a:srgbClr val="000099"/>
                  </a:solidFill>
                  <a:latin typeface="+mn-lt"/>
                  <a:ea typeface="黑体" panose="02010609060101010101" pitchFamily="2" charset="-122"/>
                </a:rPr>
                <a:t>2</a:t>
              </a:r>
            </a:p>
            <a:p>
              <a:pPr algn="ctr"/>
              <a:r>
                <a:rPr kumimoji="1" lang="zh-CN" altLang="en-US" sz="2000" b="1">
                  <a:solidFill>
                    <a:srgbClr val="000099"/>
                  </a:solidFill>
                  <a:latin typeface="+mn-lt"/>
                  <a:ea typeface="黑体" panose="02010609060101010101" pitchFamily="2" charset="-122"/>
                </a:rPr>
                <a:t>（支持多播）</a:t>
              </a:r>
            </a:p>
          </p:txBody>
        </p:sp>
        <p:pic>
          <p:nvPicPr>
            <p:cNvPr id="63" name="Picture 57"/>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46991" y="2026236"/>
              <a:ext cx="2333562" cy="11867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1624" name="Text Box 56"/>
            <p:cNvSpPr txBox="1">
              <a:spLocks noChangeArrowheads="1"/>
            </p:cNvSpPr>
            <p:nvPr/>
          </p:nvSpPr>
          <p:spPr bwMode="auto">
            <a:xfrm>
              <a:off x="1205975" y="2289066"/>
              <a:ext cx="173316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网 </a:t>
              </a:r>
              <a:r>
                <a:rPr kumimoji="1" lang="en-US" altLang="zh-CN" sz="2000" b="1" dirty="0">
                  <a:solidFill>
                    <a:srgbClr val="000099"/>
                  </a:solidFill>
                  <a:latin typeface="+mn-lt"/>
                  <a:ea typeface="黑体" panose="02010609060101010101" pitchFamily="2" charset="-122"/>
                </a:rPr>
                <a:t>1</a:t>
              </a:r>
            </a:p>
            <a:p>
              <a:pPr algn="ctr"/>
              <a:r>
                <a:rPr kumimoji="1" lang="zh-CN" altLang="en-US" sz="2000" b="1" dirty="0">
                  <a:solidFill>
                    <a:srgbClr val="000099"/>
                  </a:solidFill>
                  <a:latin typeface="+mn-lt"/>
                  <a:ea typeface="黑体" panose="02010609060101010101" pitchFamily="2" charset="-122"/>
                </a:rPr>
                <a:t>（支持多播）</a:t>
              </a:r>
            </a:p>
          </p:txBody>
        </p:sp>
      </p:grpSp>
      <p:sp>
        <p:nvSpPr>
          <p:cNvPr id="4" name="矩形 3"/>
          <p:cNvSpPr/>
          <p:nvPr/>
        </p:nvSpPr>
        <p:spPr>
          <a:xfrm>
            <a:off x="2864768" y="1106743"/>
            <a:ext cx="4831444" cy="954107"/>
          </a:xfrm>
          <a:prstGeom prst="rect">
            <a:avLst/>
          </a:prstGeom>
          <a:solidFill>
            <a:srgbClr val="66FF66"/>
          </a:solidFill>
          <a:ln>
            <a:solidFill>
              <a:srgbClr val="000099"/>
            </a:solidFill>
          </a:ln>
        </p:spPr>
        <p:txBody>
          <a:bodyPr wrap="square">
            <a:spAutoFit/>
          </a:bodyPr>
          <a:lstStyle/>
          <a:p>
            <a:r>
              <a:rPr lang="zh-CN" altLang="zh-CN" sz="2800" b="1" dirty="0">
                <a:solidFill>
                  <a:srgbClr val="000099"/>
                </a:solidFill>
                <a:latin typeface="+mn-lt"/>
                <a:ea typeface="黑体" panose="02010609060101010101" pitchFamily="2" charset="-122"/>
              </a:rPr>
              <a:t>隧道技术适用于多播组的位置在地理上很分散的</a:t>
            </a:r>
            <a:r>
              <a:rPr lang="zh-CN" altLang="zh-CN" sz="2800" b="1" dirty="0" smtClean="0">
                <a:solidFill>
                  <a:srgbClr val="000099"/>
                </a:solidFill>
                <a:latin typeface="+mn-lt"/>
                <a:ea typeface="黑体" panose="02010609060101010101" pitchFamily="2" charset="-122"/>
              </a:rPr>
              <a:t>情况</a:t>
            </a:r>
            <a:r>
              <a:rPr lang="zh-CN" altLang="en-US" sz="2800" b="1" dirty="0" smtClean="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6" name="矩形 5"/>
          <p:cNvSpPr/>
          <p:nvPr/>
        </p:nvSpPr>
        <p:spPr>
          <a:xfrm>
            <a:off x="3008784" y="6381328"/>
            <a:ext cx="4684297" cy="400110"/>
          </a:xfrm>
          <a:prstGeom prst="rect">
            <a:avLst/>
          </a:prstGeom>
        </p:spPr>
        <p:txBody>
          <a:bodyPr wrap="square">
            <a:spAutoFit/>
          </a:bodyPr>
          <a:lstStyle/>
          <a:p>
            <a:pPr algn="ctr"/>
            <a:r>
              <a:rPr lang="zh-CN" altLang="zh-CN" sz="2000" b="1" dirty="0" smtClean="0">
                <a:latin typeface="+mn-lt"/>
                <a:ea typeface="黑体" panose="02010609060101010101" pitchFamily="2" charset="-122"/>
              </a:rPr>
              <a:t>隧道</a:t>
            </a:r>
            <a:r>
              <a:rPr lang="zh-CN" altLang="zh-CN" sz="2000" b="1" dirty="0">
                <a:latin typeface="+mn-lt"/>
                <a:ea typeface="黑体" panose="02010609060101010101" pitchFamily="2" charset="-122"/>
              </a:rPr>
              <a:t>技术在多播中的应用</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文本框 1038337"/>
          <p:cNvSpPr txBox="1"/>
          <p:nvPr/>
        </p:nvSpPr>
        <p:spPr>
          <a:xfrm>
            <a:off x="1026795" y="1364298"/>
            <a:ext cx="8534400" cy="1015663"/>
          </a:xfrm>
          <a:prstGeom prst="rect">
            <a:avLst/>
          </a:prstGeom>
          <a:noFill/>
          <a:ln w="9525">
            <a:noFill/>
          </a:ln>
        </p:spPr>
        <p:txBody>
          <a:bodyPr anchor="t">
            <a:spAutoFit/>
          </a:bodyPr>
          <a:lstStyle/>
          <a:p>
            <a:pPr marL="342900" indent="-342900">
              <a:spcBef>
                <a:spcPct val="50000"/>
              </a:spcBef>
              <a:buFont typeface="Wingdings" panose="05000000000000000000" charset="0"/>
              <a:buChar char="n"/>
            </a:pPr>
            <a:r>
              <a:rPr lang="en-US" altLang="zh-CN" sz="2400" b="1" dirty="0">
                <a:latin typeface="黑体" panose="02010609060101010101" pitchFamily="2" charset="-122"/>
                <a:ea typeface="黑体" panose="02010609060101010101" pitchFamily="2" charset="-122"/>
                <a:cs typeface="黑体" panose="02010609060101010101" pitchFamily="2" charset="-122"/>
              </a:rPr>
              <a:t>A</a:t>
            </a:r>
            <a:r>
              <a:rPr lang="zh-CN" altLang="en-US" sz="2400" b="1" dirty="0">
                <a:latin typeface="黑体" panose="02010609060101010101" pitchFamily="2" charset="-122"/>
                <a:ea typeface="黑体" panose="02010609060101010101" pitchFamily="2" charset="-122"/>
                <a:cs typeface="黑体" panose="02010609060101010101" pitchFamily="2" charset="-122"/>
              </a:rPr>
              <a:t>类、</a:t>
            </a:r>
            <a:r>
              <a:rPr lang="en-US" altLang="zh-CN" sz="2400" b="1" dirty="0">
                <a:latin typeface="黑体" panose="02010609060101010101" pitchFamily="2" charset="-122"/>
                <a:ea typeface="黑体" panose="02010609060101010101" pitchFamily="2" charset="-122"/>
                <a:cs typeface="黑体" panose="02010609060101010101" pitchFamily="2" charset="-122"/>
              </a:rPr>
              <a:t>B</a:t>
            </a:r>
            <a:r>
              <a:rPr lang="zh-CN" altLang="en-US" sz="2400" b="1" dirty="0">
                <a:latin typeface="黑体" panose="02010609060101010101" pitchFamily="2" charset="-122"/>
                <a:ea typeface="黑体" panose="02010609060101010101" pitchFamily="2" charset="-122"/>
                <a:cs typeface="黑体" panose="02010609060101010101" pitchFamily="2" charset="-122"/>
              </a:rPr>
              <a:t>类、</a:t>
            </a:r>
            <a:r>
              <a:rPr lang="en-US" altLang="zh-CN" sz="2400" b="1" dirty="0">
                <a:latin typeface="黑体" panose="02010609060101010101" pitchFamily="2" charset="-122"/>
                <a:ea typeface="黑体" panose="02010609060101010101" pitchFamily="2" charset="-122"/>
                <a:cs typeface="黑体" panose="02010609060101010101" pitchFamily="2" charset="-122"/>
              </a:rPr>
              <a:t>C</a:t>
            </a:r>
            <a:r>
              <a:rPr lang="zh-CN" altLang="en-US" sz="2400" b="1" dirty="0">
                <a:latin typeface="黑体" panose="02010609060101010101" pitchFamily="2" charset="-122"/>
                <a:ea typeface="黑体" panose="02010609060101010101" pitchFamily="2" charset="-122"/>
                <a:cs typeface="黑体" panose="02010609060101010101" pitchFamily="2" charset="-122"/>
              </a:rPr>
              <a:t>类、</a:t>
            </a:r>
            <a:r>
              <a:rPr lang="en-US" altLang="zh-CN" sz="2400" b="1" dirty="0">
                <a:latin typeface="黑体" panose="02010609060101010101" pitchFamily="2" charset="-122"/>
                <a:ea typeface="黑体" panose="02010609060101010101" pitchFamily="2" charset="-122"/>
                <a:cs typeface="黑体" panose="02010609060101010101" pitchFamily="2" charset="-122"/>
              </a:rPr>
              <a:t>D</a:t>
            </a:r>
            <a:r>
              <a:rPr lang="zh-CN" altLang="en-US" sz="2400" b="1" dirty="0">
                <a:latin typeface="黑体" panose="02010609060101010101" pitchFamily="2" charset="-122"/>
                <a:ea typeface="黑体" panose="02010609060101010101" pitchFamily="2" charset="-122"/>
                <a:cs typeface="黑体" panose="02010609060101010101" pitchFamily="2" charset="-122"/>
              </a:rPr>
              <a:t>类、</a:t>
            </a:r>
            <a:r>
              <a:rPr lang="en-US" altLang="zh-CN" sz="2400" b="1" dirty="0">
                <a:latin typeface="黑体" panose="02010609060101010101" pitchFamily="2" charset="-122"/>
                <a:ea typeface="黑体" panose="02010609060101010101" pitchFamily="2" charset="-122"/>
                <a:cs typeface="黑体" panose="02010609060101010101" pitchFamily="2" charset="-122"/>
              </a:rPr>
              <a:t>E</a:t>
            </a:r>
            <a:r>
              <a:rPr lang="zh-CN" altLang="en-US" sz="2400" b="1" dirty="0">
                <a:latin typeface="黑体" panose="02010609060101010101" pitchFamily="2" charset="-122"/>
                <a:ea typeface="黑体" panose="02010609060101010101" pitchFamily="2" charset="-122"/>
                <a:cs typeface="黑体" panose="02010609060101010101" pitchFamily="2" charset="-122"/>
              </a:rPr>
              <a:t>类地址</a:t>
            </a:r>
          </a:p>
          <a:p>
            <a:pPr marL="342900" indent="-342900">
              <a:spcBef>
                <a:spcPct val="50000"/>
              </a:spcBef>
              <a:buFont typeface="Wingdings" panose="05000000000000000000" charset="0"/>
              <a:buChar char="n"/>
            </a:pPr>
            <a:r>
              <a:rPr lang="en-US" altLang="zh-CN" sz="2400" b="1" dirty="0">
                <a:solidFill>
                  <a:srgbClr val="000066"/>
                </a:solidFill>
                <a:latin typeface="黑体" panose="02010609060101010101" pitchFamily="2" charset="-122"/>
                <a:ea typeface="黑体" panose="02010609060101010101" pitchFamily="2" charset="-122"/>
                <a:cs typeface="黑体" panose="02010609060101010101" pitchFamily="2" charset="-122"/>
              </a:rPr>
              <a:t>A</a:t>
            </a:r>
            <a:r>
              <a:rPr lang="zh-CN" altLang="en-US" sz="2400" b="1" dirty="0">
                <a:solidFill>
                  <a:srgbClr val="000066"/>
                </a:solidFill>
                <a:latin typeface="黑体" panose="02010609060101010101" pitchFamily="2" charset="-122"/>
                <a:ea typeface="黑体" panose="02010609060101010101" pitchFamily="2" charset="-122"/>
                <a:cs typeface="黑体" panose="02010609060101010101" pitchFamily="2" charset="-122"/>
              </a:rPr>
              <a:t>类、</a:t>
            </a:r>
            <a:r>
              <a:rPr lang="en-US" altLang="zh-CN" sz="2400" b="1" dirty="0">
                <a:solidFill>
                  <a:srgbClr val="000066"/>
                </a:solidFill>
                <a:latin typeface="黑体" panose="02010609060101010101" pitchFamily="2" charset="-122"/>
                <a:ea typeface="黑体" panose="02010609060101010101" pitchFamily="2" charset="-122"/>
                <a:cs typeface="黑体" panose="02010609060101010101" pitchFamily="2" charset="-122"/>
              </a:rPr>
              <a:t>B</a:t>
            </a:r>
            <a:r>
              <a:rPr lang="zh-CN" altLang="en-US" sz="2400" b="1" dirty="0">
                <a:solidFill>
                  <a:srgbClr val="000066"/>
                </a:solidFill>
                <a:latin typeface="黑体" panose="02010609060101010101" pitchFamily="2" charset="-122"/>
                <a:ea typeface="黑体" panose="02010609060101010101" pitchFamily="2" charset="-122"/>
                <a:cs typeface="黑体" panose="02010609060101010101" pitchFamily="2" charset="-122"/>
              </a:rPr>
              <a:t>类、</a:t>
            </a:r>
            <a:r>
              <a:rPr lang="en-US" altLang="zh-CN" sz="2400" b="1" dirty="0">
                <a:solidFill>
                  <a:srgbClr val="000066"/>
                </a:solidFill>
                <a:latin typeface="黑体" panose="02010609060101010101" pitchFamily="2" charset="-122"/>
                <a:ea typeface="黑体" panose="02010609060101010101" pitchFamily="2" charset="-122"/>
                <a:cs typeface="黑体" panose="02010609060101010101" pitchFamily="2" charset="-122"/>
              </a:rPr>
              <a:t>C</a:t>
            </a:r>
            <a:r>
              <a:rPr lang="zh-CN" altLang="en-US" sz="2400" b="1" dirty="0">
                <a:solidFill>
                  <a:srgbClr val="000066"/>
                </a:solidFill>
                <a:latin typeface="黑体" panose="02010609060101010101" pitchFamily="2" charset="-122"/>
                <a:ea typeface="黑体" panose="02010609060101010101" pitchFamily="2" charset="-122"/>
                <a:cs typeface="黑体" panose="02010609060101010101" pitchFamily="2" charset="-122"/>
              </a:rPr>
              <a:t>类</a:t>
            </a:r>
            <a:r>
              <a:rPr lang="zh-CN" altLang="en-US" sz="2400" b="1" dirty="0">
                <a:latin typeface="黑体" panose="02010609060101010101" pitchFamily="2" charset="-122"/>
                <a:ea typeface="黑体" panose="02010609060101010101" pitchFamily="2" charset="-122"/>
                <a:cs typeface="黑体" panose="02010609060101010101" pitchFamily="2" charset="-122"/>
              </a:rPr>
              <a:t>：由网络号</a:t>
            </a:r>
            <a:r>
              <a:rPr lang="en-US" altLang="zh-CN" sz="2400" b="1">
                <a:solidFill>
                  <a:srgbClr val="000066"/>
                </a:solidFill>
                <a:latin typeface="黑体" panose="02010609060101010101" pitchFamily="2" charset="-122"/>
                <a:ea typeface="黑体" panose="02010609060101010101" pitchFamily="2" charset="-122"/>
                <a:cs typeface="黑体" panose="02010609060101010101" pitchFamily="2" charset="-122"/>
              </a:rPr>
              <a:t>net-id</a:t>
            </a:r>
            <a:r>
              <a:rPr lang="zh-CN" altLang="en-US" sz="2400" b="1" dirty="0">
                <a:latin typeface="黑体" panose="02010609060101010101" pitchFamily="2" charset="-122"/>
                <a:ea typeface="黑体" panose="02010609060101010101" pitchFamily="2" charset="-122"/>
                <a:cs typeface="黑体" panose="02010609060101010101" pitchFamily="2" charset="-122"/>
              </a:rPr>
              <a:t>和主机号</a:t>
            </a:r>
            <a:r>
              <a:rPr lang="en-US" altLang="zh-CN" sz="2400" b="1">
                <a:solidFill>
                  <a:srgbClr val="000066"/>
                </a:solidFill>
                <a:latin typeface="黑体" panose="02010609060101010101" pitchFamily="2" charset="-122"/>
                <a:ea typeface="黑体" panose="02010609060101010101" pitchFamily="2" charset="-122"/>
                <a:cs typeface="黑体" panose="02010609060101010101" pitchFamily="2" charset="-122"/>
              </a:rPr>
              <a:t>host-id</a:t>
            </a:r>
            <a:r>
              <a:rPr lang="zh-CN" altLang="en-US" sz="2400" b="1" dirty="0">
                <a:latin typeface="黑体" panose="02010609060101010101" pitchFamily="2" charset="-122"/>
                <a:ea typeface="黑体" panose="02010609060101010101" pitchFamily="2" charset="-122"/>
                <a:cs typeface="黑体" panose="02010609060101010101" pitchFamily="2" charset="-122"/>
              </a:rPr>
              <a:t>构成。</a:t>
            </a:r>
            <a:endParaRPr lang="zh-CN" altLang="en-US" sz="2400" b="1" dirty="0">
              <a:solidFill>
                <a:schemeClr val="folHlink"/>
              </a:solidFill>
              <a:latin typeface="黑体" panose="02010609060101010101" pitchFamily="2" charset="-122"/>
              <a:ea typeface="黑体" panose="02010609060101010101" pitchFamily="2" charset="-122"/>
              <a:cs typeface="黑体" panose="02010609060101010101" pitchFamily="2" charset="-122"/>
            </a:endParaRPr>
          </a:p>
        </p:txBody>
      </p:sp>
      <p:sp>
        <p:nvSpPr>
          <p:cNvPr id="1038339" name="矩形 1038338"/>
          <p:cNvSpPr/>
          <p:nvPr/>
        </p:nvSpPr>
        <p:spPr>
          <a:xfrm>
            <a:off x="1295083" y="2742883"/>
            <a:ext cx="7315200" cy="2838450"/>
          </a:xfrm>
          <a:prstGeom prst="rect">
            <a:avLst/>
          </a:prstGeom>
          <a:noFill/>
          <a:ln w="9525">
            <a:noFill/>
          </a:ln>
        </p:spPr>
        <p:txBody>
          <a:bodyPr lIns="92075" tIns="46038" rIns="92075" bIns="46038" anchor="t"/>
          <a:lstStyle/>
          <a:p>
            <a:r>
              <a:rPr lang="en-US" altLang="zh-CN" sz="2400" b="1" dirty="0">
                <a:latin typeface="黑体" panose="02010609060101010101" pitchFamily="2" charset="-122"/>
                <a:ea typeface="黑体" panose="02010609060101010101" pitchFamily="2" charset="-122"/>
                <a:cs typeface="黑体" panose="02010609060101010101" pitchFamily="2" charset="-122"/>
              </a:rPr>
              <a:t>A</a:t>
            </a:r>
            <a:r>
              <a:rPr lang="zh-CN" altLang="en-US" sz="2400" b="1" dirty="0">
                <a:latin typeface="黑体" panose="02010609060101010101" pitchFamily="2" charset="-122"/>
                <a:ea typeface="黑体" panose="02010609060101010101" pitchFamily="2" charset="-122"/>
                <a:cs typeface="黑体" panose="02010609060101010101" pitchFamily="2" charset="-122"/>
              </a:rPr>
              <a:t>类	大型网络</a:t>
            </a:r>
          </a:p>
          <a:p>
            <a:r>
              <a:rPr lang="en-US" altLang="zh-CN" sz="2400" b="1" dirty="0">
                <a:latin typeface="黑体" panose="02010609060101010101" pitchFamily="2" charset="-122"/>
                <a:ea typeface="黑体" panose="02010609060101010101" pitchFamily="2" charset="-122"/>
                <a:cs typeface="黑体" panose="02010609060101010101" pitchFamily="2" charset="-122"/>
              </a:rPr>
              <a:t>B</a:t>
            </a:r>
            <a:r>
              <a:rPr lang="zh-CN" altLang="en-US" sz="2400" b="1" dirty="0">
                <a:latin typeface="黑体" panose="02010609060101010101" pitchFamily="2" charset="-122"/>
                <a:ea typeface="黑体" panose="02010609060101010101" pitchFamily="2" charset="-122"/>
                <a:cs typeface="黑体" panose="02010609060101010101" pitchFamily="2" charset="-122"/>
              </a:rPr>
              <a:t>类	中型网络</a:t>
            </a:r>
          </a:p>
          <a:p>
            <a:r>
              <a:rPr lang="en-US" altLang="zh-CN" sz="2400" b="1" dirty="0">
                <a:latin typeface="黑体" panose="02010609060101010101" pitchFamily="2" charset="-122"/>
                <a:ea typeface="黑体" panose="02010609060101010101" pitchFamily="2" charset="-122"/>
                <a:cs typeface="黑体" panose="02010609060101010101" pitchFamily="2" charset="-122"/>
              </a:rPr>
              <a:t>C</a:t>
            </a:r>
            <a:r>
              <a:rPr lang="zh-CN" altLang="en-US" sz="2400" b="1" dirty="0">
                <a:latin typeface="黑体" panose="02010609060101010101" pitchFamily="2" charset="-122"/>
                <a:ea typeface="黑体" panose="02010609060101010101" pitchFamily="2" charset="-122"/>
                <a:cs typeface="黑体" panose="02010609060101010101" pitchFamily="2" charset="-122"/>
              </a:rPr>
              <a:t>类	小型网络</a:t>
            </a:r>
          </a:p>
          <a:p>
            <a:endParaRPr lang="zh-CN" altLang="en-US" sz="2400" b="1" dirty="0">
              <a:latin typeface="黑体" panose="02010609060101010101" pitchFamily="2" charset="-122"/>
              <a:ea typeface="黑体" panose="02010609060101010101" pitchFamily="2" charset="-122"/>
              <a:cs typeface="黑体" panose="02010609060101010101" pitchFamily="2" charset="-122"/>
            </a:endParaRPr>
          </a:p>
          <a:p>
            <a:r>
              <a:rPr lang="en-US" altLang="zh-CN" sz="2400" b="1" dirty="0">
                <a:latin typeface="黑体" panose="02010609060101010101" pitchFamily="2" charset="-122"/>
                <a:ea typeface="黑体" panose="02010609060101010101" pitchFamily="2" charset="-122"/>
                <a:cs typeface="黑体" panose="02010609060101010101" pitchFamily="2" charset="-122"/>
              </a:rPr>
              <a:t>D</a:t>
            </a:r>
            <a:r>
              <a:rPr lang="zh-CN" altLang="en-US" sz="2400" b="1" dirty="0">
                <a:latin typeface="黑体" panose="02010609060101010101" pitchFamily="2" charset="-122"/>
                <a:ea typeface="黑体" panose="02010609060101010101" pitchFamily="2" charset="-122"/>
                <a:cs typeface="黑体" panose="02010609060101010101" pitchFamily="2" charset="-122"/>
              </a:rPr>
              <a:t>类	用于</a:t>
            </a:r>
            <a:r>
              <a:rPr lang="en-US" altLang="zh-CN" sz="2400" b="1">
                <a:latin typeface="黑体" panose="02010609060101010101" pitchFamily="2" charset="-122"/>
                <a:ea typeface="黑体" panose="02010609060101010101" pitchFamily="2" charset="-122"/>
                <a:cs typeface="黑体" panose="02010609060101010101" pitchFamily="2" charset="-122"/>
              </a:rPr>
              <a:t>multicast</a:t>
            </a:r>
          </a:p>
          <a:p>
            <a:r>
              <a:rPr lang="en-US" altLang="zh-CN" sz="2400" b="1" dirty="0">
                <a:latin typeface="黑体" panose="02010609060101010101" pitchFamily="2" charset="-122"/>
                <a:ea typeface="黑体" panose="02010609060101010101" pitchFamily="2" charset="-122"/>
                <a:cs typeface="黑体" panose="02010609060101010101" pitchFamily="2" charset="-122"/>
              </a:rPr>
              <a:t>E</a:t>
            </a:r>
            <a:r>
              <a:rPr lang="zh-CN" altLang="en-US" sz="2400" b="1" dirty="0">
                <a:latin typeface="黑体" panose="02010609060101010101" pitchFamily="2" charset="-122"/>
                <a:ea typeface="黑体" panose="02010609060101010101" pitchFamily="2" charset="-122"/>
                <a:cs typeface="黑体" panose="02010609060101010101" pitchFamily="2" charset="-122"/>
              </a:rPr>
              <a:t>类	保留地址，用于试验目的</a:t>
            </a:r>
          </a:p>
        </p:txBody>
      </p:sp>
      <p:grpSp>
        <p:nvGrpSpPr>
          <p:cNvPr id="1038340" name="组合 1038339"/>
          <p:cNvGrpSpPr/>
          <p:nvPr/>
        </p:nvGrpSpPr>
        <p:grpSpPr>
          <a:xfrm>
            <a:off x="4433571" y="2827340"/>
            <a:ext cx="4176713" cy="649287"/>
            <a:chOff x="1111" y="1207"/>
            <a:chExt cx="2631" cy="409"/>
          </a:xfrm>
          <a:solidFill>
            <a:schemeClr val="bg2">
              <a:lumMod val="40000"/>
              <a:lumOff val="60000"/>
            </a:schemeClr>
          </a:solidFill>
        </p:grpSpPr>
        <p:sp>
          <p:nvSpPr>
            <p:cNvPr id="60420" name="矩形 1038340"/>
            <p:cNvSpPr/>
            <p:nvPr/>
          </p:nvSpPr>
          <p:spPr>
            <a:xfrm>
              <a:off x="1111" y="1207"/>
              <a:ext cx="2631" cy="409"/>
            </a:xfrm>
            <a:prstGeom prst="rect">
              <a:avLst/>
            </a:prstGeom>
            <a:grpFill/>
            <a:ln w="9525" cap="flat" cmpd="sng">
              <a:solidFill>
                <a:schemeClr val="tx1"/>
              </a:solidFill>
              <a:prstDash val="solid"/>
              <a:miter/>
              <a:headEnd type="none" w="med" len="med"/>
              <a:tailEnd type="none" w="med" len="med"/>
            </a:ln>
          </p:spPr>
          <p:txBody>
            <a:bodyPr wrap="none" anchor="ctr"/>
            <a:lstStyle/>
            <a:p>
              <a:pPr algn="ctr"/>
              <a:r>
                <a:rPr lang="zh-CN" altLang="en-US" sz="2400" b="1" dirty="0">
                  <a:latin typeface="黑体" panose="02010609060101010101" pitchFamily="2" charset="-122"/>
                  <a:ea typeface="黑体" panose="02010609060101010101" pitchFamily="2" charset="-122"/>
                  <a:cs typeface="黑体" panose="02010609060101010101" pitchFamily="2" charset="-122"/>
                </a:rPr>
                <a:t>网络号       主机号</a:t>
              </a:r>
            </a:p>
          </p:txBody>
        </p:sp>
        <p:sp>
          <p:nvSpPr>
            <p:cNvPr id="60421" name="直接连接符 1038341"/>
            <p:cNvSpPr/>
            <p:nvPr/>
          </p:nvSpPr>
          <p:spPr>
            <a:xfrm>
              <a:off x="2426" y="1207"/>
              <a:ext cx="0" cy="409"/>
            </a:xfrm>
            <a:prstGeom prst="line">
              <a:avLst/>
            </a:prstGeom>
            <a:grpFill/>
            <a:ln w="9525" cap="flat" cmpd="sng">
              <a:solidFill>
                <a:schemeClr val="tx1"/>
              </a:solidFill>
              <a:prstDash val="solid"/>
              <a:round/>
              <a:headEnd type="none" w="med" len="med"/>
              <a:tailEnd type="none" w="med" len="med"/>
            </a:ln>
          </p:spPr>
        </p:sp>
      </p:grpSp>
      <p:sp>
        <p:nvSpPr>
          <p:cNvPr id="60422" name="标题 1038342"/>
          <p:cNvSpPr>
            <a:spLocks noGrp="1"/>
          </p:cNvSpPr>
          <p:nvPr>
            <p:ph type="title"/>
          </p:nvPr>
        </p:nvSpPr>
        <p:spPr/>
        <p:txBody>
          <a:bodyPr wrap="square" lIns="91440" tIns="45720" rIns="91440" bIns="45720" anchor="b"/>
          <a:lstStyle/>
          <a:p>
            <a:pPr algn="ctr"/>
            <a:r>
              <a:rPr lang="zh-CN" altLang="en-US">
                <a:sym typeface="+mn-ea"/>
              </a:rPr>
              <a:t>分类的</a:t>
            </a:r>
            <a:r>
              <a:rPr lang="en-US" altLang="zh-CN">
                <a:sym typeface="+mn-ea"/>
              </a:rPr>
              <a:t>IP </a:t>
            </a:r>
            <a:r>
              <a:rPr lang="zh-CN" altLang="en-US">
                <a:sym typeface="+mn-ea"/>
              </a:rPr>
              <a:t>地址</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8338">
                                            <p:txEl>
                                              <p:pRg st="0" end="0"/>
                                            </p:txEl>
                                          </p:spTgt>
                                        </p:tgtEl>
                                        <p:attrNameLst>
                                          <p:attrName>style.visibility</p:attrName>
                                        </p:attrNameLst>
                                      </p:cBhvr>
                                      <p:to>
                                        <p:strVal val="visible"/>
                                      </p:to>
                                    </p:set>
                                    <p:anim calcmode="lin" valueType="num">
                                      <p:cBhvr additive="base">
                                        <p:cTn id="7" dur="500" fill="hold"/>
                                        <p:tgtEl>
                                          <p:spTgt spid="10383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833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8338">
                                            <p:txEl>
                                              <p:pRg st="1" end="1"/>
                                            </p:txEl>
                                          </p:spTgt>
                                        </p:tgtEl>
                                        <p:attrNameLst>
                                          <p:attrName>style.visibility</p:attrName>
                                        </p:attrNameLst>
                                      </p:cBhvr>
                                      <p:to>
                                        <p:strVal val="visible"/>
                                      </p:to>
                                    </p:set>
                                    <p:anim calcmode="lin" valueType="num">
                                      <p:cBhvr additive="base">
                                        <p:cTn id="13" dur="500" fill="hold"/>
                                        <p:tgtEl>
                                          <p:spTgt spid="103833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8338">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8339"/>
                                        </p:tgtEl>
                                        <p:attrNameLst>
                                          <p:attrName>style.visibility</p:attrName>
                                        </p:attrNameLst>
                                      </p:cBhvr>
                                      <p:to>
                                        <p:strVal val="visible"/>
                                      </p:to>
                                    </p:set>
                                    <p:anim calcmode="lin" valueType="num">
                                      <p:cBhvr additive="base">
                                        <p:cTn id="19" dur="500" fill="hold"/>
                                        <p:tgtEl>
                                          <p:spTgt spid="1038339"/>
                                        </p:tgtEl>
                                        <p:attrNameLst>
                                          <p:attrName>ppt_x</p:attrName>
                                        </p:attrNameLst>
                                      </p:cBhvr>
                                      <p:tavLst>
                                        <p:tav tm="0">
                                          <p:val>
                                            <p:strVal val="#ppt_x"/>
                                          </p:val>
                                        </p:tav>
                                        <p:tav tm="100000">
                                          <p:val>
                                            <p:strVal val="#ppt_x"/>
                                          </p:val>
                                        </p:tav>
                                      </p:tavLst>
                                    </p:anim>
                                    <p:anim calcmode="lin" valueType="num">
                                      <p:cBhvr additive="base">
                                        <p:cTn id="20" dur="500" fill="hold"/>
                                        <p:tgtEl>
                                          <p:spTgt spid="10383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8340"/>
                                        </p:tgtEl>
                                        <p:attrNameLst>
                                          <p:attrName>style.visibility</p:attrName>
                                        </p:attrNameLst>
                                      </p:cBhvr>
                                      <p:to>
                                        <p:strVal val="visible"/>
                                      </p:to>
                                    </p:set>
                                    <p:anim calcmode="lin" valueType="num">
                                      <p:cBhvr additive="base">
                                        <p:cTn id="25" dur="500" fill="hold"/>
                                        <p:tgtEl>
                                          <p:spTgt spid="1038340"/>
                                        </p:tgtEl>
                                        <p:attrNameLst>
                                          <p:attrName>ppt_x</p:attrName>
                                        </p:attrNameLst>
                                      </p:cBhvr>
                                      <p:tavLst>
                                        <p:tav tm="0">
                                          <p:val>
                                            <p:strVal val="#ppt_x"/>
                                          </p:val>
                                        </p:tav>
                                        <p:tav tm="100000">
                                          <p:val>
                                            <p:strVal val="#ppt_x"/>
                                          </p:val>
                                        </p:tav>
                                      </p:tavLst>
                                    </p:anim>
                                    <p:anim calcmode="lin" valueType="num">
                                      <p:cBhvr additive="base">
                                        <p:cTn id="26" dur="500" fill="hold"/>
                                        <p:tgtEl>
                                          <p:spTgt spid="1038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38" grpId="0" build="p"/>
      <p:bldP spid="1038339"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pPr algn="ctr"/>
            <a:r>
              <a:rPr lang="zh-CN" altLang="en-US" dirty="0" smtClean="0"/>
              <a:t>基</a:t>
            </a:r>
            <a:r>
              <a:rPr lang="zh-CN" altLang="en-US" dirty="0"/>
              <a:t>于核心的发现技术 </a:t>
            </a:r>
          </a:p>
        </p:txBody>
      </p:sp>
      <p:sp>
        <p:nvSpPr>
          <p:cNvPr id="1026051" name="Rectangle 3"/>
          <p:cNvSpPr>
            <a:spLocks noGrp="1" noChangeArrowheads="1"/>
          </p:cNvSpPr>
          <p:nvPr>
            <p:ph idx="1"/>
          </p:nvPr>
        </p:nvSpPr>
        <p:spPr/>
        <p:txBody>
          <a:bodyPr/>
          <a:lstStyle/>
          <a:p>
            <a:r>
              <a:rPr lang="zh-CN" altLang="en-US" dirty="0" smtClean="0"/>
              <a:t>对</a:t>
            </a:r>
            <a:r>
              <a:rPr lang="zh-CN" altLang="en-US" dirty="0"/>
              <a:t>于多播组的大小在较大范围内变化</a:t>
            </a:r>
            <a:r>
              <a:rPr lang="zh-CN" altLang="en-US" dirty="0" smtClean="0"/>
              <a:t>时适</a:t>
            </a:r>
            <a:r>
              <a:rPr lang="zh-CN" altLang="en-US" dirty="0"/>
              <a:t>合。</a:t>
            </a:r>
          </a:p>
          <a:p>
            <a:r>
              <a:rPr lang="zh-CN" altLang="en-US" dirty="0" smtClean="0"/>
              <a:t>对</a:t>
            </a:r>
            <a:r>
              <a:rPr lang="zh-CN" altLang="en-US" dirty="0"/>
              <a:t>每一个多播组 </a:t>
            </a:r>
            <a:r>
              <a:rPr lang="en-US" altLang="zh-CN" dirty="0"/>
              <a:t>G </a:t>
            </a:r>
            <a:r>
              <a:rPr lang="zh-CN" altLang="en-US" dirty="0"/>
              <a:t>指定一个</a:t>
            </a:r>
            <a:r>
              <a:rPr lang="zh-CN" altLang="en-US" dirty="0">
                <a:solidFill>
                  <a:srgbClr val="FF0000"/>
                </a:solidFill>
              </a:rPr>
              <a:t>核心</a:t>
            </a:r>
            <a:r>
              <a:rPr lang="en-US" altLang="zh-CN" dirty="0"/>
              <a:t>(core</a:t>
            </a:r>
            <a:r>
              <a:rPr lang="en-US" altLang="zh-CN" dirty="0" smtClean="0"/>
              <a:t>) </a:t>
            </a:r>
            <a:r>
              <a:rPr lang="zh-CN" altLang="en-US" dirty="0" smtClean="0"/>
              <a:t>路由器</a:t>
            </a:r>
            <a:r>
              <a:rPr lang="zh-CN" altLang="en-US" dirty="0"/>
              <a:t>，给出它的 </a:t>
            </a:r>
            <a:r>
              <a:rPr lang="en-US" altLang="zh-CN" dirty="0">
                <a:solidFill>
                  <a:srgbClr val="FF0000"/>
                </a:solidFill>
              </a:rPr>
              <a:t>IP </a:t>
            </a:r>
            <a:r>
              <a:rPr lang="zh-CN" altLang="en-US" dirty="0">
                <a:solidFill>
                  <a:srgbClr val="FF0000"/>
                </a:solidFill>
              </a:rPr>
              <a:t>单播地址。</a:t>
            </a:r>
          </a:p>
          <a:p>
            <a:r>
              <a:rPr lang="zh-CN" altLang="en-US" dirty="0"/>
              <a:t>核心路由器按照前面讲过的方法创建出对应于多播组 </a:t>
            </a:r>
            <a:r>
              <a:rPr lang="en-US" altLang="zh-CN" dirty="0"/>
              <a:t>G </a:t>
            </a:r>
            <a:r>
              <a:rPr lang="zh-CN" altLang="en-US" dirty="0"/>
              <a:t>的转发树。 </a:t>
            </a: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sz="3400" dirty="0"/>
              <a:t>4.8  </a:t>
            </a:r>
            <a:r>
              <a:rPr lang="zh-CN" altLang="zh-CN" sz="3400" dirty="0"/>
              <a:t>虚拟</a:t>
            </a:r>
            <a:r>
              <a:rPr lang="zh-CN" altLang="zh-CN" sz="3400" dirty="0" smtClean="0"/>
              <a:t>专用网</a:t>
            </a:r>
            <a:r>
              <a:rPr lang="en-US" altLang="zh-CN" sz="3400" dirty="0" smtClean="0"/>
              <a:t> VPN</a:t>
            </a:r>
            <a:r>
              <a:rPr lang="zh-CN" altLang="zh-CN" sz="3400" dirty="0"/>
              <a:t>和网络</a:t>
            </a:r>
            <a:r>
              <a:rPr lang="zh-CN" altLang="zh-CN" sz="3400" dirty="0" smtClean="0"/>
              <a:t>地址转换</a:t>
            </a:r>
            <a:r>
              <a:rPr lang="en-US" altLang="zh-CN" sz="3400" dirty="0" smtClean="0"/>
              <a:t> NAT</a:t>
            </a:r>
            <a:endParaRPr lang="zh-CN" altLang="zh-CN" sz="3400" dirty="0"/>
          </a:p>
        </p:txBody>
      </p:sp>
      <p:sp>
        <p:nvSpPr>
          <p:cNvPr id="931843" name="Rectangle 3"/>
          <p:cNvSpPr>
            <a:spLocks noGrp="1" noChangeArrowheads="1"/>
          </p:cNvSpPr>
          <p:nvPr>
            <p:ph idx="1"/>
          </p:nvPr>
        </p:nvSpPr>
        <p:spPr/>
        <p:txBody>
          <a:bodyPr/>
          <a:lstStyle/>
          <a:p>
            <a:r>
              <a:rPr lang="en-US" altLang="zh-CN" dirty="0"/>
              <a:t>4.8.1  </a:t>
            </a:r>
            <a:r>
              <a:rPr lang="zh-CN" altLang="zh-CN" dirty="0"/>
              <a:t>虚拟</a:t>
            </a:r>
            <a:r>
              <a:rPr lang="zh-CN" altLang="zh-CN" dirty="0" smtClean="0"/>
              <a:t>专用网</a:t>
            </a:r>
            <a:r>
              <a:rPr lang="en-US" altLang="zh-CN" dirty="0" smtClean="0"/>
              <a:t> VPN</a:t>
            </a:r>
            <a:endParaRPr lang="zh-CN" altLang="zh-CN" dirty="0"/>
          </a:p>
          <a:p>
            <a:r>
              <a:rPr lang="en-US" altLang="zh-CN" dirty="0" smtClean="0"/>
              <a:t>4.8.2  </a:t>
            </a:r>
            <a:r>
              <a:rPr lang="zh-CN" altLang="zh-CN" dirty="0"/>
              <a:t>网络</a:t>
            </a:r>
            <a:r>
              <a:rPr lang="zh-CN" altLang="zh-CN" dirty="0" smtClean="0"/>
              <a:t>地址转换</a:t>
            </a:r>
            <a:r>
              <a:rPr lang="en-US" altLang="zh-CN" dirty="0" smtClean="0"/>
              <a:t> NAT</a:t>
            </a:r>
          </a:p>
          <a:p>
            <a:endParaRPr lang="zh-CN" altLang="zh-CN" dirty="0"/>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本地地址与全球地址</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本地地址</a:t>
            </a:r>
            <a:r>
              <a:rPr lang="en-US" altLang="zh-CN" dirty="0"/>
              <a:t>——</a:t>
            </a:r>
            <a:r>
              <a:rPr lang="zh-CN" altLang="en-US" dirty="0"/>
              <a:t>仅在机构内部使用的 </a:t>
            </a:r>
            <a:r>
              <a:rPr lang="en-US" altLang="zh-CN" dirty="0"/>
              <a:t>IP </a:t>
            </a:r>
            <a:r>
              <a:rPr lang="zh-CN" altLang="en-US" dirty="0"/>
              <a:t>地址，可以由本机构自行分配，而不需要</a:t>
            </a:r>
            <a:r>
              <a:rPr lang="zh-CN" altLang="en-US" dirty="0" smtClean="0"/>
              <a:t>向互联网的</a:t>
            </a:r>
            <a:r>
              <a:rPr lang="zh-CN" altLang="en-US" dirty="0"/>
              <a:t>管理机构申请。</a:t>
            </a:r>
          </a:p>
          <a:p>
            <a:r>
              <a:rPr lang="zh-CN" altLang="en-US" dirty="0">
                <a:solidFill>
                  <a:srgbClr val="FF0000"/>
                </a:solidFill>
              </a:rPr>
              <a:t>全球地址</a:t>
            </a:r>
            <a:r>
              <a:rPr lang="en-US" altLang="zh-CN" dirty="0"/>
              <a:t>——</a:t>
            </a:r>
            <a:r>
              <a:rPr lang="zh-CN" altLang="en-US" dirty="0"/>
              <a:t>全球唯一</a:t>
            </a:r>
            <a:r>
              <a:rPr lang="zh-CN" altLang="en-US" dirty="0" smtClean="0"/>
              <a:t>的 </a:t>
            </a:r>
            <a:r>
              <a:rPr lang="en-US" altLang="zh-CN" dirty="0" smtClean="0"/>
              <a:t>IP </a:t>
            </a:r>
            <a:r>
              <a:rPr lang="zh-CN" altLang="en-US" dirty="0" smtClean="0"/>
              <a:t>地址</a:t>
            </a:r>
            <a:r>
              <a:rPr lang="zh-CN" altLang="en-US" dirty="0"/>
              <a:t>，必须</a:t>
            </a:r>
            <a:r>
              <a:rPr lang="zh-CN" altLang="en-US" dirty="0" smtClean="0"/>
              <a:t>向</a:t>
            </a:r>
            <a:r>
              <a:rPr lang="zh-CN" altLang="en-US" dirty="0"/>
              <a:t>互联网</a:t>
            </a:r>
            <a:r>
              <a:rPr lang="zh-CN" altLang="en-US" dirty="0" smtClean="0"/>
              <a:t>的</a:t>
            </a:r>
            <a:r>
              <a:rPr lang="zh-CN" altLang="en-US" dirty="0"/>
              <a:t>管理机构申请。 </a:t>
            </a:r>
            <a:endParaRPr lang="en-US" altLang="zh-CN" dirty="0" smtClean="0"/>
          </a:p>
          <a:p>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重合，这样就会出现地址的二义性问题。</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本地地址与全球地址</a:t>
            </a:r>
          </a:p>
        </p:txBody>
      </p:sp>
      <p:sp>
        <p:nvSpPr>
          <p:cNvPr id="3" name="内容占位符 2"/>
          <p:cNvSpPr>
            <a:spLocks noGrp="1"/>
          </p:cNvSpPr>
          <p:nvPr>
            <p:ph idx="1"/>
          </p:nvPr>
        </p:nvSpPr>
        <p:spPr/>
        <p:txBody>
          <a:bodyPr/>
          <a:lstStyle/>
          <a:p>
            <a:pPr>
              <a:spcBef>
                <a:spcPts val="1200"/>
              </a:spcBef>
            </a:pPr>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a:t>
            </a:r>
            <a:r>
              <a:rPr lang="zh-CN" altLang="zh-CN" dirty="0">
                <a:solidFill>
                  <a:srgbClr val="FF0000"/>
                </a:solidFill>
              </a:rPr>
              <a:t>二义性</a:t>
            </a:r>
            <a:r>
              <a:rPr lang="zh-CN" altLang="zh-CN" dirty="0"/>
              <a:t>问题</a:t>
            </a:r>
            <a:r>
              <a:rPr lang="zh-CN" altLang="zh-CN" dirty="0" smtClean="0"/>
              <a:t>。</a:t>
            </a:r>
            <a:endParaRPr lang="en-US" altLang="zh-CN" dirty="0" smtClean="0"/>
          </a:p>
          <a:p>
            <a:pPr>
              <a:spcBef>
                <a:spcPts val="1200"/>
              </a:spcBef>
            </a:pPr>
            <a:r>
              <a:rPr lang="zh-CN" altLang="en-US" dirty="0" smtClean="0">
                <a:solidFill>
                  <a:srgbClr val="0000FF"/>
                </a:solidFill>
              </a:rPr>
              <a:t>解决：</a:t>
            </a:r>
            <a:r>
              <a:rPr lang="en-US" altLang="zh-CN" dirty="0" smtClean="0"/>
              <a:t>RFC </a:t>
            </a:r>
            <a:r>
              <a:rPr lang="en-US" altLang="zh-CN" dirty="0"/>
              <a:t>1918</a:t>
            </a:r>
            <a:r>
              <a:rPr lang="zh-CN" altLang="zh-CN" dirty="0"/>
              <a:t>指明了一些</a:t>
            </a:r>
            <a:r>
              <a:rPr lang="zh-CN" altLang="zh-CN" dirty="0">
                <a:solidFill>
                  <a:srgbClr val="FF0000"/>
                </a:solidFill>
              </a:rPr>
              <a:t>专用</a:t>
            </a:r>
            <a:r>
              <a:rPr lang="zh-CN" altLang="zh-CN" dirty="0" smtClean="0">
                <a:solidFill>
                  <a:srgbClr val="FF0000"/>
                </a:solidFill>
              </a:rPr>
              <a:t>地址</a:t>
            </a:r>
            <a:r>
              <a:rPr lang="en-US" altLang="zh-CN" dirty="0" smtClean="0">
                <a:solidFill>
                  <a:srgbClr val="FF0000"/>
                </a:solidFill>
              </a:rPr>
              <a:t> </a:t>
            </a:r>
            <a:r>
              <a:rPr lang="en-US" altLang="zh-CN" dirty="0" smtClean="0"/>
              <a:t>(</a:t>
            </a:r>
            <a:r>
              <a:rPr lang="en-US" altLang="zh-CN" dirty="0"/>
              <a:t>private address)</a:t>
            </a:r>
            <a:r>
              <a:rPr lang="zh-CN" altLang="zh-CN" dirty="0" smtClean="0"/>
              <a:t>。</a:t>
            </a:r>
            <a:r>
              <a:rPr lang="zh-CN" altLang="zh-CN" dirty="0" smtClean="0">
                <a:solidFill>
                  <a:srgbClr val="0000FF"/>
                </a:solidFill>
              </a:rPr>
              <a:t>专用</a:t>
            </a:r>
            <a:r>
              <a:rPr lang="zh-CN" altLang="zh-CN" dirty="0">
                <a:solidFill>
                  <a:srgbClr val="0000FF"/>
                </a:solidFill>
              </a:rPr>
              <a:t>地址只能用作本地地址</a:t>
            </a:r>
            <a:r>
              <a:rPr lang="zh-CN" altLang="zh-CN" dirty="0"/>
              <a:t>而不能用作全球地址。</a:t>
            </a:r>
            <a:r>
              <a:rPr lang="zh-CN" altLang="zh-CN" dirty="0">
                <a:solidFill>
                  <a:srgbClr val="FF0000"/>
                </a:solidFill>
              </a:rPr>
              <a:t>在互联网中的所有路由器，对目的地址是专用地址的数据报一律不进行转发。</a:t>
            </a:r>
            <a:endParaRPr lang="zh-CN" altLang="en-US" dirty="0">
              <a:solidFill>
                <a:srgbClr val="FF0000"/>
              </a:solidFill>
            </a:endParaRPr>
          </a:p>
          <a:p>
            <a:pPr>
              <a:spcBef>
                <a:spcPts val="1200"/>
              </a:spcBef>
            </a:pPr>
            <a:endParaRPr lang="zh-CN" altLang="en-US" dirty="0"/>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en-US" altLang="zh-CN" dirty="0"/>
              <a:t>RFC 1918 </a:t>
            </a:r>
            <a:r>
              <a:rPr lang="zh-CN" altLang="en-US" dirty="0"/>
              <a:t>指明的</a:t>
            </a:r>
            <a:r>
              <a:rPr lang="zh-CN" altLang="en-US" dirty="0" smtClean="0"/>
              <a:t>专用 </a:t>
            </a:r>
            <a:r>
              <a:rPr lang="en-US" altLang="zh-CN" dirty="0" smtClean="0"/>
              <a:t>IP </a:t>
            </a:r>
            <a:r>
              <a:rPr lang="zh-CN" altLang="en-US" dirty="0" smtClean="0"/>
              <a:t>地址</a:t>
            </a:r>
            <a:endParaRPr lang="en-US" altLang="zh-CN" dirty="0"/>
          </a:p>
        </p:txBody>
      </p:sp>
      <p:sp>
        <p:nvSpPr>
          <p:cNvPr id="3" name="矩形 2"/>
          <p:cNvSpPr/>
          <p:nvPr/>
        </p:nvSpPr>
        <p:spPr>
          <a:xfrm>
            <a:off x="632521" y="1196754"/>
            <a:ext cx="4088555" cy="584775"/>
          </a:xfrm>
          <a:prstGeom prst="rect">
            <a:avLst/>
          </a:prstGeom>
        </p:spPr>
        <p:txBody>
          <a:bodyPr wrap="none">
            <a:spAutoFit/>
          </a:bodyPr>
          <a:lstStyle/>
          <a:p>
            <a:pPr marL="360680" indent="-360680">
              <a:buNone/>
            </a:pPr>
            <a:r>
              <a:rPr lang="zh-CN" altLang="zh-CN" sz="3200" b="1" dirty="0">
                <a:solidFill>
                  <a:srgbClr val="0000FF"/>
                </a:solidFill>
                <a:latin typeface="+mn-lt"/>
                <a:ea typeface="黑体" panose="02010609060101010101" pitchFamily="2" charset="-122"/>
              </a:rPr>
              <a:t>三个</a:t>
            </a:r>
            <a:r>
              <a:rPr lang="zh-CN" altLang="zh-CN" sz="3200" b="1" dirty="0" smtClean="0">
                <a:solidFill>
                  <a:srgbClr val="0000FF"/>
                </a:solidFill>
                <a:latin typeface="+mn-lt"/>
                <a:ea typeface="黑体" panose="02010609060101010101" pitchFamily="2" charset="-122"/>
              </a:rPr>
              <a:t>专用</a:t>
            </a:r>
            <a:r>
              <a:rPr lang="en-US" altLang="zh-CN" sz="3200" b="1" dirty="0" smtClean="0">
                <a:solidFill>
                  <a:srgbClr val="0000FF"/>
                </a:solidFill>
                <a:latin typeface="+mn-lt"/>
                <a:ea typeface="黑体" panose="02010609060101010101" pitchFamily="2" charset="-122"/>
              </a:rPr>
              <a:t> IP </a:t>
            </a:r>
            <a:r>
              <a:rPr lang="zh-CN" altLang="zh-CN" sz="3200" b="1" dirty="0" smtClean="0">
                <a:solidFill>
                  <a:srgbClr val="0000FF"/>
                </a:solidFill>
                <a:latin typeface="+mn-lt"/>
                <a:ea typeface="黑体" panose="02010609060101010101" pitchFamily="2" charset="-122"/>
              </a:rPr>
              <a:t>地址</a:t>
            </a:r>
            <a:r>
              <a:rPr lang="zh-CN" altLang="zh-CN" sz="3200" b="1" dirty="0">
                <a:solidFill>
                  <a:srgbClr val="0000FF"/>
                </a:solidFill>
                <a:latin typeface="+mn-lt"/>
                <a:ea typeface="黑体" panose="02010609060101010101" pitchFamily="2" charset="-122"/>
              </a:rPr>
              <a:t>块</a:t>
            </a:r>
            <a:r>
              <a:rPr lang="zh-CN" altLang="en-US" sz="3200" b="1" dirty="0">
                <a:solidFill>
                  <a:srgbClr val="0000FF"/>
                </a:solidFill>
                <a:latin typeface="+mn-lt"/>
                <a:ea typeface="黑体" panose="02010609060101010101" pitchFamily="2" charset="-122"/>
              </a:rPr>
              <a:t>：</a:t>
            </a:r>
            <a:endParaRPr lang="en-US" altLang="zh-CN" sz="3200" b="1" dirty="0">
              <a:solidFill>
                <a:srgbClr val="0000FF"/>
              </a:solidFill>
              <a:latin typeface="+mn-lt"/>
              <a:ea typeface="黑体" panose="02010609060101010101" pitchFamily="2" charset="-122"/>
            </a:endParaRPr>
          </a:p>
        </p:txBody>
      </p:sp>
      <p:sp>
        <p:nvSpPr>
          <p:cNvPr id="4" name="矩形 3"/>
          <p:cNvSpPr/>
          <p:nvPr/>
        </p:nvSpPr>
        <p:spPr>
          <a:xfrm>
            <a:off x="560512" y="1844826"/>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(1) 10.0.0.0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10.255.255.255</a:t>
            </a:r>
          </a:p>
        </p:txBody>
      </p:sp>
      <p:sp>
        <p:nvSpPr>
          <p:cNvPr id="6" name="矩形 5"/>
          <p:cNvSpPr/>
          <p:nvPr/>
        </p:nvSpPr>
        <p:spPr>
          <a:xfrm>
            <a:off x="560512" y="3143292"/>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(2) 172.16.0.0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172.31.255.255</a:t>
            </a:r>
          </a:p>
        </p:txBody>
      </p:sp>
      <p:sp>
        <p:nvSpPr>
          <p:cNvPr id="7" name="矩形 6"/>
          <p:cNvSpPr/>
          <p:nvPr/>
        </p:nvSpPr>
        <p:spPr>
          <a:xfrm>
            <a:off x="560512" y="4405756"/>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(3) 192.168.0.0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192.168.255.255</a:t>
            </a:r>
          </a:p>
        </p:txBody>
      </p:sp>
      <p:sp>
        <p:nvSpPr>
          <p:cNvPr id="8" name="矩形 7"/>
          <p:cNvSpPr/>
          <p:nvPr/>
        </p:nvSpPr>
        <p:spPr>
          <a:xfrm>
            <a:off x="1712641" y="2442374"/>
            <a:ext cx="6773008" cy="523220"/>
          </a:xfrm>
          <a:prstGeom prst="rect">
            <a:avLst/>
          </a:prstGeom>
        </p:spPr>
        <p:txBody>
          <a:bodyPr wrap="none">
            <a:spAutoFit/>
          </a:bodyPr>
          <a:lstStyle/>
          <a:p>
            <a:r>
              <a:rPr lang="en-US" altLang="zh-CN" sz="2800" b="1" dirty="0" smtClean="0">
                <a:latin typeface="+mn-lt"/>
                <a:ea typeface="黑体" panose="02010609060101010101" pitchFamily="2" charset="-122"/>
              </a:rPr>
              <a:t>A</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10.0.0.0/8</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24</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
        <p:nvSpPr>
          <p:cNvPr id="9" name="矩形 8"/>
          <p:cNvSpPr/>
          <p:nvPr/>
        </p:nvSpPr>
        <p:spPr>
          <a:xfrm>
            <a:off x="1712641" y="3738518"/>
            <a:ext cx="7374135" cy="523220"/>
          </a:xfrm>
          <a:prstGeom prst="rect">
            <a:avLst/>
          </a:prstGeom>
        </p:spPr>
        <p:txBody>
          <a:bodyPr wrap="none">
            <a:spAutoFit/>
          </a:bodyPr>
          <a:lstStyle/>
          <a:p>
            <a:r>
              <a:rPr lang="en-US" altLang="zh-CN" sz="2800" b="1" dirty="0" smtClean="0">
                <a:latin typeface="+mn-lt"/>
                <a:ea typeface="黑体" panose="02010609060101010101" pitchFamily="2" charset="-122"/>
              </a:rPr>
              <a:t>B</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172.16.0.0/12</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20</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
        <p:nvSpPr>
          <p:cNvPr id="10" name="矩形 9"/>
          <p:cNvSpPr/>
          <p:nvPr/>
        </p:nvSpPr>
        <p:spPr>
          <a:xfrm>
            <a:off x="1738289" y="4981818"/>
            <a:ext cx="7574509" cy="523220"/>
          </a:xfrm>
          <a:prstGeom prst="rect">
            <a:avLst/>
          </a:prstGeom>
        </p:spPr>
        <p:txBody>
          <a:bodyPr wrap="none">
            <a:spAutoFit/>
          </a:bodyPr>
          <a:lstStyle/>
          <a:p>
            <a:r>
              <a:rPr lang="en-US" altLang="zh-CN" sz="2800" b="1" dirty="0" smtClean="0">
                <a:latin typeface="+mn-lt"/>
                <a:ea typeface="黑体" panose="02010609060101010101" pitchFamily="2" charset="-122"/>
              </a:rPr>
              <a:t>C</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192.168.0.0/16</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16</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专用网</a:t>
            </a:r>
            <a:endParaRPr lang="en-US" altLang="zh-CN" dirty="0"/>
          </a:p>
        </p:txBody>
      </p:sp>
      <p:sp>
        <p:nvSpPr>
          <p:cNvPr id="2" name="内容占位符 1"/>
          <p:cNvSpPr>
            <a:spLocks noGrp="1"/>
          </p:cNvSpPr>
          <p:nvPr>
            <p:ph idx="1"/>
          </p:nvPr>
        </p:nvSpPr>
        <p:spPr/>
        <p:txBody>
          <a:bodyPr/>
          <a:lstStyle/>
          <a:p>
            <a:r>
              <a:rPr lang="zh-CN" altLang="zh-CN" dirty="0"/>
              <a:t>采用这样的</a:t>
            </a:r>
            <a:r>
              <a:rPr lang="zh-CN" altLang="zh-CN" dirty="0" smtClean="0"/>
              <a:t>专用</a:t>
            </a:r>
            <a:r>
              <a:rPr lang="en-US" altLang="zh-CN" dirty="0" smtClean="0"/>
              <a:t> IP </a:t>
            </a:r>
            <a:r>
              <a:rPr lang="zh-CN" altLang="zh-CN" dirty="0" smtClean="0"/>
              <a:t>地址</a:t>
            </a:r>
            <a:r>
              <a:rPr lang="zh-CN" altLang="zh-CN" dirty="0"/>
              <a:t>的互连网络称为</a:t>
            </a:r>
            <a:r>
              <a:rPr lang="zh-CN" altLang="zh-CN" dirty="0">
                <a:solidFill>
                  <a:srgbClr val="FF0000"/>
                </a:solidFill>
              </a:rPr>
              <a:t>专用互联网</a:t>
            </a:r>
            <a:r>
              <a:rPr lang="zh-CN" altLang="zh-CN" dirty="0"/>
              <a:t>或</a:t>
            </a:r>
            <a:r>
              <a:rPr lang="zh-CN" altLang="zh-CN" dirty="0">
                <a:solidFill>
                  <a:srgbClr val="FF0000"/>
                </a:solidFill>
              </a:rPr>
              <a:t>本地互联网，</a:t>
            </a:r>
            <a:r>
              <a:rPr lang="zh-CN" altLang="zh-CN" dirty="0"/>
              <a:t>或更简单些，就</a:t>
            </a:r>
            <a:r>
              <a:rPr lang="zh-CN" altLang="zh-CN" dirty="0" smtClean="0"/>
              <a:t>叫</a:t>
            </a:r>
            <a:r>
              <a:rPr lang="zh-CN" altLang="en-US" dirty="0" smtClean="0"/>
              <a:t>作</a:t>
            </a:r>
            <a:r>
              <a:rPr lang="zh-CN" altLang="zh-CN" dirty="0" smtClean="0">
                <a:solidFill>
                  <a:srgbClr val="FF0000"/>
                </a:solidFill>
              </a:rPr>
              <a:t>专用网</a:t>
            </a:r>
            <a:r>
              <a:rPr lang="zh-CN" altLang="zh-CN" dirty="0">
                <a:solidFill>
                  <a:srgbClr val="FF0000"/>
                </a:solidFill>
              </a:rPr>
              <a:t>。</a:t>
            </a:r>
            <a:endParaRPr lang="en-US" altLang="zh-CN" dirty="0">
              <a:solidFill>
                <a:srgbClr val="FF0000"/>
              </a:solidFill>
            </a:endParaRPr>
          </a:p>
          <a:p>
            <a:r>
              <a:rPr lang="zh-CN" altLang="zh-CN" dirty="0" smtClean="0"/>
              <a:t>因为</a:t>
            </a:r>
            <a:r>
              <a:rPr lang="zh-CN" altLang="zh-CN" dirty="0"/>
              <a:t>这些专用地址仅在本机构内部使用。专用</a:t>
            </a:r>
            <a:r>
              <a:rPr lang="en-US" altLang="zh-CN" dirty="0"/>
              <a:t>IP</a:t>
            </a:r>
            <a:r>
              <a:rPr lang="zh-CN" altLang="zh-CN" dirty="0"/>
              <a:t>地址也</a:t>
            </a:r>
            <a:r>
              <a:rPr lang="zh-CN" altLang="zh-CN" dirty="0" smtClean="0"/>
              <a:t>叫</a:t>
            </a:r>
            <a:r>
              <a:rPr lang="zh-CN" altLang="en-US" dirty="0" smtClean="0"/>
              <a:t>作</a:t>
            </a:r>
            <a:r>
              <a:rPr lang="zh-CN" altLang="zh-CN" dirty="0" smtClean="0">
                <a:solidFill>
                  <a:srgbClr val="FF0000"/>
                </a:solidFill>
              </a:rPr>
              <a:t>可</a:t>
            </a:r>
            <a:r>
              <a:rPr lang="zh-CN" altLang="zh-CN" dirty="0">
                <a:solidFill>
                  <a:srgbClr val="FF0000"/>
                </a:solidFill>
              </a:rPr>
              <a:t>重用地址</a:t>
            </a:r>
            <a:r>
              <a:rPr lang="en-US" altLang="zh-CN" dirty="0"/>
              <a:t>(reusable address)</a:t>
            </a:r>
            <a:r>
              <a:rPr lang="zh-CN" altLang="zh-CN" dirty="0"/>
              <a:t>。</a:t>
            </a:r>
            <a:endParaRPr lang="zh-CN" altLang="en-US" dirty="0"/>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虚拟专用网 </a:t>
            </a:r>
            <a:r>
              <a:rPr lang="en-US" altLang="zh-CN" dirty="0" smtClean="0"/>
              <a:t>VPN</a:t>
            </a:r>
            <a:endParaRPr lang="en-US" altLang="zh-CN" dirty="0"/>
          </a:p>
        </p:txBody>
      </p:sp>
      <p:sp>
        <p:nvSpPr>
          <p:cNvPr id="2" name="内容占位符 1"/>
          <p:cNvSpPr>
            <a:spLocks noGrp="1"/>
          </p:cNvSpPr>
          <p:nvPr>
            <p:ph idx="1"/>
          </p:nvPr>
        </p:nvSpPr>
        <p:spPr>
          <a:xfrm>
            <a:off x="776536" y="980728"/>
            <a:ext cx="9345488" cy="5184576"/>
          </a:xfrm>
        </p:spPr>
        <p:txBody>
          <a:bodyPr/>
          <a:lstStyle/>
          <a:p>
            <a:r>
              <a:rPr lang="zh-CN" altLang="zh-CN" dirty="0" smtClean="0"/>
              <a:t>利用公用的互联网作为本机构各专用网之间的通信载体</a:t>
            </a:r>
            <a:r>
              <a:rPr lang="en-US" altLang="zh-CN" dirty="0" smtClean="0"/>
              <a:t>:</a:t>
            </a:r>
            <a:r>
              <a:rPr lang="zh-CN" altLang="zh-CN" dirty="0" smtClean="0">
                <a:solidFill>
                  <a:srgbClr val="FF0000"/>
                </a:solidFill>
              </a:rPr>
              <a:t>虚拟专用网</a:t>
            </a:r>
            <a:r>
              <a:rPr lang="en-US" altLang="zh-CN" dirty="0" smtClean="0"/>
              <a:t>VPN (Virtual Private Network)</a:t>
            </a:r>
            <a:r>
              <a:rPr lang="zh-CN" altLang="zh-CN" dirty="0" smtClean="0"/>
              <a:t>。</a:t>
            </a:r>
            <a:endParaRPr lang="en-US" altLang="zh-CN" dirty="0" smtClean="0"/>
          </a:p>
          <a:p>
            <a:r>
              <a:rPr lang="zh-CN" altLang="zh-CN" dirty="0" smtClean="0"/>
              <a:t>为本机构的主机用于</a:t>
            </a:r>
            <a:r>
              <a:rPr lang="zh-CN" altLang="zh-CN" dirty="0" smtClean="0">
                <a:solidFill>
                  <a:srgbClr val="0000FF"/>
                </a:solidFill>
              </a:rPr>
              <a:t>机构内部的通信</a:t>
            </a:r>
            <a:endParaRPr lang="en-US" altLang="zh-CN" dirty="0" smtClean="0"/>
          </a:p>
          <a:p>
            <a:r>
              <a:rPr lang="zh-CN" altLang="zh-CN" dirty="0" smtClean="0"/>
              <a:t>并</a:t>
            </a:r>
            <a:r>
              <a:rPr lang="zh-CN" altLang="zh-CN" dirty="0" smtClean="0">
                <a:solidFill>
                  <a:srgbClr val="0000FF"/>
                </a:solidFill>
              </a:rPr>
              <a:t>没有真正使用通信专线</a:t>
            </a:r>
            <a:endParaRPr lang="en-US" altLang="zh-CN" dirty="0" smtClean="0">
              <a:solidFill>
                <a:srgbClr val="0000FF"/>
              </a:solidFill>
            </a:endParaRPr>
          </a:p>
          <a:p>
            <a:r>
              <a:rPr lang="zh-CN" altLang="zh-CN" dirty="0" smtClean="0"/>
              <a:t>如果专用网不同网点之间的通信必须经过公用的互联网，但又有保密的要求</a:t>
            </a:r>
            <a:r>
              <a:rPr lang="en-US" altLang="zh-CN" dirty="0" smtClean="0"/>
              <a:t>:</a:t>
            </a:r>
            <a:r>
              <a:rPr lang="zh-CN" altLang="zh-CN" dirty="0" smtClean="0">
                <a:solidFill>
                  <a:srgbClr val="FF0000"/>
                </a:solidFill>
              </a:rPr>
              <a:t>数据都必须加密</a:t>
            </a:r>
            <a:r>
              <a:rPr lang="zh-CN" altLang="en-US" dirty="0" smtClean="0">
                <a:solidFill>
                  <a:srgbClr val="FF0000"/>
                </a:solidFill>
              </a:rPr>
              <a:t>。</a:t>
            </a:r>
            <a:endParaRPr lang="en-US" altLang="zh-CN" dirty="0" smtClean="0">
              <a:solidFill>
                <a:srgbClr val="FF0000"/>
              </a:solidFill>
            </a:endParaRPr>
          </a:p>
          <a:p>
            <a:r>
              <a:rPr lang="zh-CN" altLang="zh-CN" dirty="0" smtClean="0"/>
              <a:t>要构建自己的</a:t>
            </a:r>
            <a:r>
              <a:rPr lang="en-US" altLang="zh-CN" dirty="0" smtClean="0"/>
              <a:t> VPN :</a:t>
            </a:r>
            <a:r>
              <a:rPr lang="zh-CN" altLang="zh-CN" dirty="0" smtClean="0"/>
              <a:t>为每一个场所购买专门的硬件和软件，并进行配置。</a:t>
            </a:r>
          </a:p>
          <a:p>
            <a:endParaRPr lang="zh-CN" altLang="en-US"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75" name="Rectangle 11"/>
          <p:cNvSpPr>
            <a:spLocks noGrp="1" noChangeArrowheads="1"/>
          </p:cNvSpPr>
          <p:nvPr>
            <p:ph type="title"/>
          </p:nvPr>
        </p:nvSpPr>
        <p:spPr/>
        <p:txBody>
          <a:bodyPr/>
          <a:lstStyle/>
          <a:p>
            <a:pPr algn="ctr"/>
            <a:r>
              <a:rPr lang="zh-CN" altLang="en-US" dirty="0"/>
              <a:t>用隧道技术实现虚拟专用网 </a:t>
            </a:r>
          </a:p>
        </p:txBody>
      </p:sp>
      <p:grpSp>
        <p:nvGrpSpPr>
          <p:cNvPr id="2" name="Group 2"/>
          <p:cNvGrpSpPr/>
          <p:nvPr/>
        </p:nvGrpSpPr>
        <p:grpSpPr bwMode="auto">
          <a:xfrm>
            <a:off x="341263" y="2065042"/>
            <a:ext cx="1666477" cy="1789113"/>
            <a:chOff x="87" y="1384"/>
            <a:chExt cx="969" cy="1127"/>
          </a:xfrm>
        </p:grpSpPr>
        <p:sp>
          <p:nvSpPr>
            <p:cNvPr id="625667"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8"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9"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670" name="Picture 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5671"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5672"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pic>
          <p:nvPicPr>
            <p:cNvPr id="625673" name="Picture 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5674" name="Picture 1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 name="Group 12"/>
          <p:cNvGrpSpPr/>
          <p:nvPr/>
        </p:nvGrpSpPr>
        <p:grpSpPr bwMode="auto">
          <a:xfrm>
            <a:off x="1245873" y="2252364"/>
            <a:ext cx="1637242" cy="1225550"/>
            <a:chOff x="385" y="2795"/>
            <a:chExt cx="1769" cy="816"/>
          </a:xfrm>
        </p:grpSpPr>
        <p:sp>
          <p:nvSpPr>
            <p:cNvPr id="625677"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8"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9"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0"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1"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2"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3"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4"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5"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6"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7"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8"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9"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0"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1"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2"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3"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4" name="Group 30"/>
          <p:cNvGrpSpPr/>
          <p:nvPr/>
        </p:nvGrpSpPr>
        <p:grpSpPr bwMode="auto">
          <a:xfrm>
            <a:off x="6938383" y="2182514"/>
            <a:ext cx="1637242" cy="1225550"/>
            <a:chOff x="385" y="2795"/>
            <a:chExt cx="1769" cy="816"/>
          </a:xfrm>
        </p:grpSpPr>
        <p:sp>
          <p:nvSpPr>
            <p:cNvPr id="625695"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6"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7"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8"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9"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0"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1"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2"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3"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4"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5"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6"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7"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8"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9"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0"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1"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5712" name="Object 48"/>
          <p:cNvGraphicFramePr>
            <a:graphicFrameLocks noChangeAspect="1"/>
          </p:cNvGraphicFramePr>
          <p:nvPr/>
        </p:nvGraphicFramePr>
        <p:xfrm>
          <a:off x="3576190" y="2090439"/>
          <a:ext cx="2971800" cy="1703388"/>
        </p:xfrm>
        <a:graphic>
          <a:graphicData uri="http://schemas.openxmlformats.org/presentationml/2006/ole">
            <p:oleObj spid="_x0000_s641026" name="VISIO" r:id="rId5" imgW="1687068" imgH="964692" progId="">
              <p:embed/>
            </p:oleObj>
          </a:graphicData>
        </a:graphic>
      </p:graphicFrame>
      <p:pic>
        <p:nvPicPr>
          <p:cNvPr id="625713" name="Picture 49"/>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637419" y="2625430"/>
            <a:ext cx="564092" cy="25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25714" name="Picture 50"/>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718014" y="2627017"/>
            <a:ext cx="564092" cy="25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25715" name="Text Box 51"/>
          <p:cNvSpPr txBox="1">
            <a:spLocks noChangeArrowheads="1"/>
          </p:cNvSpPr>
          <p:nvPr/>
        </p:nvSpPr>
        <p:spPr bwMode="auto">
          <a:xfrm>
            <a:off x="1568625" y="2564904"/>
            <a:ext cx="94782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A</a:t>
            </a: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6" name="AutoShape 52"/>
          <p:cNvSpPr>
            <a:spLocks noChangeArrowheads="1"/>
          </p:cNvSpPr>
          <p:nvPr/>
        </p:nvSpPr>
        <p:spPr bwMode="auto">
          <a:xfrm rot="-5400000">
            <a:off x="4737447" y="1394321"/>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5717" name="Text Box 53"/>
          <p:cNvSpPr txBox="1">
            <a:spLocks noChangeArrowheads="1"/>
          </p:cNvSpPr>
          <p:nvPr/>
        </p:nvSpPr>
        <p:spPr bwMode="auto">
          <a:xfrm>
            <a:off x="4520953" y="2996954"/>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anose="02010609060101010101" pitchFamily="2" charset="-122"/>
              </a:rPr>
              <a:t>互联网</a:t>
            </a:r>
            <a:endParaRPr kumimoji="1" lang="zh-CN" altLang="en-US" sz="2400" b="1" dirty="0">
              <a:solidFill>
                <a:srgbClr val="000099"/>
              </a:solidFill>
              <a:latin typeface="+mn-lt"/>
              <a:ea typeface="黑体" panose="02010609060101010101" pitchFamily="2" charset="-122"/>
            </a:endParaRPr>
          </a:p>
        </p:txBody>
      </p:sp>
      <p:sp>
        <p:nvSpPr>
          <p:cNvPr id="625718" name="Text Box 54"/>
          <p:cNvSpPr txBox="1">
            <a:spLocks noChangeArrowheads="1"/>
          </p:cNvSpPr>
          <p:nvPr/>
        </p:nvSpPr>
        <p:spPr bwMode="auto">
          <a:xfrm>
            <a:off x="7329265" y="2492896"/>
            <a:ext cx="957313"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B</a:t>
            </a: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9" name="Text Box 55"/>
          <p:cNvSpPr txBox="1">
            <a:spLocks noChangeArrowheads="1"/>
          </p:cNvSpPr>
          <p:nvPr/>
        </p:nvSpPr>
        <p:spPr bwMode="auto">
          <a:xfrm>
            <a:off x="2868933" y="2930227"/>
            <a:ext cx="4651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5720" name="Text Box 56"/>
          <p:cNvSpPr txBox="1">
            <a:spLocks noChangeArrowheads="1"/>
          </p:cNvSpPr>
          <p:nvPr/>
        </p:nvSpPr>
        <p:spPr bwMode="auto">
          <a:xfrm>
            <a:off x="6643875" y="2858790"/>
            <a:ext cx="4651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5721" name="Text Box 57"/>
          <p:cNvSpPr txBox="1">
            <a:spLocks noChangeArrowheads="1"/>
          </p:cNvSpPr>
          <p:nvPr/>
        </p:nvSpPr>
        <p:spPr bwMode="auto">
          <a:xfrm>
            <a:off x="4664001" y="2534419"/>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p>
        </p:txBody>
      </p:sp>
      <p:sp>
        <p:nvSpPr>
          <p:cNvPr id="625722" name="Line 58"/>
          <p:cNvSpPr>
            <a:spLocks noChangeShapeType="1"/>
          </p:cNvSpPr>
          <p:nvPr/>
        </p:nvSpPr>
        <p:spPr bwMode="auto">
          <a:xfrm>
            <a:off x="3225353" y="2750839"/>
            <a:ext cx="412750"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3" name="Line 59"/>
          <p:cNvSpPr>
            <a:spLocks noChangeShapeType="1"/>
          </p:cNvSpPr>
          <p:nvPr/>
        </p:nvSpPr>
        <p:spPr bwMode="auto">
          <a:xfrm>
            <a:off x="6279703" y="2750839"/>
            <a:ext cx="412750"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5" name="Group 60"/>
          <p:cNvGrpSpPr/>
          <p:nvPr/>
        </p:nvGrpSpPr>
        <p:grpSpPr bwMode="auto">
          <a:xfrm>
            <a:off x="2616549" y="2107905"/>
            <a:ext cx="4588405" cy="642937"/>
            <a:chOff x="1410" y="1411"/>
            <a:chExt cx="2668" cy="405"/>
          </a:xfrm>
        </p:grpSpPr>
        <p:sp>
          <p:nvSpPr>
            <p:cNvPr id="625725"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5726"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7"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5728"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 name="Group 65"/>
          <p:cNvGrpSpPr/>
          <p:nvPr/>
        </p:nvGrpSpPr>
        <p:grpSpPr bwMode="auto">
          <a:xfrm>
            <a:off x="8198997" y="1988842"/>
            <a:ext cx="1506538" cy="1712913"/>
            <a:chOff x="4656" y="1336"/>
            <a:chExt cx="876" cy="1079"/>
          </a:xfrm>
        </p:grpSpPr>
        <p:sp>
          <p:nvSpPr>
            <p:cNvPr id="625730"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1"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2"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733" name="Picture 6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5734"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5735"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5736" name="Picture 7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5737" name="Picture 7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625738" name="Text Box 74"/>
          <p:cNvSpPr txBox="1">
            <a:spLocks noChangeArrowheads="1"/>
          </p:cNvSpPr>
          <p:nvPr/>
        </p:nvSpPr>
        <p:spPr bwMode="auto">
          <a:xfrm>
            <a:off x="4088906" y="3714454"/>
            <a:ext cx="204094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p>
        </p:txBody>
      </p:sp>
      <p:sp>
        <p:nvSpPr>
          <p:cNvPr id="625739" name="Text Box 75"/>
          <p:cNvSpPr txBox="1">
            <a:spLocks noChangeArrowheads="1"/>
          </p:cNvSpPr>
          <p:nvPr/>
        </p:nvSpPr>
        <p:spPr bwMode="auto">
          <a:xfrm>
            <a:off x="1061361" y="1365699"/>
            <a:ext cx="1422184" cy="461665"/>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p>
        </p:txBody>
      </p:sp>
      <p:sp>
        <p:nvSpPr>
          <p:cNvPr id="625740" name="Text Box 76"/>
          <p:cNvSpPr txBox="1">
            <a:spLocks noChangeArrowheads="1"/>
          </p:cNvSpPr>
          <p:nvPr/>
        </p:nvSpPr>
        <p:spPr bwMode="auto">
          <a:xfrm>
            <a:off x="7092671" y="1383161"/>
            <a:ext cx="1422184" cy="461665"/>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p>
        </p:txBody>
      </p:sp>
      <p:sp>
        <p:nvSpPr>
          <p:cNvPr id="625741" name="Text Box 77"/>
          <p:cNvSpPr txBox="1">
            <a:spLocks noChangeArrowheads="1"/>
          </p:cNvSpPr>
          <p:nvPr/>
        </p:nvSpPr>
        <p:spPr bwMode="auto">
          <a:xfrm>
            <a:off x="4301722" y="1383161"/>
            <a:ext cx="1422184" cy="461665"/>
          </a:xfrm>
          <a:prstGeom prst="rect">
            <a:avLst/>
          </a:prstGeom>
          <a:solidFill>
            <a:srgbClr val="FF99FF"/>
          </a:solidFill>
          <a:ln w="9525">
            <a:solidFill>
              <a:srgbClr val="333399"/>
            </a:solidFill>
            <a:miter lim="800000"/>
          </a:ln>
          <a:effec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全球地址</a:t>
            </a:r>
          </a:p>
        </p:txBody>
      </p:sp>
      <p:sp>
        <p:nvSpPr>
          <p:cNvPr id="625742" name="AutoShape 78"/>
          <p:cNvSpPr>
            <a:spLocks noChangeArrowheads="1"/>
          </p:cNvSpPr>
          <p:nvPr/>
        </p:nvSpPr>
        <p:spPr bwMode="auto">
          <a:xfrm>
            <a:off x="1166764" y="4449465"/>
            <a:ext cx="3821377" cy="856396"/>
          </a:xfrm>
          <a:prstGeom prst="wedgeRoundRectCallout">
            <a:avLst>
              <a:gd name="adj1" fmla="val -24394"/>
              <a:gd name="adj2" fmla="val -166065"/>
              <a:gd name="adj3" fmla="val 16667"/>
            </a:avLst>
          </a:prstGeom>
          <a:solidFill>
            <a:srgbClr val="FF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5" name="Text Box 81"/>
          <p:cNvSpPr txBox="1">
            <a:spLocks noChangeArrowheads="1"/>
          </p:cNvSpPr>
          <p:nvPr/>
        </p:nvSpPr>
        <p:spPr bwMode="auto">
          <a:xfrm>
            <a:off x="1625071" y="4474866"/>
            <a:ext cx="2884123"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网络地址 </a:t>
            </a:r>
            <a:r>
              <a:rPr lang="en-US" altLang="zh-CN" sz="2400" b="1" dirty="0">
                <a:solidFill>
                  <a:srgbClr val="000099"/>
                </a:solidFill>
                <a:latin typeface="+mn-lt"/>
                <a:ea typeface="黑体" panose="02010609060101010101" pitchFamily="2" charset="-122"/>
              </a:rPr>
              <a:t>= 10.1.0.0</a:t>
            </a:r>
          </a:p>
          <a:p>
            <a:pPr algn="ctr"/>
            <a:r>
              <a:rPr lang="zh-CN" altLang="en-US" sz="2400" b="1" dirty="0">
                <a:solidFill>
                  <a:srgbClr val="000099"/>
                </a:solidFill>
                <a:latin typeface="+mn-lt"/>
                <a:ea typeface="黑体" panose="02010609060101010101" pitchFamily="2" charset="-122"/>
              </a:rPr>
              <a:t>（本地地址）</a:t>
            </a:r>
          </a:p>
        </p:txBody>
      </p:sp>
      <p:sp>
        <p:nvSpPr>
          <p:cNvPr id="625747" name="AutoShape 83"/>
          <p:cNvSpPr>
            <a:spLocks noChangeArrowheads="1"/>
          </p:cNvSpPr>
          <p:nvPr/>
        </p:nvSpPr>
        <p:spPr bwMode="auto">
          <a:xfrm>
            <a:off x="5768927" y="4449465"/>
            <a:ext cx="3821377" cy="856396"/>
          </a:xfrm>
          <a:prstGeom prst="wedgeRoundRectCallout">
            <a:avLst>
              <a:gd name="adj1" fmla="val -2116"/>
              <a:gd name="adj2" fmla="val -191574"/>
              <a:gd name="adj3" fmla="val 16667"/>
            </a:avLst>
          </a:prstGeom>
          <a:solidFill>
            <a:srgbClr val="99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6" name="Text Box 82"/>
          <p:cNvSpPr txBox="1">
            <a:spLocks noChangeArrowheads="1"/>
          </p:cNvSpPr>
          <p:nvPr/>
        </p:nvSpPr>
        <p:spPr bwMode="auto">
          <a:xfrm>
            <a:off x="6227235" y="4470104"/>
            <a:ext cx="2884123"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网络地址 </a:t>
            </a:r>
            <a:r>
              <a:rPr lang="en-US" altLang="zh-CN" sz="2400" b="1">
                <a:solidFill>
                  <a:srgbClr val="000099"/>
                </a:solidFill>
                <a:latin typeface="+mn-lt"/>
                <a:ea typeface="黑体" panose="02010609060101010101" pitchFamily="2" charset="-122"/>
              </a:rPr>
              <a:t>= 10.2.0.0</a:t>
            </a:r>
          </a:p>
          <a:p>
            <a:pPr algn="ctr"/>
            <a:r>
              <a:rPr lang="zh-CN" altLang="en-US" sz="2400" b="1">
                <a:solidFill>
                  <a:srgbClr val="000099"/>
                </a:solidFill>
                <a:latin typeface="+mn-lt"/>
                <a:ea typeface="黑体" panose="02010609060101010101" pitchFamily="2" charset="-122"/>
              </a:rPr>
              <a:t>（本地地址）</a:t>
            </a:r>
          </a:p>
        </p:txBody>
      </p:sp>
      <p:sp>
        <p:nvSpPr>
          <p:cNvPr id="84" name="矩形 83"/>
          <p:cNvSpPr/>
          <p:nvPr/>
        </p:nvSpPr>
        <p:spPr>
          <a:xfrm>
            <a:off x="2558172" y="5722978"/>
            <a:ext cx="5590033"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隧道技术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7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0"/>
                                          </p:stCondLst>
                                        </p:cTn>
                                        <p:tgtEl>
                                          <p:spTgt spid="625740"/>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3000" fill="hold" nodeType="afterEffect">
                                  <p:stCondLst>
                                    <p:cond delay="500"/>
                                  </p:stCondLst>
                                  <p:childTnLst>
                                    <p:anim calcmode="discrete" valueType="str">
                                      <p:cBhvr>
                                        <p:cTn id="15"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25741"/>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3000" fill="hold" nodeType="afterEffect">
                                  <p:stCondLst>
                                    <p:cond delay="50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739" grpId="0" animBg="1"/>
      <p:bldP spid="625740" grpId="0" animBg="1"/>
      <p:bldP spid="625741"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bwMode="auto">
          <a:xfrm>
            <a:off x="351358" y="1551858"/>
            <a:ext cx="1666477" cy="1789113"/>
            <a:chOff x="87" y="1384"/>
            <a:chExt cx="969" cy="1127"/>
          </a:xfrm>
        </p:grpSpPr>
        <p:sp>
          <p:nvSpPr>
            <p:cNvPr id="626691"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2"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3"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694" name="Picture 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6695"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6696"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pic>
          <p:nvPicPr>
            <p:cNvPr id="626697" name="Picture 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6698" name="Picture 1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 name="Group 12"/>
          <p:cNvGrpSpPr/>
          <p:nvPr/>
        </p:nvGrpSpPr>
        <p:grpSpPr bwMode="auto">
          <a:xfrm>
            <a:off x="1255968" y="1739180"/>
            <a:ext cx="1637242" cy="1225550"/>
            <a:chOff x="385" y="2795"/>
            <a:chExt cx="1769" cy="816"/>
          </a:xfrm>
        </p:grpSpPr>
        <p:sp>
          <p:nvSpPr>
            <p:cNvPr id="626701"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2"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3"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4"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5"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6"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7"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8"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9"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0"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1"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2"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3"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4"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5"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6"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7"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5" name="Group 30"/>
          <p:cNvGrpSpPr/>
          <p:nvPr/>
        </p:nvGrpSpPr>
        <p:grpSpPr bwMode="auto">
          <a:xfrm>
            <a:off x="6948478" y="1669330"/>
            <a:ext cx="1637242" cy="1225550"/>
            <a:chOff x="385" y="2795"/>
            <a:chExt cx="1769" cy="816"/>
          </a:xfrm>
        </p:grpSpPr>
        <p:sp>
          <p:nvSpPr>
            <p:cNvPr id="626719"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0"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1"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2"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3"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4"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5"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6"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7"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8"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9"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0"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1"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2"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3"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4"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5"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6736" name="Object 48"/>
          <p:cNvGraphicFramePr>
            <a:graphicFrameLocks noChangeAspect="1"/>
          </p:cNvGraphicFramePr>
          <p:nvPr/>
        </p:nvGraphicFramePr>
        <p:xfrm>
          <a:off x="3586285" y="1577255"/>
          <a:ext cx="2971800" cy="1703388"/>
        </p:xfrm>
        <a:graphic>
          <a:graphicData uri="http://schemas.openxmlformats.org/presentationml/2006/ole">
            <p:oleObj spid="_x0000_s642050" name="VISIO" r:id="rId5" imgW="1687068" imgH="964692" progId="">
              <p:embed/>
            </p:oleObj>
          </a:graphicData>
        </a:graphic>
      </p:graphicFrame>
      <p:pic>
        <p:nvPicPr>
          <p:cNvPr id="626737" name="Picture 49"/>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647514" y="2112246"/>
            <a:ext cx="564092" cy="25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26738" name="Picture 50"/>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728109" y="2113833"/>
            <a:ext cx="564092" cy="25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26739" name="Text Box 51"/>
          <p:cNvSpPr txBox="1">
            <a:spLocks noChangeArrowheads="1"/>
          </p:cNvSpPr>
          <p:nvPr/>
        </p:nvSpPr>
        <p:spPr bwMode="auto">
          <a:xfrm>
            <a:off x="1628913" y="1988840"/>
            <a:ext cx="94782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0" name="AutoShape 52"/>
          <p:cNvSpPr>
            <a:spLocks noChangeArrowheads="1"/>
          </p:cNvSpPr>
          <p:nvPr/>
        </p:nvSpPr>
        <p:spPr bwMode="auto">
          <a:xfrm rot="-5400000">
            <a:off x="4747542" y="881137"/>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41" name="Text Box 53"/>
          <p:cNvSpPr txBox="1">
            <a:spLocks noChangeArrowheads="1"/>
          </p:cNvSpPr>
          <p:nvPr/>
        </p:nvSpPr>
        <p:spPr bwMode="auto">
          <a:xfrm>
            <a:off x="4592961" y="2566269"/>
            <a:ext cx="95891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99"/>
                </a:solidFill>
                <a:latin typeface="+mn-lt"/>
                <a:ea typeface="黑体" panose="02010609060101010101" pitchFamily="2" charset="-122"/>
              </a:rPr>
              <a:t>互联网</a:t>
            </a:r>
            <a:endParaRPr kumimoji="1" lang="zh-CN" altLang="en-US" sz="2000" b="1" dirty="0">
              <a:solidFill>
                <a:srgbClr val="000099"/>
              </a:solidFill>
              <a:latin typeface="+mn-lt"/>
              <a:ea typeface="黑体" panose="02010609060101010101" pitchFamily="2" charset="-122"/>
            </a:endParaRPr>
          </a:p>
        </p:txBody>
      </p:sp>
      <p:sp>
        <p:nvSpPr>
          <p:cNvPr id="626742" name="Text Box 54"/>
          <p:cNvSpPr txBox="1">
            <a:spLocks noChangeArrowheads="1"/>
          </p:cNvSpPr>
          <p:nvPr/>
        </p:nvSpPr>
        <p:spPr bwMode="auto">
          <a:xfrm>
            <a:off x="7236048" y="1916832"/>
            <a:ext cx="957313"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3" name="Text Box 55"/>
          <p:cNvSpPr txBox="1">
            <a:spLocks noChangeArrowheads="1"/>
          </p:cNvSpPr>
          <p:nvPr/>
        </p:nvSpPr>
        <p:spPr bwMode="auto">
          <a:xfrm>
            <a:off x="2879028" y="2417043"/>
            <a:ext cx="4651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744" name="Text Box 56"/>
          <p:cNvSpPr txBox="1">
            <a:spLocks noChangeArrowheads="1"/>
          </p:cNvSpPr>
          <p:nvPr/>
        </p:nvSpPr>
        <p:spPr bwMode="auto">
          <a:xfrm>
            <a:off x="6653970" y="2345606"/>
            <a:ext cx="4651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745" name="Text Box 57"/>
          <p:cNvSpPr txBox="1">
            <a:spLocks noChangeArrowheads="1"/>
          </p:cNvSpPr>
          <p:nvPr/>
        </p:nvSpPr>
        <p:spPr bwMode="auto">
          <a:xfrm>
            <a:off x="4693414" y="2020863"/>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p>
        </p:txBody>
      </p:sp>
      <p:sp>
        <p:nvSpPr>
          <p:cNvPr id="626746" name="Line 58"/>
          <p:cNvSpPr>
            <a:spLocks noChangeShapeType="1"/>
          </p:cNvSpPr>
          <p:nvPr/>
        </p:nvSpPr>
        <p:spPr bwMode="auto">
          <a:xfrm>
            <a:off x="3235448" y="2237655"/>
            <a:ext cx="412750"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47" name="Line 59"/>
          <p:cNvSpPr>
            <a:spLocks noChangeShapeType="1"/>
          </p:cNvSpPr>
          <p:nvPr/>
        </p:nvSpPr>
        <p:spPr bwMode="auto">
          <a:xfrm>
            <a:off x="6289798" y="2237655"/>
            <a:ext cx="412750"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 name="Group 60"/>
          <p:cNvGrpSpPr/>
          <p:nvPr/>
        </p:nvGrpSpPr>
        <p:grpSpPr bwMode="auto">
          <a:xfrm>
            <a:off x="2626644" y="1594721"/>
            <a:ext cx="4588405" cy="642937"/>
            <a:chOff x="1410" y="1411"/>
            <a:chExt cx="2668" cy="405"/>
          </a:xfrm>
        </p:grpSpPr>
        <p:sp>
          <p:nvSpPr>
            <p:cNvPr id="626749"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6750"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1"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6752"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7" name="Group 65"/>
          <p:cNvGrpSpPr/>
          <p:nvPr/>
        </p:nvGrpSpPr>
        <p:grpSpPr bwMode="auto">
          <a:xfrm>
            <a:off x="8209091" y="1475658"/>
            <a:ext cx="1506538" cy="1712913"/>
            <a:chOff x="4656" y="1336"/>
            <a:chExt cx="876" cy="1079"/>
          </a:xfrm>
        </p:grpSpPr>
        <p:sp>
          <p:nvSpPr>
            <p:cNvPr id="626754"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5"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6"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757" name="Picture 6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6758"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6759"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6760" name="Picture 7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6761" name="Picture 7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626762" name="Text Box 74"/>
          <p:cNvSpPr txBox="1">
            <a:spLocks noChangeArrowheads="1"/>
          </p:cNvSpPr>
          <p:nvPr/>
        </p:nvSpPr>
        <p:spPr bwMode="auto">
          <a:xfrm>
            <a:off x="4136194" y="3183361"/>
            <a:ext cx="204094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p>
        </p:txBody>
      </p:sp>
      <p:sp>
        <p:nvSpPr>
          <p:cNvPr id="626763" name="AutoShape 75"/>
          <p:cNvSpPr>
            <a:spLocks noChangeArrowheads="1"/>
          </p:cNvSpPr>
          <p:nvPr/>
        </p:nvSpPr>
        <p:spPr bwMode="auto">
          <a:xfrm>
            <a:off x="6246803" y="1107355"/>
            <a:ext cx="495300" cy="152400"/>
          </a:xfrm>
          <a:prstGeom prst="rightArrow">
            <a:avLst>
              <a:gd name="adj1" fmla="val 50000"/>
              <a:gd name="adj2" fmla="val 75000"/>
            </a:avLst>
          </a:prstGeom>
          <a:solidFill>
            <a:schemeClr val="hlink"/>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64" name="Rectangle 76"/>
          <p:cNvSpPr>
            <a:spLocks noChangeArrowheads="1"/>
          </p:cNvSpPr>
          <p:nvPr/>
        </p:nvSpPr>
        <p:spPr bwMode="auto">
          <a:xfrm>
            <a:off x="1020356" y="332658"/>
            <a:ext cx="3666596" cy="4349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dirty="0">
                <a:solidFill>
                  <a:srgbClr val="C00000"/>
                </a:solidFill>
                <a:latin typeface="+mn-lt"/>
                <a:ea typeface="黑体" panose="02010609060101010101" pitchFamily="2" charset="-122"/>
              </a:rPr>
              <a:t>加密的从</a:t>
            </a:r>
            <a:r>
              <a:rPr kumimoji="1" lang="zh-CN" altLang="en-US" sz="12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X</a:t>
            </a:r>
            <a:r>
              <a:rPr kumimoji="1" lang="en-US" altLang="zh-CN" sz="10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到</a:t>
            </a:r>
            <a:r>
              <a:rPr kumimoji="1" lang="zh-CN" altLang="en-US" sz="10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Y</a:t>
            </a:r>
            <a:r>
              <a:rPr kumimoji="1" lang="en-US" altLang="zh-CN" sz="9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的内部数据报</a:t>
            </a:r>
          </a:p>
        </p:txBody>
      </p:sp>
      <p:sp>
        <p:nvSpPr>
          <p:cNvPr id="626765" name="Rectangle 77"/>
          <p:cNvSpPr>
            <a:spLocks noChangeArrowheads="1"/>
          </p:cNvSpPr>
          <p:nvPr/>
        </p:nvSpPr>
        <p:spPr bwMode="auto">
          <a:xfrm>
            <a:off x="1020356" y="983532"/>
            <a:ext cx="3709591" cy="3968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外部数据报的数据部分</a:t>
            </a:r>
          </a:p>
        </p:txBody>
      </p:sp>
      <p:sp>
        <p:nvSpPr>
          <p:cNvPr id="626766" name="AutoShape 78"/>
          <p:cNvSpPr>
            <a:spLocks noChangeArrowheads="1"/>
          </p:cNvSpPr>
          <p:nvPr/>
        </p:nvSpPr>
        <p:spPr bwMode="auto">
          <a:xfrm>
            <a:off x="3751385" y="637455"/>
            <a:ext cx="165100" cy="457200"/>
          </a:xfrm>
          <a:prstGeom prst="downArrow">
            <a:avLst>
              <a:gd name="adj1" fmla="val 50000"/>
              <a:gd name="adj2" fmla="val 75000"/>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6767" name="Text Box 79"/>
          <p:cNvSpPr txBox="1">
            <a:spLocks noChangeArrowheads="1"/>
          </p:cNvSpPr>
          <p:nvPr/>
        </p:nvSpPr>
        <p:spPr bwMode="auto">
          <a:xfrm>
            <a:off x="6206118" y="188642"/>
            <a:ext cx="2542683" cy="646331"/>
          </a:xfrm>
          <a:prstGeom prst="rect">
            <a:avLst/>
          </a:prstGeom>
          <a:noFill/>
          <a:ln w="9525">
            <a:solidFill>
              <a:srgbClr val="333399"/>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90000"/>
              </a:lnSpc>
            </a:pPr>
            <a:r>
              <a:rPr kumimoji="1" lang="zh-CN" altLang="en-US" sz="2000" b="1">
                <a:solidFill>
                  <a:srgbClr val="000099"/>
                </a:solidFill>
                <a:latin typeface="+mn-lt"/>
                <a:ea typeface="黑体" panose="02010609060101010101" pitchFamily="2" charset="-122"/>
              </a:rPr>
              <a:t>源地址：</a:t>
            </a:r>
            <a:r>
              <a:rPr kumimoji="1" lang="en-US" altLang="zh-CN" sz="2000" b="1">
                <a:solidFill>
                  <a:srgbClr val="000099"/>
                </a:solidFill>
                <a:latin typeface="+mn-lt"/>
                <a:ea typeface="黑体" panose="02010609060101010101" pitchFamily="2" charset="-122"/>
              </a:rPr>
              <a:t>125.1.2.3</a:t>
            </a:r>
          </a:p>
          <a:p>
            <a:pPr algn="r">
              <a:lnSpc>
                <a:spcPct val="90000"/>
              </a:lnSpc>
            </a:pPr>
            <a:r>
              <a:rPr kumimoji="1" lang="zh-CN" altLang="en-US" sz="2000" b="1">
                <a:solidFill>
                  <a:srgbClr val="000099"/>
                </a:solidFill>
                <a:latin typeface="+mn-lt"/>
                <a:ea typeface="黑体" panose="02010609060101010101" pitchFamily="2" charset="-122"/>
              </a:rPr>
              <a:t>目的地址：</a:t>
            </a:r>
            <a:r>
              <a:rPr kumimoji="1" lang="en-US" altLang="zh-CN" sz="2000" b="1">
                <a:solidFill>
                  <a:srgbClr val="000099"/>
                </a:solidFill>
                <a:latin typeface="+mn-lt"/>
                <a:ea typeface="黑体" panose="02010609060101010101" pitchFamily="2" charset="-122"/>
              </a:rPr>
              <a:t>194.4.5.6</a:t>
            </a:r>
          </a:p>
        </p:txBody>
      </p:sp>
      <p:sp>
        <p:nvSpPr>
          <p:cNvPr id="626768" name="Freeform 80"/>
          <p:cNvSpPr/>
          <p:nvPr/>
        </p:nvSpPr>
        <p:spPr bwMode="auto">
          <a:xfrm>
            <a:off x="4054069" y="1488355"/>
            <a:ext cx="502179" cy="762000"/>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76200" cmpd="sng">
            <a:solidFill>
              <a:srgbClr val="FF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69" name="Rectangle 81"/>
          <p:cNvSpPr>
            <a:spLocks noChangeArrowheads="1"/>
          </p:cNvSpPr>
          <p:nvPr/>
        </p:nvSpPr>
        <p:spPr bwMode="auto">
          <a:xfrm>
            <a:off x="4686952" y="983532"/>
            <a:ext cx="1559852" cy="3968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数据报首部</a:t>
            </a:r>
          </a:p>
        </p:txBody>
      </p:sp>
      <p:sp>
        <p:nvSpPr>
          <p:cNvPr id="626770" name="Line 82"/>
          <p:cNvSpPr>
            <a:spLocks noChangeShapeType="1"/>
          </p:cNvSpPr>
          <p:nvPr/>
        </p:nvSpPr>
        <p:spPr bwMode="auto">
          <a:xfrm flipH="1">
            <a:off x="5637345" y="767630"/>
            <a:ext cx="467783" cy="287338"/>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1" name="Line 83"/>
          <p:cNvSpPr>
            <a:spLocks noChangeShapeType="1"/>
          </p:cNvSpPr>
          <p:nvPr/>
        </p:nvSpPr>
        <p:spPr bwMode="auto">
          <a:xfrm>
            <a:off x="1020358" y="1488355"/>
            <a:ext cx="5226447"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 name="Group 84"/>
          <p:cNvGrpSpPr/>
          <p:nvPr/>
        </p:nvGrpSpPr>
        <p:grpSpPr bwMode="auto">
          <a:xfrm>
            <a:off x="351358" y="3812430"/>
            <a:ext cx="9426177" cy="2057400"/>
            <a:chOff x="87" y="2872"/>
            <a:chExt cx="5481" cy="1296"/>
          </a:xfrm>
        </p:grpSpPr>
        <p:sp>
          <p:nvSpPr>
            <p:cNvPr id="6267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 name="Group 90"/>
            <p:cNvGrpSpPr/>
            <p:nvPr/>
          </p:nvGrpSpPr>
          <p:grpSpPr bwMode="auto">
            <a:xfrm>
              <a:off x="657" y="3091"/>
              <a:ext cx="952" cy="772"/>
              <a:chOff x="385" y="2795"/>
              <a:chExt cx="1769" cy="816"/>
            </a:xfrm>
          </p:grpSpPr>
          <p:sp>
            <p:nvSpPr>
              <p:cNvPr id="626779"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0"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1"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2"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3"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4"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5"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6"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7"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8"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9"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0"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1"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2"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3"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4"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5"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26796"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7"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8"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10" name="Group 111"/>
            <p:cNvGrpSpPr/>
            <p:nvPr/>
          </p:nvGrpSpPr>
          <p:grpSpPr bwMode="auto">
            <a:xfrm>
              <a:off x="3969" y="3046"/>
              <a:ext cx="952" cy="772"/>
              <a:chOff x="385" y="2795"/>
              <a:chExt cx="1769" cy="816"/>
            </a:xfrm>
          </p:grpSpPr>
          <p:sp>
            <p:nvSpPr>
              <p:cNvPr id="626800"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1"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2"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3"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4"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5"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6"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7"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8"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9"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0"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1"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2"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3"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4"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5"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6"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626817" name="Picture 129"/>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26818" name="Picture 130"/>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626819" name="Picture 13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6820"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626821" name="Picture 13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6822"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823"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6824"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6825" name="Text Box 137"/>
            <p:cNvSpPr txBox="1">
              <a:spLocks noChangeArrowheads="1"/>
            </p:cNvSpPr>
            <p:nvPr/>
          </p:nvSpPr>
          <p:spPr bwMode="auto">
            <a:xfrm>
              <a:off x="1522" y="3132"/>
              <a:ext cx="27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826" name="Text Box 138"/>
            <p:cNvSpPr txBox="1">
              <a:spLocks noChangeArrowheads="1"/>
            </p:cNvSpPr>
            <p:nvPr/>
          </p:nvSpPr>
          <p:spPr bwMode="auto">
            <a:xfrm>
              <a:off x="3814" y="3084"/>
              <a:ext cx="27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827"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6828"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29"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6830"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31"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sp>
          <p:nvSpPr>
            <p:cNvPr id="626832"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6833" name="Picture 14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6834" name="Picture 14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6835" name="Picture 1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6836" name="Picture 1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6837" name="Text Box 149"/>
            <p:cNvSpPr txBox="1">
              <a:spLocks noChangeArrowheads="1"/>
            </p:cNvSpPr>
            <p:nvPr/>
          </p:nvSpPr>
          <p:spPr bwMode="auto">
            <a:xfrm>
              <a:off x="2112" y="3848"/>
              <a:ext cx="1424"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虚拟专用网 </a:t>
              </a:r>
              <a:r>
                <a:rPr kumimoji="1" lang="en-US" altLang="zh-CN" sz="2400" b="1" dirty="0">
                  <a:solidFill>
                    <a:srgbClr val="000099"/>
                  </a:solidFill>
                  <a:latin typeface="+mn-lt"/>
                  <a:ea typeface="黑体" panose="02010609060101010101" pitchFamily="2" charset="-122"/>
                </a:rPr>
                <a:t>VPN</a:t>
              </a:r>
            </a:p>
          </p:txBody>
        </p:sp>
      </p:grpSp>
      <p:sp>
        <p:nvSpPr>
          <p:cNvPr id="2" name="矩形 1"/>
          <p:cNvSpPr/>
          <p:nvPr/>
        </p:nvSpPr>
        <p:spPr>
          <a:xfrm>
            <a:off x="2558172" y="6063681"/>
            <a:ext cx="5590033"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隧道技术实现虚拟专用网</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3000" fill="hold"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35" presetClass="emph" presetSubtype="0" repeatCount="3000" fill="hold" nodeType="afterEffect">
                                  <p:stCondLst>
                                    <p:cond delay="500"/>
                                  </p:stCondLst>
                                  <p:childTnLst>
                                    <p:anim calcmode="discrete" valueType="str">
                                      <p:cBhvr>
                                        <p:cTn id="12"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pPr algn="ctr"/>
            <a:r>
              <a:rPr lang="zh-CN" altLang="en-US" sz="3600" dirty="0"/>
              <a:t>内联网 </a:t>
            </a:r>
            <a:r>
              <a:rPr lang="en-US" altLang="zh-CN" sz="3600" dirty="0"/>
              <a:t>intranet </a:t>
            </a:r>
            <a:r>
              <a:rPr lang="zh-CN" altLang="en-US" sz="3600" dirty="0"/>
              <a:t>和外联网 </a:t>
            </a:r>
            <a:r>
              <a:rPr lang="en-US" altLang="zh-CN" sz="3600" dirty="0" smtClean="0"/>
              <a:t>extranet</a:t>
            </a:r>
            <a:endParaRPr lang="zh-CN" altLang="en-US" sz="3600" dirty="0"/>
          </a:p>
        </p:txBody>
      </p:sp>
      <p:sp>
        <p:nvSpPr>
          <p:cNvPr id="627715" name="Rectangle 3"/>
          <p:cNvSpPr>
            <a:spLocks noGrp="1" noChangeArrowheads="1"/>
          </p:cNvSpPr>
          <p:nvPr>
            <p:ph idx="1"/>
          </p:nvPr>
        </p:nvSpPr>
        <p:spPr/>
        <p:txBody>
          <a:bodyPr/>
          <a:lstStyle/>
          <a:p>
            <a:r>
              <a:rPr lang="zh-CN" altLang="en-US" sz="2800" dirty="0" smtClean="0"/>
              <a:t>由</a:t>
            </a:r>
            <a:r>
              <a:rPr lang="zh-CN" altLang="en-US" sz="2800" dirty="0"/>
              <a:t>部门 </a:t>
            </a:r>
            <a:r>
              <a:rPr lang="en-US" altLang="zh-CN" sz="2800" dirty="0"/>
              <a:t>A </a:t>
            </a:r>
            <a:r>
              <a:rPr lang="zh-CN" altLang="en-US" sz="2800" dirty="0"/>
              <a:t>和 </a:t>
            </a:r>
            <a:r>
              <a:rPr lang="en-US" altLang="zh-CN" sz="2800" dirty="0"/>
              <a:t>B </a:t>
            </a:r>
            <a:r>
              <a:rPr lang="zh-CN" altLang="en-US" sz="2800" dirty="0"/>
              <a:t>的内部网络所构成的虚拟专用网 </a:t>
            </a:r>
            <a:r>
              <a:rPr lang="en-US" altLang="zh-CN" sz="2800" dirty="0"/>
              <a:t>VPN </a:t>
            </a:r>
            <a:r>
              <a:rPr lang="zh-CN" altLang="en-US" sz="2800" dirty="0"/>
              <a:t>又称为</a:t>
            </a:r>
            <a:r>
              <a:rPr lang="zh-CN" altLang="en-US" sz="2800" dirty="0">
                <a:solidFill>
                  <a:srgbClr val="FF0000"/>
                </a:solidFill>
              </a:rPr>
              <a:t>内</a:t>
            </a:r>
            <a:r>
              <a:rPr lang="zh-CN" altLang="en-US" sz="2800" dirty="0" smtClean="0">
                <a:solidFill>
                  <a:srgbClr val="FF0000"/>
                </a:solidFill>
              </a:rPr>
              <a:t>联网 </a:t>
            </a:r>
            <a:r>
              <a:rPr lang="en-US" altLang="zh-CN" sz="2800" dirty="0" smtClean="0"/>
              <a:t>(</a:t>
            </a:r>
            <a:r>
              <a:rPr lang="en-US" altLang="zh-CN" sz="2800" dirty="0"/>
              <a:t>intranet)</a:t>
            </a:r>
            <a:r>
              <a:rPr lang="zh-CN" altLang="en-US" sz="2800" dirty="0"/>
              <a:t>，表示部门 </a:t>
            </a:r>
            <a:r>
              <a:rPr lang="en-US" altLang="zh-CN" sz="2800" dirty="0"/>
              <a:t>A </a:t>
            </a:r>
            <a:r>
              <a:rPr lang="zh-CN" altLang="en-US" sz="2800" dirty="0"/>
              <a:t>和 </a:t>
            </a:r>
            <a:r>
              <a:rPr lang="en-US" altLang="zh-CN" sz="2800" dirty="0"/>
              <a:t>B </a:t>
            </a:r>
            <a:r>
              <a:rPr lang="zh-CN" altLang="en-US" sz="2800" dirty="0"/>
              <a:t>都是在</a:t>
            </a:r>
            <a:r>
              <a:rPr lang="zh-CN" altLang="en-US" sz="2800" dirty="0">
                <a:solidFill>
                  <a:srgbClr val="FF0000"/>
                </a:solidFill>
              </a:rPr>
              <a:t>同一个机构的内部。</a:t>
            </a:r>
          </a:p>
          <a:p>
            <a:r>
              <a:rPr lang="zh-CN" altLang="en-US" sz="2800" dirty="0"/>
              <a:t>一个机构和某些</a:t>
            </a:r>
            <a:r>
              <a:rPr lang="zh-CN" altLang="en-US" sz="2800" dirty="0">
                <a:solidFill>
                  <a:srgbClr val="0000FF"/>
                </a:solidFill>
              </a:rPr>
              <a:t>外部机构</a:t>
            </a:r>
            <a:r>
              <a:rPr lang="zh-CN" altLang="en-US" sz="2800" dirty="0"/>
              <a:t>共同建立的虚拟专用网 </a:t>
            </a:r>
            <a:r>
              <a:rPr lang="en-US" altLang="zh-CN" sz="2800" dirty="0"/>
              <a:t>VPN </a:t>
            </a:r>
            <a:r>
              <a:rPr lang="zh-CN" altLang="en-US" sz="2800" dirty="0"/>
              <a:t>又称为</a:t>
            </a:r>
            <a:r>
              <a:rPr lang="zh-CN" altLang="en-US" sz="2800" dirty="0">
                <a:solidFill>
                  <a:srgbClr val="FF0000"/>
                </a:solidFill>
              </a:rPr>
              <a:t>外</a:t>
            </a:r>
            <a:r>
              <a:rPr lang="zh-CN" altLang="en-US" sz="2800" dirty="0" smtClean="0">
                <a:solidFill>
                  <a:srgbClr val="FF0000"/>
                </a:solidFill>
              </a:rPr>
              <a:t>联网 </a:t>
            </a:r>
            <a:r>
              <a:rPr lang="en-US" altLang="zh-CN" sz="2800" dirty="0" smtClean="0"/>
              <a:t>(</a:t>
            </a:r>
            <a:r>
              <a:rPr lang="en-US" altLang="zh-CN" sz="2800" dirty="0"/>
              <a:t>extranet)</a:t>
            </a:r>
            <a:r>
              <a:rPr lang="zh-CN" altLang="en-US" sz="2800" dirty="0"/>
              <a:t>。</a:t>
            </a:r>
            <a:r>
              <a:rPr lang="zh-CN" altLang="en-US" dirty="0"/>
              <a:t> </a:t>
            </a:r>
            <a:r>
              <a:rPr lang="zh-CN" altLang="en-US" sz="2800" dirty="0"/>
              <a:t> </a:t>
            </a:r>
          </a:p>
        </p:txBody>
      </p:sp>
      <p:grpSp>
        <p:nvGrpSpPr>
          <p:cNvPr id="2" name="Group 84"/>
          <p:cNvGrpSpPr/>
          <p:nvPr/>
        </p:nvGrpSpPr>
        <p:grpSpPr bwMode="auto">
          <a:xfrm>
            <a:off x="479823" y="4077072"/>
            <a:ext cx="9426177" cy="2057400"/>
            <a:chOff x="87" y="2872"/>
            <a:chExt cx="5481" cy="1296"/>
          </a:xfrm>
        </p:grpSpPr>
        <p:sp>
          <p:nvSpPr>
            <p:cNvPr id="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3" name="Group 90"/>
            <p:cNvGrpSpPr/>
            <p:nvPr/>
          </p:nvGrpSpPr>
          <p:grpSpPr bwMode="auto">
            <a:xfrm>
              <a:off x="657" y="3091"/>
              <a:ext cx="952" cy="772"/>
              <a:chOff x="385" y="2795"/>
              <a:chExt cx="1769" cy="816"/>
            </a:xfrm>
          </p:grpSpPr>
          <p:sp>
            <p:nvSpPr>
              <p:cNvPr id="121"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2"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3"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4"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5"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6"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7"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8"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9"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0"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1"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2"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3"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4"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5"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6"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7"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79"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0"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1"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 name="Group 111"/>
            <p:cNvGrpSpPr/>
            <p:nvPr/>
          </p:nvGrpSpPr>
          <p:grpSpPr bwMode="auto">
            <a:xfrm>
              <a:off x="3969" y="3046"/>
              <a:ext cx="952" cy="772"/>
              <a:chOff x="385" y="2795"/>
              <a:chExt cx="1769" cy="816"/>
            </a:xfrm>
          </p:grpSpPr>
          <p:sp>
            <p:nvSpPr>
              <p:cNvPr id="104"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5"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6"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7"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8"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9"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0"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1"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2"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3"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4"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5"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6"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7"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0"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83" name="Picture 12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4" name="Picture 13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85" name="Picture 13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6"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87" name="Picture 13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8"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89"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90"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91" name="Text Box 137"/>
            <p:cNvSpPr txBox="1">
              <a:spLocks noChangeArrowheads="1"/>
            </p:cNvSpPr>
            <p:nvPr/>
          </p:nvSpPr>
          <p:spPr bwMode="auto">
            <a:xfrm>
              <a:off x="1522" y="3132"/>
              <a:ext cx="27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92" name="Text Box 138"/>
            <p:cNvSpPr txBox="1">
              <a:spLocks noChangeArrowheads="1"/>
            </p:cNvSpPr>
            <p:nvPr/>
          </p:nvSpPr>
          <p:spPr bwMode="auto">
            <a:xfrm>
              <a:off x="3814" y="3084"/>
              <a:ext cx="27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93"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94"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5"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96"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sp>
          <p:nvSpPr>
            <p:cNvPr id="98"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99" name="Picture 14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0" name="Picture 14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1" name="Picture 1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 name="Picture 1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3" name="Text Box 149"/>
            <p:cNvSpPr txBox="1">
              <a:spLocks noChangeArrowheads="1"/>
            </p:cNvSpPr>
            <p:nvPr/>
          </p:nvSpPr>
          <p:spPr bwMode="auto">
            <a:xfrm>
              <a:off x="1757" y="3848"/>
              <a:ext cx="213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内</a:t>
              </a:r>
              <a:r>
                <a:rPr kumimoji="1" lang="zh-CN" altLang="en-US" sz="2400" b="1" dirty="0" smtClean="0">
                  <a:solidFill>
                    <a:srgbClr val="000099"/>
                  </a:solidFill>
                  <a:latin typeface="+mn-lt"/>
                  <a:ea typeface="黑体" panose="02010609060101010101" pitchFamily="2" charset="-122"/>
                </a:rPr>
                <a:t>联网 </a:t>
              </a:r>
              <a:r>
                <a:rPr kumimoji="1" lang="en-US" altLang="zh-CN" sz="2400" b="1" dirty="0" smtClean="0">
                  <a:solidFill>
                    <a:srgbClr val="000099"/>
                  </a:solidFill>
                  <a:latin typeface="+mn-lt"/>
                  <a:ea typeface="黑体" panose="02010609060101010101" pitchFamily="2" charset="-122"/>
                </a:rPr>
                <a:t>(</a:t>
              </a:r>
              <a:r>
                <a:rPr kumimoji="1" lang="zh-CN" altLang="en-US" sz="2400" b="1" dirty="0" smtClean="0">
                  <a:solidFill>
                    <a:srgbClr val="000099"/>
                  </a:solidFill>
                  <a:latin typeface="+mn-lt"/>
                  <a:ea typeface="黑体" panose="02010609060101010101" pitchFamily="2" charset="-122"/>
                </a:rPr>
                <a:t>虚拟</a:t>
              </a:r>
              <a:r>
                <a:rPr kumimoji="1" lang="zh-CN" altLang="en-US" sz="2400" b="1" dirty="0">
                  <a:solidFill>
                    <a:srgbClr val="000099"/>
                  </a:solidFill>
                  <a:latin typeface="+mn-lt"/>
                  <a:ea typeface="黑体" panose="02010609060101010101" pitchFamily="2" charset="-122"/>
                </a:rPr>
                <a:t>专用网 </a:t>
              </a:r>
              <a:r>
                <a:rPr kumimoji="1" lang="en-US" altLang="zh-CN" sz="2400" b="1" dirty="0" smtClean="0">
                  <a:solidFill>
                    <a:srgbClr val="000099"/>
                  </a:solidFill>
                  <a:latin typeface="+mn-lt"/>
                  <a:ea typeface="黑体" panose="02010609060101010101" pitchFamily="2" charset="-122"/>
                </a:rPr>
                <a:t>VPN)</a:t>
              </a:r>
              <a:endParaRPr kumimoji="1" lang="en-US" altLang="zh-CN" sz="24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lgn="ctr"/>
            <a:r>
              <a:rPr lang="zh-CN" altLang="en-US"/>
              <a:t>点分十进制记法 </a:t>
            </a:r>
          </a:p>
        </p:txBody>
      </p:sp>
      <p:grpSp>
        <p:nvGrpSpPr>
          <p:cNvPr id="31" name="Group 3"/>
          <p:cNvGrpSpPr/>
          <p:nvPr/>
        </p:nvGrpSpPr>
        <p:grpSpPr bwMode="auto">
          <a:xfrm>
            <a:off x="413768" y="1371601"/>
            <a:ext cx="8770938" cy="830263"/>
            <a:chOff x="122" y="1142"/>
            <a:chExt cx="5525" cy="523"/>
          </a:xfrm>
        </p:grpSpPr>
        <p:sp>
          <p:nvSpPr>
            <p:cNvPr id="32" name="Rectangle 4"/>
            <p:cNvSpPr>
              <a:spLocks noChangeArrowheads="1"/>
            </p:cNvSpPr>
            <p:nvPr/>
          </p:nvSpPr>
          <p:spPr bwMode="auto">
            <a:xfrm>
              <a:off x="2134" y="1217"/>
              <a:ext cx="3513" cy="410"/>
            </a:xfrm>
            <a:prstGeom prst="rect">
              <a:avLst/>
            </a:prstGeom>
            <a:solidFill>
              <a:srgbClr val="FFFF66"/>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10000000000010110000001100011111 </a:t>
              </a:r>
            </a:p>
          </p:txBody>
        </p:sp>
        <p:sp>
          <p:nvSpPr>
            <p:cNvPr id="33" name="Text Box 5"/>
            <p:cNvSpPr txBox="1">
              <a:spLocks noChangeArrowheads="1"/>
            </p:cNvSpPr>
            <p:nvPr/>
          </p:nvSpPr>
          <p:spPr bwMode="auto">
            <a:xfrm>
              <a:off x="122" y="1142"/>
              <a:ext cx="1965"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机器中存放的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IP </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地址</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是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位二进制代码</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nvGrpSpPr>
          <p:cNvPr id="34" name="Group 6"/>
          <p:cNvGrpSpPr/>
          <p:nvPr/>
        </p:nvGrpSpPr>
        <p:grpSpPr bwMode="auto">
          <a:xfrm>
            <a:off x="472505" y="2759077"/>
            <a:ext cx="9056689" cy="593726"/>
            <a:chOff x="128" y="1738"/>
            <a:chExt cx="5705" cy="374"/>
          </a:xfrm>
        </p:grpSpPr>
        <p:sp>
          <p:nvSpPr>
            <p:cNvPr id="35" name="Text Box 7"/>
            <p:cNvSpPr txBox="1">
              <a:spLocks noChangeArrowheads="1"/>
            </p:cNvSpPr>
            <p:nvPr/>
          </p:nvSpPr>
          <p:spPr bwMode="auto">
            <a:xfrm>
              <a:off x="2056" y="1738"/>
              <a:ext cx="377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mn-lt"/>
                  <a:ea typeface="黑体" panose="02010609060101010101" pitchFamily="2" charset="-122"/>
                </a:rPr>
                <a:t>10000000 00001011 00000011 </a:t>
              </a:r>
              <a:r>
                <a:rPr lang="en-US" altLang="zh-CN" sz="2400" b="1" dirty="0" smtClean="0">
                  <a:latin typeface="+mn-lt"/>
                  <a:ea typeface="黑体" panose="02010609060101010101" pitchFamily="2" charset="-122"/>
                </a:rPr>
                <a:t> 00011111 </a:t>
              </a:r>
              <a:endParaRPr lang="en-US" altLang="zh-CN" sz="2400" b="1" dirty="0">
                <a:latin typeface="+mn-lt"/>
                <a:ea typeface="黑体" panose="02010609060101010101" pitchFamily="2" charset="-122"/>
              </a:endParaRPr>
            </a:p>
          </p:txBody>
        </p:sp>
        <p:sp>
          <p:nvSpPr>
            <p:cNvPr id="36" name="Text Box 8"/>
            <p:cNvSpPr txBox="1">
              <a:spLocks noChangeArrowheads="1"/>
            </p:cNvSpPr>
            <p:nvPr/>
          </p:nvSpPr>
          <p:spPr bwMode="auto">
            <a:xfrm>
              <a:off x="128" y="1744"/>
              <a:ext cx="1701" cy="3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a:solidFill>
                    <a:srgbClr val="0000FF"/>
                  </a:solidFill>
                  <a:latin typeface="+mn-lt"/>
                  <a:ea typeface="黑体" panose="02010609060101010101" pitchFamily="2" charset="-122"/>
                </a:rPr>
                <a:t>每 </a:t>
              </a:r>
              <a:r>
                <a:rPr lang="en-US" altLang="zh-CN" sz="3200" b="1" dirty="0">
                  <a:solidFill>
                    <a:srgbClr val="0000FF"/>
                  </a:solidFill>
                  <a:latin typeface="+mn-lt"/>
                  <a:ea typeface="黑体" panose="02010609060101010101" pitchFamily="2" charset="-122"/>
                </a:rPr>
                <a:t>8 </a:t>
              </a:r>
              <a:r>
                <a:rPr lang="zh-CN" altLang="en-US" sz="3200" b="1" dirty="0">
                  <a:solidFill>
                    <a:srgbClr val="0000FF"/>
                  </a:solidFill>
                  <a:latin typeface="+mn-lt"/>
                  <a:ea typeface="黑体" panose="02010609060101010101" pitchFamily="2" charset="-122"/>
                </a:rPr>
                <a:t>位为一组</a:t>
              </a:r>
            </a:p>
          </p:txBody>
        </p:sp>
      </p:grpSp>
      <p:sp>
        <p:nvSpPr>
          <p:cNvPr id="37" name="Text Box 9"/>
          <p:cNvSpPr txBox="1">
            <a:spLocks noChangeArrowheads="1"/>
          </p:cNvSpPr>
          <p:nvPr/>
        </p:nvSpPr>
        <p:spPr bwMode="auto">
          <a:xfrm>
            <a:off x="389955" y="4889502"/>
            <a:ext cx="2969083"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黑体" panose="02010609060101010101" pitchFamily="2" charset="-122"/>
              </a:rPr>
              <a:t>采用点分十进制记法</a:t>
            </a:r>
          </a:p>
          <a:p>
            <a:r>
              <a:rPr lang="zh-CN" altLang="en-US" sz="2400" b="1" dirty="0">
                <a:latin typeface="+mn-lt"/>
                <a:ea typeface="黑体" panose="02010609060101010101" pitchFamily="2" charset="-122"/>
              </a:rPr>
              <a:t>则进一步提高可读性</a:t>
            </a:r>
          </a:p>
        </p:txBody>
      </p:sp>
      <p:sp>
        <p:nvSpPr>
          <p:cNvPr id="38" name="Text Box 10"/>
          <p:cNvSpPr txBox="1">
            <a:spLocks noChangeArrowheads="1"/>
          </p:cNvSpPr>
          <p:nvPr/>
        </p:nvSpPr>
        <p:spPr bwMode="auto">
          <a:xfrm>
            <a:off x="5146105" y="5029202"/>
            <a:ext cx="2749471" cy="646331"/>
          </a:xfrm>
          <a:prstGeom prst="rect">
            <a:avLst/>
          </a:prstGeom>
          <a:solidFill>
            <a:srgbClr val="FF66CC"/>
          </a:solidFill>
          <a:ln w="19050">
            <a:solidFill>
              <a:srgbClr val="000000"/>
            </a:solid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a:ln>
                  <a:noFill/>
                </a:ln>
                <a:solidFill>
                  <a:sysClr val="windowText" lastClr="000000"/>
                </a:solidFill>
                <a:effectLst/>
                <a:uLnTx/>
                <a:uFillTx/>
                <a:latin typeface="+mn-lt"/>
                <a:ea typeface="黑体" panose="02010609060101010101" pitchFamily="2" charset="-122"/>
              </a:rPr>
              <a:t>128.11.3.31 </a:t>
            </a:r>
          </a:p>
        </p:txBody>
      </p:sp>
      <p:sp>
        <p:nvSpPr>
          <p:cNvPr id="39" name="AutoShape 11"/>
          <p:cNvSpPr/>
          <p:nvPr/>
        </p:nvSpPr>
        <p:spPr bwMode="auto">
          <a:xfrm rot="-5400000">
            <a:off x="4164236" y="2683671"/>
            <a:ext cx="244475" cy="1198562"/>
          </a:xfrm>
          <a:prstGeom prst="leftBrace">
            <a:avLst>
              <a:gd name="adj1" fmla="val 40855"/>
              <a:gd name="adj2" fmla="val 50000"/>
            </a:avLst>
          </a:prstGeom>
          <a:noFill/>
          <a:ln w="28575">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0" name="AutoShape 12"/>
          <p:cNvSpPr/>
          <p:nvPr/>
        </p:nvSpPr>
        <p:spPr bwMode="auto">
          <a:xfrm rot="-5400000">
            <a:off x="5593780" y="2668588"/>
            <a:ext cx="274637" cy="1258888"/>
          </a:xfrm>
          <a:prstGeom prst="leftBrace">
            <a:avLst>
              <a:gd name="adj1" fmla="val 38199"/>
              <a:gd name="adj2" fmla="val 50000"/>
            </a:avLst>
          </a:prstGeom>
          <a:noFill/>
          <a:ln w="28575">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1" name="AutoShape 13"/>
          <p:cNvSpPr/>
          <p:nvPr/>
        </p:nvSpPr>
        <p:spPr bwMode="auto">
          <a:xfrm rot="-5400000">
            <a:off x="7039992" y="2700339"/>
            <a:ext cx="244475" cy="1250950"/>
          </a:xfrm>
          <a:prstGeom prst="leftBrace">
            <a:avLst>
              <a:gd name="adj1" fmla="val 42641"/>
              <a:gd name="adj2" fmla="val 50000"/>
            </a:avLst>
          </a:prstGeom>
          <a:noFill/>
          <a:ln w="28575">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2" name="AutoShape 14"/>
          <p:cNvSpPr/>
          <p:nvPr/>
        </p:nvSpPr>
        <p:spPr bwMode="auto">
          <a:xfrm rot="-5400000">
            <a:off x="8510811" y="2661444"/>
            <a:ext cx="228600" cy="1341438"/>
          </a:xfrm>
          <a:prstGeom prst="leftBrace">
            <a:avLst>
              <a:gd name="adj1" fmla="val 48900"/>
              <a:gd name="adj2" fmla="val 50000"/>
            </a:avLst>
          </a:prstGeom>
          <a:noFill/>
          <a:ln w="28575">
            <a:solidFill>
              <a:srgbClr val="3333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3" name="Text Box 15"/>
          <p:cNvSpPr txBox="1">
            <a:spLocks noChangeArrowheads="1"/>
          </p:cNvSpPr>
          <p:nvPr/>
        </p:nvSpPr>
        <p:spPr bwMode="auto">
          <a:xfrm>
            <a:off x="3800873" y="3636965"/>
            <a:ext cx="541706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latin typeface="+mn-lt"/>
                <a:ea typeface="黑体" panose="02010609060101010101" pitchFamily="2" charset="-122"/>
              </a:rPr>
              <a:t>128 </a:t>
            </a:r>
            <a:r>
              <a:rPr lang="en-US" altLang="zh-CN" b="1" dirty="0">
                <a:latin typeface="+mn-lt"/>
                <a:ea typeface="黑体" panose="02010609060101010101" pitchFamily="2" charset="-122"/>
              </a:rPr>
              <a:t>      </a:t>
            </a:r>
            <a:r>
              <a:rPr lang="en-US" altLang="zh-CN" sz="3600" b="1" dirty="0">
                <a:latin typeface="+mn-lt"/>
                <a:ea typeface="黑体" panose="02010609060101010101" pitchFamily="2" charset="-122"/>
              </a:rPr>
              <a:t>  </a:t>
            </a:r>
            <a:r>
              <a:rPr lang="en-US" altLang="zh-CN" sz="3600" b="1" dirty="0" smtClean="0">
                <a:latin typeface="+mn-lt"/>
                <a:ea typeface="黑体" panose="02010609060101010101" pitchFamily="2" charset="-122"/>
              </a:rPr>
              <a:t>11         </a:t>
            </a:r>
            <a:r>
              <a:rPr lang="en-US" altLang="zh-CN" sz="3600" b="1" dirty="0">
                <a:latin typeface="+mn-lt"/>
                <a:ea typeface="黑体" panose="02010609060101010101" pitchFamily="2" charset="-122"/>
              </a:rPr>
              <a:t>3         </a:t>
            </a:r>
            <a:r>
              <a:rPr lang="en-US" altLang="zh-CN" sz="3600" b="1" dirty="0" smtClean="0">
                <a:latin typeface="+mn-lt"/>
                <a:ea typeface="黑体" panose="02010609060101010101" pitchFamily="2" charset="-122"/>
              </a:rPr>
              <a:t>31 </a:t>
            </a:r>
            <a:endParaRPr lang="en-US" altLang="zh-CN" sz="3600" b="1" dirty="0">
              <a:latin typeface="+mn-lt"/>
              <a:ea typeface="黑体" panose="02010609060101010101" pitchFamily="2" charset="-122"/>
            </a:endParaRPr>
          </a:p>
        </p:txBody>
      </p:sp>
      <p:grpSp>
        <p:nvGrpSpPr>
          <p:cNvPr id="44" name="Group 16"/>
          <p:cNvGrpSpPr/>
          <p:nvPr/>
        </p:nvGrpSpPr>
        <p:grpSpPr bwMode="auto">
          <a:xfrm>
            <a:off x="4382518" y="4154488"/>
            <a:ext cx="4141787" cy="876300"/>
            <a:chOff x="2665" y="2895"/>
            <a:chExt cx="2609" cy="552"/>
          </a:xfrm>
        </p:grpSpPr>
        <p:sp>
          <p:nvSpPr>
            <p:cNvPr id="45" name="Line 17"/>
            <p:cNvSpPr>
              <a:spLocks noChangeShapeType="1"/>
            </p:cNvSpPr>
            <p:nvPr/>
          </p:nvSpPr>
          <p:spPr bwMode="auto">
            <a:xfrm>
              <a:off x="2665" y="2922"/>
              <a:ext cx="756" cy="508"/>
            </a:xfrm>
            <a:prstGeom prst="line">
              <a:avLst/>
            </a:prstGeom>
            <a:noFill/>
            <a:ln w="28575">
              <a:solidFill>
                <a:srgbClr val="0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6" name="Line 18"/>
            <p:cNvSpPr>
              <a:spLocks noChangeShapeType="1"/>
            </p:cNvSpPr>
            <p:nvPr/>
          </p:nvSpPr>
          <p:spPr bwMode="auto">
            <a:xfrm flipH="1">
              <a:off x="4393" y="2904"/>
              <a:ext cx="881" cy="543"/>
            </a:xfrm>
            <a:prstGeom prst="line">
              <a:avLst/>
            </a:prstGeom>
            <a:noFill/>
            <a:ln w="28575">
              <a:solidFill>
                <a:srgbClr val="0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7" name="Line 19"/>
            <p:cNvSpPr>
              <a:spLocks noChangeShapeType="1"/>
            </p:cNvSpPr>
            <p:nvPr/>
          </p:nvSpPr>
          <p:spPr bwMode="auto">
            <a:xfrm>
              <a:off x="3496" y="2895"/>
              <a:ext cx="276" cy="543"/>
            </a:xfrm>
            <a:prstGeom prst="line">
              <a:avLst/>
            </a:prstGeom>
            <a:noFill/>
            <a:ln w="28575">
              <a:solidFill>
                <a:srgbClr val="0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8" name="Line 20"/>
            <p:cNvSpPr>
              <a:spLocks noChangeShapeType="1"/>
            </p:cNvSpPr>
            <p:nvPr/>
          </p:nvSpPr>
          <p:spPr bwMode="auto">
            <a:xfrm flipH="1">
              <a:off x="4080" y="2900"/>
              <a:ext cx="319" cy="541"/>
            </a:xfrm>
            <a:prstGeom prst="line">
              <a:avLst/>
            </a:prstGeom>
            <a:noFill/>
            <a:ln w="28575">
              <a:solidFill>
                <a:srgbClr val="00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sp>
        <p:nvSpPr>
          <p:cNvPr id="49" name="Text Box 21"/>
          <p:cNvSpPr txBox="1">
            <a:spLocks noChangeArrowheads="1"/>
          </p:cNvSpPr>
          <p:nvPr/>
        </p:nvSpPr>
        <p:spPr bwMode="auto">
          <a:xfrm>
            <a:off x="341153" y="3629027"/>
            <a:ext cx="3001142"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latin typeface="+mn-lt"/>
                <a:ea typeface="黑体" panose="02010609060101010101" pitchFamily="2" charset="-122"/>
              </a:rPr>
              <a:t>将每 </a:t>
            </a:r>
            <a:r>
              <a:rPr lang="en-US" altLang="zh-CN" sz="2400" b="1" dirty="0">
                <a:latin typeface="+mn-lt"/>
                <a:ea typeface="黑体" panose="02010609060101010101" pitchFamily="2" charset="-122"/>
              </a:rPr>
              <a:t>8 </a:t>
            </a:r>
            <a:r>
              <a:rPr lang="zh-CN" altLang="en-US" sz="2400" b="1" dirty="0">
                <a:latin typeface="+mn-lt"/>
                <a:ea typeface="黑体" panose="02010609060101010101" pitchFamily="2" charset="-122"/>
              </a:rPr>
              <a:t>位的二进制数</a:t>
            </a:r>
          </a:p>
          <a:p>
            <a:pPr algn="ctr"/>
            <a:r>
              <a:rPr lang="zh-CN" altLang="en-US" sz="2400" b="1" dirty="0">
                <a:latin typeface="+mn-lt"/>
                <a:ea typeface="黑体" panose="02010609060101010101" pitchFamily="2" charset="-122"/>
              </a:rPr>
              <a:t>转换为十进制数</a:t>
            </a:r>
          </a:p>
        </p:txBody>
      </p:sp>
      <p:sp>
        <p:nvSpPr>
          <p:cNvPr id="50" name="Line 22"/>
          <p:cNvSpPr>
            <a:spLocks noChangeShapeType="1"/>
          </p:cNvSpPr>
          <p:nvPr/>
        </p:nvSpPr>
        <p:spPr bwMode="auto">
          <a:xfrm>
            <a:off x="3440832" y="5303838"/>
            <a:ext cx="1568450" cy="0"/>
          </a:xfrm>
          <a:prstGeom prst="line">
            <a:avLst/>
          </a:prstGeom>
          <a:noFill/>
          <a:ln w="76200">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animBg="1"/>
      <p:bldP spid="41" grpId="0" animBg="1"/>
      <p:bldP spid="42" grpId="0" animBg="1"/>
      <p:bldP spid="43" grpId="0"/>
      <p:bldP spid="49" grpId="0"/>
      <p:bldP spid="50"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p:txBody>
          <a:bodyPr/>
          <a:lstStyle/>
          <a:p>
            <a:pPr algn="ctr"/>
            <a:r>
              <a:rPr lang="zh-CN" altLang="en-US" dirty="0"/>
              <a:t>远程</a:t>
            </a:r>
            <a:r>
              <a:rPr lang="zh-CN" altLang="en-US" dirty="0" smtClean="0"/>
              <a:t>接入 </a:t>
            </a:r>
            <a:r>
              <a:rPr lang="en-US" altLang="zh-CN" dirty="0" smtClean="0"/>
              <a:t>VPN</a:t>
            </a:r>
            <a:endParaRPr lang="en-US" altLang="zh-CN" dirty="0"/>
          </a:p>
        </p:txBody>
      </p:sp>
      <p:sp>
        <p:nvSpPr>
          <p:cNvPr id="1028099" name="Rectangle 3"/>
          <p:cNvSpPr>
            <a:spLocks noGrp="1" noChangeArrowheads="1"/>
          </p:cNvSpPr>
          <p:nvPr>
            <p:ph idx="1"/>
          </p:nvPr>
        </p:nvSpPr>
        <p:spPr/>
        <p:txBody>
          <a:bodyPr/>
          <a:lstStyle/>
          <a:p>
            <a:r>
              <a:rPr lang="zh-CN" altLang="en-US" dirty="0" smtClean="0"/>
              <a:t>可以满足外部流动员工访问公司网络的需求。</a:t>
            </a:r>
            <a:endParaRPr lang="en-US" altLang="zh-CN" dirty="0" smtClean="0"/>
          </a:p>
          <a:p>
            <a:r>
              <a:rPr lang="zh-CN" altLang="en-US" dirty="0" smtClean="0"/>
              <a:t>在员工的 </a:t>
            </a:r>
            <a:r>
              <a:rPr lang="en-US" altLang="zh-CN" dirty="0" smtClean="0"/>
              <a:t>PC </a:t>
            </a:r>
            <a:r>
              <a:rPr lang="zh-CN" altLang="en-US" dirty="0" smtClean="0"/>
              <a:t>机和公司的主机之间建立 </a:t>
            </a:r>
            <a:r>
              <a:rPr lang="en-US" altLang="zh-CN" dirty="0" smtClean="0"/>
              <a:t>VPN </a:t>
            </a:r>
            <a:r>
              <a:rPr lang="zh-CN" altLang="en-US" dirty="0" smtClean="0"/>
              <a:t>隧道，因而外地员工与公司通信的内容是保密的，员工们感到好像就是使用公司内部的本地网络。 </a:t>
            </a: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ltLang="zh-CN" dirty="0" smtClean="0"/>
              <a:t>4.8.2   </a:t>
            </a:r>
            <a:r>
              <a:rPr lang="zh-CN" altLang="en-US" dirty="0"/>
              <a:t>网络地址转换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smtClean="0">
                <a:solidFill>
                  <a:srgbClr val="FF0000"/>
                </a:solidFill>
              </a:rPr>
              <a:t>问题：</a:t>
            </a:r>
            <a:r>
              <a:rPr lang="zh-CN" altLang="zh-CN" dirty="0" smtClean="0"/>
              <a:t>在专用网</a:t>
            </a:r>
            <a:r>
              <a:rPr lang="zh-CN" altLang="en-US" dirty="0" smtClean="0"/>
              <a:t>上使用</a:t>
            </a:r>
            <a:r>
              <a:rPr lang="zh-CN" altLang="zh-CN" dirty="0" smtClean="0"/>
              <a:t>专用地址</a:t>
            </a:r>
            <a:r>
              <a:rPr lang="zh-CN" altLang="en-US" dirty="0" smtClean="0"/>
              <a:t>的主机如何与</a:t>
            </a:r>
            <a:r>
              <a:rPr lang="zh-CN" altLang="zh-CN" dirty="0" smtClean="0"/>
              <a:t>互联网</a:t>
            </a:r>
            <a:r>
              <a:rPr lang="zh-CN" altLang="zh-CN" dirty="0"/>
              <a:t>上的主机通信（并不需要加密</a:t>
            </a:r>
            <a:r>
              <a:rPr lang="zh-CN" altLang="zh-CN" dirty="0" smtClean="0"/>
              <a:t>）</a:t>
            </a:r>
            <a:r>
              <a:rPr lang="zh-CN" altLang="en-US" dirty="0" smtClean="0"/>
              <a:t>？</a:t>
            </a:r>
            <a:endParaRPr lang="en-US" altLang="zh-CN" dirty="0" smtClean="0"/>
          </a:p>
          <a:p>
            <a:r>
              <a:rPr lang="zh-CN" altLang="en-US" dirty="0" smtClean="0">
                <a:solidFill>
                  <a:srgbClr val="0000FF"/>
                </a:solidFill>
              </a:rPr>
              <a:t>解决：</a:t>
            </a:r>
            <a:endParaRPr lang="en-US" altLang="zh-CN" dirty="0" smtClean="0">
              <a:solidFill>
                <a:srgbClr val="0000FF"/>
              </a:solidFill>
            </a:endParaRPr>
          </a:p>
          <a:p>
            <a:pPr lvl="1"/>
            <a:r>
              <a:rPr lang="en-US" altLang="zh-CN" dirty="0" smtClean="0"/>
              <a:t>(1) </a:t>
            </a:r>
            <a:r>
              <a:rPr lang="zh-CN" altLang="zh-CN" dirty="0" smtClean="0"/>
              <a:t>再</a:t>
            </a:r>
            <a:r>
              <a:rPr lang="zh-CN" altLang="zh-CN" dirty="0"/>
              <a:t>申请一些</a:t>
            </a:r>
            <a:r>
              <a:rPr lang="zh-CN" altLang="zh-CN" dirty="0" smtClean="0"/>
              <a:t>全球</a:t>
            </a:r>
            <a:r>
              <a:rPr lang="en-US" altLang="zh-CN" dirty="0" smtClean="0"/>
              <a:t> IP </a:t>
            </a:r>
            <a:r>
              <a:rPr lang="zh-CN" altLang="zh-CN" dirty="0" smtClean="0"/>
              <a:t>地址</a:t>
            </a:r>
            <a:r>
              <a:rPr lang="zh-CN" altLang="zh-CN" dirty="0"/>
              <a:t>。但这在很多情况下是不容易</a:t>
            </a:r>
            <a:r>
              <a:rPr lang="zh-CN" altLang="zh-CN" dirty="0" smtClean="0"/>
              <a:t>做到</a:t>
            </a:r>
            <a:r>
              <a:rPr lang="zh-CN" altLang="en-US" dirty="0" smtClean="0"/>
              <a:t>的。</a:t>
            </a:r>
            <a:endParaRPr lang="en-US" altLang="zh-CN" dirty="0" smtClean="0"/>
          </a:p>
          <a:p>
            <a:pPr lvl="1"/>
            <a:r>
              <a:rPr lang="en-US" altLang="zh-CN" dirty="0" smtClean="0"/>
              <a:t>(2)</a:t>
            </a:r>
            <a:r>
              <a:rPr lang="zh-CN" altLang="zh-CN" dirty="0"/>
              <a:t>采用网络</a:t>
            </a:r>
            <a:r>
              <a:rPr lang="zh-CN" altLang="zh-CN" dirty="0" smtClean="0"/>
              <a:t>地址转换</a:t>
            </a:r>
            <a:r>
              <a:rPr lang="en-US" altLang="zh-CN" dirty="0" smtClean="0"/>
              <a:t> NAT</a:t>
            </a:r>
            <a:r>
              <a:rPr lang="zh-CN" altLang="en-US" dirty="0" smtClean="0"/>
              <a:t>。这是</a:t>
            </a:r>
            <a:r>
              <a:rPr lang="zh-CN" altLang="zh-CN" dirty="0" smtClean="0"/>
              <a:t>目前</a:t>
            </a:r>
            <a:r>
              <a:rPr lang="zh-CN" altLang="zh-CN" dirty="0"/>
              <a:t>使用得最多的</a:t>
            </a:r>
            <a:r>
              <a:rPr lang="zh-CN" altLang="zh-CN" dirty="0" smtClean="0"/>
              <a:t>方法</a:t>
            </a:r>
            <a:r>
              <a:rPr lang="zh-CN" altLang="en-US" dirty="0" smtClean="0"/>
              <a:t>。</a:t>
            </a:r>
            <a:endParaRPr lang="zh-CN" altLang="zh-CN" dirty="0"/>
          </a:p>
          <a:p>
            <a:endParaRPr lang="en-US" altLang="zh-CN" dirty="0" smtClean="0"/>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pPr algn="ctr"/>
            <a:r>
              <a:rPr lang="zh-CN" altLang="en-US" dirty="0" smtClean="0"/>
              <a:t>网络</a:t>
            </a:r>
            <a:r>
              <a:rPr lang="zh-CN" altLang="en-US" dirty="0"/>
              <a:t>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a:t>网络地址转换 </a:t>
            </a:r>
            <a:r>
              <a:rPr lang="en-US" altLang="zh-CN" dirty="0" smtClean="0"/>
              <a:t>NAT</a:t>
            </a:r>
            <a:r>
              <a:rPr lang="en-US" altLang="zh-CN" dirty="0"/>
              <a:t> (Network Address Translation)</a:t>
            </a:r>
            <a:r>
              <a:rPr lang="en-US" altLang="zh-CN" dirty="0" smtClean="0"/>
              <a:t>  </a:t>
            </a:r>
            <a:r>
              <a:rPr lang="zh-CN" altLang="en-US" dirty="0"/>
              <a:t>方法于</a:t>
            </a:r>
            <a:r>
              <a:rPr lang="en-US" altLang="zh-CN" dirty="0"/>
              <a:t>1994</a:t>
            </a:r>
            <a:r>
              <a:rPr lang="zh-CN" altLang="en-US" dirty="0"/>
              <a:t>年提出。</a:t>
            </a:r>
          </a:p>
          <a:p>
            <a:r>
              <a:rPr lang="zh-CN" altLang="en-US" dirty="0"/>
              <a:t>需要在专用网连接</a:t>
            </a:r>
            <a:r>
              <a:rPr lang="zh-CN" altLang="en-US" dirty="0" smtClean="0"/>
              <a:t>到</a:t>
            </a:r>
            <a:r>
              <a:rPr lang="zh-CN" altLang="en-US" dirty="0"/>
              <a:t>互联</a:t>
            </a:r>
            <a:r>
              <a:rPr lang="zh-CN" altLang="en-US" dirty="0" smtClean="0"/>
              <a:t>网</a:t>
            </a:r>
            <a:r>
              <a:rPr lang="zh-CN" altLang="en-US" dirty="0"/>
              <a:t>的路由器上安装 </a:t>
            </a:r>
            <a:r>
              <a:rPr lang="en-US" altLang="zh-CN" dirty="0"/>
              <a:t>NAT </a:t>
            </a:r>
            <a:r>
              <a:rPr lang="zh-CN" altLang="en-US" dirty="0"/>
              <a:t>软件。装有 </a:t>
            </a:r>
            <a:r>
              <a:rPr lang="en-US" altLang="zh-CN" dirty="0"/>
              <a:t>NAT </a:t>
            </a:r>
            <a:r>
              <a:rPr lang="zh-CN" altLang="en-US" dirty="0"/>
              <a:t>软件的路由器</a:t>
            </a:r>
            <a:r>
              <a:rPr lang="zh-CN" altLang="en-US" dirty="0" smtClean="0"/>
              <a:t>叫作 </a:t>
            </a:r>
            <a:r>
              <a:rPr lang="en-US" altLang="zh-CN" dirty="0">
                <a:solidFill>
                  <a:srgbClr val="FF0000"/>
                </a:solidFill>
              </a:rPr>
              <a:t>NAT</a:t>
            </a:r>
            <a:r>
              <a:rPr lang="zh-CN" altLang="en-US" dirty="0">
                <a:solidFill>
                  <a:srgbClr val="FF0000"/>
                </a:solidFill>
              </a:rPr>
              <a:t>路由器，</a:t>
            </a:r>
            <a:r>
              <a:rPr lang="zh-CN" altLang="en-US" dirty="0">
                <a:solidFill>
                  <a:srgbClr val="0000FF"/>
                </a:solidFill>
              </a:rPr>
              <a:t>它至少有一个有效的外部</a:t>
            </a:r>
            <a:r>
              <a:rPr lang="zh-CN" altLang="en-US" dirty="0" smtClean="0">
                <a:solidFill>
                  <a:srgbClr val="0000FF"/>
                </a:solidFill>
              </a:rPr>
              <a:t>全球</a:t>
            </a:r>
            <a:r>
              <a:rPr lang="en-US" altLang="zh-CN" dirty="0" smtClean="0">
                <a:solidFill>
                  <a:srgbClr val="0000FF"/>
                </a:solidFill>
              </a:rPr>
              <a:t>IP</a:t>
            </a:r>
            <a:r>
              <a:rPr lang="zh-CN" altLang="en-US" dirty="0" smtClean="0">
                <a:solidFill>
                  <a:srgbClr val="0000FF"/>
                </a:solidFill>
              </a:rPr>
              <a:t>地址</a:t>
            </a:r>
            <a:r>
              <a:rPr lang="zh-CN" altLang="en-US" dirty="0">
                <a:solidFill>
                  <a:srgbClr val="0000FF"/>
                </a:solidFill>
              </a:rPr>
              <a:t>。</a:t>
            </a:r>
          </a:p>
          <a:p>
            <a:r>
              <a:rPr lang="zh-CN" altLang="en-US" dirty="0"/>
              <a:t>所有使用本地地址的主机在和外界通信</a:t>
            </a:r>
            <a:r>
              <a:rPr lang="zh-CN" altLang="en-US" dirty="0" smtClean="0"/>
              <a:t>时，都</a:t>
            </a:r>
            <a:r>
              <a:rPr lang="zh-CN" altLang="en-US" dirty="0"/>
              <a:t>要在 </a:t>
            </a:r>
            <a:r>
              <a:rPr lang="en-US" altLang="zh-CN" dirty="0"/>
              <a:t>NAT </a:t>
            </a:r>
            <a:r>
              <a:rPr lang="zh-CN" altLang="en-US" dirty="0"/>
              <a:t>路由器</a:t>
            </a:r>
            <a:r>
              <a:rPr lang="zh-CN" altLang="en-US" dirty="0">
                <a:solidFill>
                  <a:srgbClr val="FF0000"/>
                </a:solidFill>
              </a:rPr>
              <a:t>上将其本地地址转换</a:t>
            </a:r>
            <a:r>
              <a:rPr lang="zh-CN" altLang="en-US" dirty="0" smtClean="0">
                <a:solidFill>
                  <a:srgbClr val="FF0000"/>
                </a:solidFill>
              </a:rPr>
              <a:t>成</a:t>
            </a:r>
            <a:r>
              <a:rPr lang="zh-CN" altLang="zh-CN" dirty="0" smtClean="0">
                <a:solidFill>
                  <a:srgbClr val="FF0000"/>
                </a:solidFill>
              </a:rPr>
              <a:t>全球</a:t>
            </a:r>
            <a:r>
              <a:rPr lang="en-US" altLang="zh-CN" dirty="0" smtClean="0">
                <a:solidFill>
                  <a:srgbClr val="FF0000"/>
                </a:solidFill>
              </a:rPr>
              <a:t> IP </a:t>
            </a:r>
            <a:r>
              <a:rPr lang="zh-CN" altLang="zh-CN" dirty="0" smtClean="0">
                <a:solidFill>
                  <a:srgbClr val="FF0000"/>
                </a:solidFill>
              </a:rPr>
              <a:t>地址</a:t>
            </a:r>
            <a:r>
              <a:rPr lang="zh-CN" altLang="en-US" dirty="0">
                <a:solidFill>
                  <a:srgbClr val="FF0000"/>
                </a:solidFill>
              </a:rPr>
              <a:t>，</a:t>
            </a:r>
            <a:r>
              <a:rPr lang="zh-CN" altLang="en-US" dirty="0" smtClean="0"/>
              <a:t>才能和互联网连接</a:t>
            </a:r>
            <a:r>
              <a:rPr lang="zh-CN" altLang="en-US" dirty="0"/>
              <a:t>。</a:t>
            </a:r>
            <a:r>
              <a:rPr lang="zh-CN" altLang="en-US" sz="3600" dirty="0"/>
              <a:t> </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 name="Line 74"/>
          <p:cNvSpPr>
            <a:spLocks noChangeShapeType="1"/>
          </p:cNvSpPr>
          <p:nvPr/>
        </p:nvSpPr>
        <p:spPr bwMode="auto">
          <a:xfrm>
            <a:off x="8827252" y="3582236"/>
            <a:ext cx="638905" cy="172903"/>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7" name="Line 73"/>
          <p:cNvSpPr>
            <a:spLocks noChangeShapeType="1"/>
          </p:cNvSpPr>
          <p:nvPr/>
        </p:nvSpPr>
        <p:spPr bwMode="auto">
          <a:xfrm>
            <a:off x="8429477" y="4184548"/>
            <a:ext cx="637145" cy="431309"/>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8" name="Line 72"/>
          <p:cNvSpPr>
            <a:spLocks noChangeShapeType="1"/>
          </p:cNvSpPr>
          <p:nvPr/>
        </p:nvSpPr>
        <p:spPr bwMode="auto">
          <a:xfrm flipV="1">
            <a:off x="8508681" y="2807018"/>
            <a:ext cx="557941" cy="343906"/>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9" name="Group 61"/>
          <p:cNvGrpSpPr/>
          <p:nvPr/>
        </p:nvGrpSpPr>
        <p:grpSpPr bwMode="auto">
          <a:xfrm flipH="1">
            <a:off x="1721858" y="3755139"/>
            <a:ext cx="1038440" cy="258405"/>
            <a:chOff x="521" y="2478"/>
            <a:chExt cx="1044" cy="136"/>
          </a:xfrm>
        </p:grpSpPr>
        <p:sp>
          <p:nvSpPr>
            <p:cNvPr id="10" name="AutoShape 62"/>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1" name="Rectangle 63"/>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2" name="Rectangle 64"/>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13" name="Rectangle 43"/>
          <p:cNvSpPr>
            <a:spLocks noChangeArrowheads="1"/>
          </p:cNvSpPr>
          <p:nvPr/>
        </p:nvSpPr>
        <p:spPr bwMode="auto">
          <a:xfrm>
            <a:off x="875265" y="2117304"/>
            <a:ext cx="2684104" cy="2154644"/>
          </a:xfrm>
          <a:prstGeom prst="rect">
            <a:avLst/>
          </a:prstGeom>
          <a:noFill/>
          <a:ln w="28575">
            <a:solidFill>
              <a:schemeClr val="tx1"/>
            </a:solidFill>
            <a:prstDash val="dash"/>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4" name="Line 37"/>
          <p:cNvSpPr>
            <a:spLocks noChangeShapeType="1"/>
          </p:cNvSpPr>
          <p:nvPr/>
        </p:nvSpPr>
        <p:spPr bwMode="auto">
          <a:xfrm>
            <a:off x="1003751" y="3667736"/>
            <a:ext cx="3034357" cy="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15" name="Line 34"/>
          <p:cNvSpPr>
            <a:spLocks noChangeShapeType="1"/>
          </p:cNvSpPr>
          <p:nvPr/>
        </p:nvSpPr>
        <p:spPr bwMode="auto">
          <a:xfrm>
            <a:off x="4117311" y="3667736"/>
            <a:ext cx="2156084" cy="0"/>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graphicFrame>
        <p:nvGraphicFramePr>
          <p:cNvPr id="16" name="Object 4"/>
          <p:cNvGraphicFramePr>
            <a:graphicFrameLocks noChangeAspect="1"/>
          </p:cNvGraphicFramePr>
          <p:nvPr/>
        </p:nvGraphicFramePr>
        <p:xfrm>
          <a:off x="6113228" y="2548614"/>
          <a:ext cx="3041397" cy="2038741"/>
        </p:xfrm>
        <a:graphic>
          <a:graphicData uri="http://schemas.openxmlformats.org/presentationml/2006/ole">
            <p:oleObj spid="_x0000_s610305" name="VISIO" r:id="rId4" imgW="1687068" imgH="964692" progId="">
              <p:embed/>
            </p:oleObj>
          </a:graphicData>
        </a:graphic>
      </p:graphicFrame>
      <p:pic>
        <p:nvPicPr>
          <p:cNvPr id="17" name="Picture 6"/>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77941" y="3540434"/>
            <a:ext cx="577302" cy="300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sp>
        <p:nvSpPr>
          <p:cNvPr id="18" name="Text Box 7"/>
          <p:cNvSpPr txBox="1">
            <a:spLocks noChangeArrowheads="1"/>
          </p:cNvSpPr>
          <p:nvPr/>
        </p:nvSpPr>
        <p:spPr bwMode="auto">
          <a:xfrm>
            <a:off x="3634045" y="2892522"/>
            <a:ext cx="95891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2000" b="1" dirty="0">
                <a:solidFill>
                  <a:srgbClr val="FF0000"/>
                </a:solidFill>
                <a:latin typeface="+mn-ea"/>
                <a:ea typeface="+mn-ea"/>
              </a:rPr>
              <a:t>NAT</a:t>
            </a:r>
          </a:p>
          <a:p>
            <a:pPr algn="ctr" eaLnBrk="1" hangingPunct="1">
              <a:lnSpc>
                <a:spcPct val="90000"/>
              </a:lnSpc>
            </a:pPr>
            <a:r>
              <a:rPr kumimoji="1" lang="zh-CN" altLang="en-US" sz="2000" b="1" dirty="0">
                <a:solidFill>
                  <a:srgbClr val="FF0000"/>
                </a:solidFill>
                <a:latin typeface="+mn-ea"/>
                <a:ea typeface="+mn-ea"/>
              </a:rPr>
              <a:t>路由器</a:t>
            </a:r>
          </a:p>
        </p:txBody>
      </p:sp>
      <p:pic>
        <p:nvPicPr>
          <p:cNvPr id="19" name="Picture 30"/>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915255" y="2548613"/>
            <a:ext cx="373134" cy="408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1"/>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748049" y="4271950"/>
            <a:ext cx="373134" cy="408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3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314792" y="3496734"/>
            <a:ext cx="373134" cy="408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 Box 35"/>
          <p:cNvSpPr txBox="1">
            <a:spLocks noChangeArrowheads="1"/>
          </p:cNvSpPr>
          <p:nvPr/>
        </p:nvSpPr>
        <p:spPr bwMode="auto">
          <a:xfrm>
            <a:off x="1064570" y="1676282"/>
            <a:ext cx="23823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FF"/>
                </a:solidFill>
                <a:latin typeface="+mn-ea"/>
                <a:ea typeface="+mn-ea"/>
              </a:rPr>
              <a:t>专用网 </a:t>
            </a:r>
            <a:r>
              <a:rPr kumimoji="1" lang="en-US" altLang="zh-CN" sz="2000" b="1" dirty="0">
                <a:solidFill>
                  <a:srgbClr val="0000FF"/>
                </a:solidFill>
                <a:latin typeface="+mn-ea"/>
                <a:ea typeface="+mn-ea"/>
              </a:rPr>
              <a:t>192.168.0.0</a:t>
            </a:r>
          </a:p>
        </p:txBody>
      </p:sp>
      <p:sp>
        <p:nvSpPr>
          <p:cNvPr id="23" name="Text Box 36"/>
          <p:cNvSpPr txBox="1">
            <a:spLocks noChangeArrowheads="1"/>
          </p:cNvSpPr>
          <p:nvPr/>
        </p:nvSpPr>
        <p:spPr bwMode="auto">
          <a:xfrm>
            <a:off x="7002762" y="2846818"/>
            <a:ext cx="95891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互联网</a:t>
            </a:r>
          </a:p>
        </p:txBody>
      </p:sp>
      <p:sp>
        <p:nvSpPr>
          <p:cNvPr id="24" name="Line 38"/>
          <p:cNvSpPr>
            <a:spLocks noChangeShapeType="1"/>
          </p:cNvSpPr>
          <p:nvPr/>
        </p:nvSpPr>
        <p:spPr bwMode="auto">
          <a:xfrm rot="5400000">
            <a:off x="1156692" y="3381781"/>
            <a:ext cx="602312" cy="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pic>
        <p:nvPicPr>
          <p:cNvPr id="25" name="Picture 27"/>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269521" y="2953323"/>
            <a:ext cx="373134" cy="408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42"/>
          <p:cNvGrpSpPr/>
          <p:nvPr/>
        </p:nvGrpSpPr>
        <p:grpSpPr bwMode="auto">
          <a:xfrm>
            <a:off x="2281560" y="3323829"/>
            <a:ext cx="1038440" cy="258405"/>
            <a:chOff x="521" y="2478"/>
            <a:chExt cx="1044" cy="136"/>
          </a:xfrm>
        </p:grpSpPr>
        <p:sp>
          <p:nvSpPr>
            <p:cNvPr id="27" name="AutoShape 41"/>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8" name="Rectangle 39"/>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9" name="Rectangle 40"/>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0" name="Text Box 44"/>
          <p:cNvSpPr txBox="1">
            <a:spLocks noChangeArrowheads="1"/>
          </p:cNvSpPr>
          <p:nvPr/>
        </p:nvSpPr>
        <p:spPr bwMode="auto">
          <a:xfrm>
            <a:off x="2144689" y="2168607"/>
            <a:ext cx="140294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源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p>
          <a:p>
            <a:pPr algn="ctr" eaLnBrk="1" hangingPunct="1">
              <a:lnSpc>
                <a:spcPct val="90000"/>
              </a:lnSpc>
            </a:pPr>
            <a:r>
              <a:rPr kumimoji="1" lang="en-US" altLang="zh-CN" b="1" dirty="0">
                <a:solidFill>
                  <a:srgbClr val="990000"/>
                </a:solidFill>
                <a:latin typeface="+mn-ea"/>
                <a:ea typeface="+mn-ea"/>
              </a:rPr>
              <a:t>192.168.0.3</a:t>
            </a:r>
          </a:p>
        </p:txBody>
      </p:sp>
      <p:sp>
        <p:nvSpPr>
          <p:cNvPr id="31" name="Text Box 45"/>
          <p:cNvSpPr txBox="1">
            <a:spLocks noChangeArrowheads="1"/>
          </p:cNvSpPr>
          <p:nvPr/>
        </p:nvSpPr>
        <p:spPr bwMode="auto">
          <a:xfrm>
            <a:off x="740534" y="2389012"/>
            <a:ext cx="140294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FF"/>
                </a:solidFill>
                <a:latin typeface="+mn-ea"/>
                <a:ea typeface="+mn-ea"/>
              </a:rPr>
              <a:t>主机 </a:t>
            </a:r>
            <a:r>
              <a:rPr kumimoji="1" lang="en-US" altLang="zh-CN" b="1" dirty="0">
                <a:solidFill>
                  <a:srgbClr val="0000FF"/>
                </a:solidFill>
                <a:latin typeface="+mn-ea"/>
                <a:ea typeface="+mn-ea"/>
              </a:rPr>
              <a:t>A</a:t>
            </a:r>
          </a:p>
          <a:p>
            <a:pPr algn="ctr" eaLnBrk="1" hangingPunct="1">
              <a:lnSpc>
                <a:spcPct val="90000"/>
              </a:lnSpc>
            </a:pPr>
            <a:r>
              <a:rPr kumimoji="1" lang="en-US" altLang="zh-CN" b="1" dirty="0">
                <a:solidFill>
                  <a:srgbClr val="0000FF"/>
                </a:solidFill>
                <a:latin typeface="+mn-ea"/>
                <a:ea typeface="+mn-ea"/>
              </a:rPr>
              <a:t>192.168.0.3</a:t>
            </a:r>
          </a:p>
        </p:txBody>
      </p:sp>
      <p:grpSp>
        <p:nvGrpSpPr>
          <p:cNvPr id="32" name="Group 46"/>
          <p:cNvGrpSpPr/>
          <p:nvPr/>
        </p:nvGrpSpPr>
        <p:grpSpPr bwMode="auto">
          <a:xfrm>
            <a:off x="4756215" y="3323829"/>
            <a:ext cx="1038440" cy="258405"/>
            <a:chOff x="521" y="2478"/>
            <a:chExt cx="1044" cy="136"/>
          </a:xfrm>
        </p:grpSpPr>
        <p:sp>
          <p:nvSpPr>
            <p:cNvPr id="33" name="AutoShape 47"/>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4" name="Rectangle 48"/>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5" name="Rectangle 49"/>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6" name="Text Box 50"/>
          <p:cNvSpPr txBox="1">
            <a:spLocks noChangeArrowheads="1"/>
          </p:cNvSpPr>
          <p:nvPr/>
        </p:nvSpPr>
        <p:spPr bwMode="auto">
          <a:xfrm>
            <a:off x="5190461" y="2339611"/>
            <a:ext cx="127470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源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p>
        </p:txBody>
      </p:sp>
      <p:sp>
        <p:nvSpPr>
          <p:cNvPr id="37" name="Line 51"/>
          <p:cNvSpPr>
            <a:spLocks noChangeShapeType="1"/>
          </p:cNvSpPr>
          <p:nvPr/>
        </p:nvSpPr>
        <p:spPr bwMode="auto">
          <a:xfrm>
            <a:off x="2999668" y="2719619"/>
            <a:ext cx="0" cy="777115"/>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38" name="Text Box 52"/>
          <p:cNvSpPr txBox="1">
            <a:spLocks noChangeArrowheads="1"/>
          </p:cNvSpPr>
          <p:nvPr/>
        </p:nvSpPr>
        <p:spPr bwMode="auto">
          <a:xfrm>
            <a:off x="8487350" y="1957702"/>
            <a:ext cx="127470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99"/>
                </a:solidFill>
                <a:latin typeface="+mn-ea"/>
                <a:ea typeface="+mn-ea"/>
              </a:rPr>
              <a:t>主机 </a:t>
            </a:r>
            <a:r>
              <a:rPr kumimoji="1" lang="en-US" altLang="zh-CN" b="1" dirty="0">
                <a:solidFill>
                  <a:srgbClr val="000099"/>
                </a:solidFill>
                <a:latin typeface="+mn-ea"/>
                <a:ea typeface="+mn-ea"/>
              </a:rPr>
              <a:t>B</a:t>
            </a:r>
          </a:p>
          <a:p>
            <a:pPr algn="ctr" eaLnBrk="1" hangingPunct="1">
              <a:lnSpc>
                <a:spcPct val="90000"/>
              </a:lnSpc>
            </a:pPr>
            <a:r>
              <a:rPr kumimoji="1" lang="en-US" altLang="zh-CN" b="1" dirty="0">
                <a:solidFill>
                  <a:srgbClr val="000099"/>
                </a:solidFill>
                <a:latin typeface="+mn-ea"/>
                <a:ea typeface="+mn-ea"/>
              </a:rPr>
              <a:t>213.18.2.4</a:t>
            </a:r>
          </a:p>
        </p:txBody>
      </p:sp>
      <p:sp>
        <p:nvSpPr>
          <p:cNvPr id="39" name="Line 53"/>
          <p:cNvSpPr>
            <a:spLocks noChangeShapeType="1"/>
          </p:cNvSpPr>
          <p:nvPr/>
        </p:nvSpPr>
        <p:spPr bwMode="auto">
          <a:xfrm flipH="1">
            <a:off x="5474324" y="2892520"/>
            <a:ext cx="239369" cy="604212"/>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40" name="Freeform 54"/>
          <p:cNvSpPr/>
          <p:nvPr/>
        </p:nvSpPr>
        <p:spPr bwMode="auto">
          <a:xfrm>
            <a:off x="5953062" y="2719617"/>
            <a:ext cx="2955154" cy="784716"/>
          </a:xfrm>
          <a:custGeom>
            <a:avLst/>
            <a:gdLst>
              <a:gd name="T0" fmla="*/ 0 w 1679"/>
              <a:gd name="T1" fmla="*/ 409 h 413"/>
              <a:gd name="T2" fmla="*/ 475 w 1679"/>
              <a:gd name="T3" fmla="*/ 401 h 413"/>
              <a:gd name="T4" fmla="*/ 843 w 1679"/>
              <a:gd name="T5" fmla="*/ 337 h 413"/>
              <a:gd name="T6" fmla="*/ 1147 w 1679"/>
              <a:gd name="T7" fmla="*/ 241 h 413"/>
              <a:gd name="T8" fmla="*/ 1387 w 1679"/>
              <a:gd name="T9" fmla="*/ 145 h 413"/>
              <a:gd name="T10" fmla="*/ 1679 w 1679"/>
              <a:gd name="T11" fmla="*/ 0 h 413"/>
              <a:gd name="T12" fmla="*/ 0 60000 65536"/>
              <a:gd name="T13" fmla="*/ 0 60000 65536"/>
              <a:gd name="T14" fmla="*/ 0 60000 65536"/>
              <a:gd name="T15" fmla="*/ 0 60000 65536"/>
              <a:gd name="T16" fmla="*/ 0 60000 65536"/>
              <a:gd name="T17" fmla="*/ 0 60000 65536"/>
              <a:gd name="T18" fmla="*/ 0 w 1679"/>
              <a:gd name="T19" fmla="*/ 0 h 413"/>
              <a:gd name="T20" fmla="*/ 1679 w 1679"/>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1679" h="413">
                <a:moveTo>
                  <a:pt x="0" y="409"/>
                </a:moveTo>
                <a:cubicBezTo>
                  <a:pt x="79" y="408"/>
                  <a:pt x="335" y="413"/>
                  <a:pt x="475" y="401"/>
                </a:cubicBezTo>
                <a:cubicBezTo>
                  <a:pt x="615" y="389"/>
                  <a:pt x="731" y="364"/>
                  <a:pt x="843" y="337"/>
                </a:cubicBezTo>
                <a:cubicBezTo>
                  <a:pt x="955" y="310"/>
                  <a:pt x="1056" y="273"/>
                  <a:pt x="1147" y="241"/>
                </a:cubicBezTo>
                <a:cubicBezTo>
                  <a:pt x="1238" y="209"/>
                  <a:pt x="1298" y="185"/>
                  <a:pt x="1387" y="145"/>
                </a:cubicBezTo>
                <a:cubicBezTo>
                  <a:pt x="1476" y="105"/>
                  <a:pt x="1618" y="30"/>
                  <a:pt x="1679" y="0"/>
                </a:cubicBezTo>
              </a:path>
            </a:pathLst>
          </a:custGeom>
          <a:noFill/>
          <a:ln w="38100" cmpd="sng">
            <a:solidFill>
              <a:srgbClr val="CC00CC"/>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41" name="Text Box 59"/>
          <p:cNvSpPr txBox="1">
            <a:spLocks noChangeArrowheads="1"/>
          </p:cNvSpPr>
          <p:nvPr/>
        </p:nvSpPr>
        <p:spPr bwMode="auto">
          <a:xfrm>
            <a:off x="1224183" y="4494255"/>
            <a:ext cx="145648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目的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p>
          <a:p>
            <a:pPr algn="ctr" eaLnBrk="1" hangingPunct="1">
              <a:lnSpc>
                <a:spcPct val="90000"/>
              </a:lnSpc>
            </a:pPr>
            <a:r>
              <a:rPr kumimoji="1" lang="en-US" altLang="zh-CN" b="1" dirty="0">
                <a:solidFill>
                  <a:srgbClr val="990000"/>
                </a:solidFill>
                <a:latin typeface="+mn-ea"/>
                <a:ea typeface="+mn-ea"/>
              </a:rPr>
              <a:t>192.168.0.3</a:t>
            </a:r>
          </a:p>
        </p:txBody>
      </p:sp>
      <p:sp>
        <p:nvSpPr>
          <p:cNvPr id="42" name="Line 60"/>
          <p:cNvSpPr>
            <a:spLocks noChangeShapeType="1"/>
          </p:cNvSpPr>
          <p:nvPr/>
        </p:nvSpPr>
        <p:spPr bwMode="auto">
          <a:xfrm flipH="1">
            <a:off x="2042190" y="3840642"/>
            <a:ext cx="0" cy="65361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43" name="Group 65"/>
          <p:cNvGrpSpPr/>
          <p:nvPr/>
        </p:nvGrpSpPr>
        <p:grpSpPr bwMode="auto">
          <a:xfrm flipH="1">
            <a:off x="4995585" y="3755139"/>
            <a:ext cx="1038440" cy="258405"/>
            <a:chOff x="521" y="2478"/>
            <a:chExt cx="1044" cy="136"/>
          </a:xfrm>
        </p:grpSpPr>
        <p:sp>
          <p:nvSpPr>
            <p:cNvPr id="44" name="AutoShape 66"/>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5" name="Rectangle 67"/>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6" name="Rectangle 68"/>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47" name="Text Box 69"/>
          <p:cNvSpPr txBox="1">
            <a:spLocks noChangeArrowheads="1"/>
          </p:cNvSpPr>
          <p:nvPr/>
        </p:nvSpPr>
        <p:spPr bwMode="auto">
          <a:xfrm>
            <a:off x="5080689" y="4494255"/>
            <a:ext cx="1456488"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目的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p>
        </p:txBody>
      </p:sp>
      <p:sp>
        <p:nvSpPr>
          <p:cNvPr id="48" name="Line 70"/>
          <p:cNvSpPr>
            <a:spLocks noChangeShapeType="1"/>
          </p:cNvSpPr>
          <p:nvPr/>
        </p:nvSpPr>
        <p:spPr bwMode="auto">
          <a:xfrm>
            <a:off x="5314156" y="3938898"/>
            <a:ext cx="480500" cy="555357"/>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a:lstStyle/>
          <a:p>
            <a:endParaRPr lang="zh-CN" altLang="en-US" sz="2000" b="1">
              <a:solidFill>
                <a:srgbClr val="000099"/>
              </a:solidFill>
              <a:latin typeface="+mn-ea"/>
            </a:endParaRPr>
          </a:p>
        </p:txBody>
      </p:sp>
      <p:sp>
        <p:nvSpPr>
          <p:cNvPr id="49" name="Freeform 71"/>
          <p:cNvSpPr/>
          <p:nvPr/>
        </p:nvSpPr>
        <p:spPr bwMode="auto">
          <a:xfrm>
            <a:off x="6113228" y="3025524"/>
            <a:ext cx="2970995" cy="811317"/>
          </a:xfrm>
          <a:custGeom>
            <a:avLst/>
            <a:gdLst>
              <a:gd name="T0" fmla="*/ 0 w 1688"/>
              <a:gd name="T1" fmla="*/ 425 h 427"/>
              <a:gd name="T2" fmla="*/ 456 w 1688"/>
              <a:gd name="T3" fmla="*/ 416 h 427"/>
              <a:gd name="T4" fmla="*/ 816 w 1688"/>
              <a:gd name="T5" fmla="*/ 360 h 427"/>
              <a:gd name="T6" fmla="*/ 1080 w 1688"/>
              <a:gd name="T7" fmla="*/ 288 h 427"/>
              <a:gd name="T8" fmla="*/ 1336 w 1688"/>
              <a:gd name="T9" fmla="*/ 192 h 427"/>
              <a:gd name="T10" fmla="*/ 1688 w 1688"/>
              <a:gd name="T11" fmla="*/ 0 h 427"/>
              <a:gd name="T12" fmla="*/ 0 60000 65536"/>
              <a:gd name="T13" fmla="*/ 0 60000 65536"/>
              <a:gd name="T14" fmla="*/ 0 60000 65536"/>
              <a:gd name="T15" fmla="*/ 0 60000 65536"/>
              <a:gd name="T16" fmla="*/ 0 60000 65536"/>
              <a:gd name="T17" fmla="*/ 0 60000 65536"/>
              <a:gd name="T18" fmla="*/ 0 w 1688"/>
              <a:gd name="T19" fmla="*/ 0 h 427"/>
              <a:gd name="T20" fmla="*/ 1688 w 1688"/>
              <a:gd name="T21" fmla="*/ 427 h 427"/>
            </a:gdLst>
            <a:ahLst/>
            <a:cxnLst>
              <a:cxn ang="T12">
                <a:pos x="T0" y="T1"/>
              </a:cxn>
              <a:cxn ang="T13">
                <a:pos x="T2" y="T3"/>
              </a:cxn>
              <a:cxn ang="T14">
                <a:pos x="T4" y="T5"/>
              </a:cxn>
              <a:cxn ang="T15">
                <a:pos x="T6" y="T7"/>
              </a:cxn>
              <a:cxn ang="T16">
                <a:pos x="T8" y="T9"/>
              </a:cxn>
              <a:cxn ang="T17">
                <a:pos x="T10" y="T11"/>
              </a:cxn>
            </a:cxnLst>
            <a:rect l="T18" t="T19" r="T20" b="T21"/>
            <a:pathLst>
              <a:path w="1688" h="427">
                <a:moveTo>
                  <a:pt x="0" y="425"/>
                </a:moveTo>
                <a:cubicBezTo>
                  <a:pt x="76" y="424"/>
                  <a:pt x="320" y="427"/>
                  <a:pt x="456" y="416"/>
                </a:cubicBezTo>
                <a:cubicBezTo>
                  <a:pt x="592" y="405"/>
                  <a:pt x="712" y="381"/>
                  <a:pt x="816" y="360"/>
                </a:cubicBezTo>
                <a:cubicBezTo>
                  <a:pt x="920" y="339"/>
                  <a:pt x="993" y="316"/>
                  <a:pt x="1080" y="288"/>
                </a:cubicBezTo>
                <a:cubicBezTo>
                  <a:pt x="1167" y="260"/>
                  <a:pt x="1235" y="240"/>
                  <a:pt x="1336" y="192"/>
                </a:cubicBezTo>
                <a:cubicBezTo>
                  <a:pt x="1437" y="144"/>
                  <a:pt x="1615" y="40"/>
                  <a:pt x="1688" y="0"/>
                </a:cubicBezTo>
              </a:path>
            </a:pathLst>
          </a:custGeom>
          <a:noFill/>
          <a:ln w="38100" cmpd="sng">
            <a:solidFill>
              <a:srgbClr val="CC00CC"/>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50" name="AutoShape 75"/>
          <p:cNvSpPr>
            <a:spLocks noChangeArrowheads="1"/>
          </p:cNvSpPr>
          <p:nvPr/>
        </p:nvSpPr>
        <p:spPr bwMode="auto">
          <a:xfrm>
            <a:off x="4677012" y="1244234"/>
            <a:ext cx="1860164" cy="748228"/>
          </a:xfrm>
          <a:prstGeom prst="wedgeRoundRectCallout">
            <a:avLst>
              <a:gd name="adj1" fmla="val -61990"/>
              <a:gd name="adj2" fmla="val 265089"/>
              <a:gd name="adj3" fmla="val 16667"/>
            </a:avLst>
          </a:prstGeom>
          <a:solidFill>
            <a:srgbClr val="FFFF66"/>
          </a:solidFill>
          <a:ln w="9525">
            <a:solidFill>
              <a:schemeClr val="tx1"/>
            </a:solidFill>
            <a:miter lim="800000"/>
          </a:ln>
        </p:spPr>
        <p:txBody>
          <a:bodyPr/>
          <a:lstStyle/>
          <a:p>
            <a:pPr algn="ctr"/>
            <a:endParaRPr lang="zh-CN" altLang="zh-CN" sz="2000" b="1">
              <a:solidFill>
                <a:srgbClr val="000099"/>
              </a:solidFill>
              <a:latin typeface="+mn-ea"/>
            </a:endParaRPr>
          </a:p>
        </p:txBody>
      </p:sp>
      <p:sp>
        <p:nvSpPr>
          <p:cNvPr id="51" name="Text Box 76"/>
          <p:cNvSpPr txBox="1">
            <a:spLocks noChangeArrowheads="1"/>
          </p:cNvSpPr>
          <p:nvPr/>
        </p:nvSpPr>
        <p:spPr bwMode="auto">
          <a:xfrm>
            <a:off x="4797660" y="1316244"/>
            <a:ext cx="15955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全球 </a:t>
            </a:r>
            <a:r>
              <a:rPr kumimoji="1" lang="en-US" altLang="zh-CN" sz="2000" b="1" dirty="0">
                <a:solidFill>
                  <a:srgbClr val="000099"/>
                </a:solidFill>
                <a:latin typeface="+mn-ea"/>
                <a:ea typeface="+mn-ea"/>
              </a:rPr>
              <a:t>IP </a:t>
            </a:r>
            <a:r>
              <a:rPr kumimoji="1" lang="zh-CN" altLang="en-US" sz="2000" b="1" dirty="0">
                <a:solidFill>
                  <a:srgbClr val="000099"/>
                </a:solidFill>
                <a:latin typeface="+mn-ea"/>
                <a:ea typeface="+mn-ea"/>
              </a:rPr>
              <a:t>地址</a:t>
            </a:r>
          </a:p>
          <a:p>
            <a:pPr algn="ctr" eaLnBrk="1" hangingPunct="1">
              <a:lnSpc>
                <a:spcPct val="90000"/>
              </a:lnSpc>
            </a:pPr>
            <a:r>
              <a:rPr kumimoji="1" lang="en-US" altLang="zh-CN" sz="2000" b="1" dirty="0">
                <a:solidFill>
                  <a:srgbClr val="000099"/>
                </a:solidFill>
                <a:latin typeface="+mn-ea"/>
                <a:ea typeface="+mn-ea"/>
              </a:rPr>
              <a:t>172.38.1.5</a:t>
            </a:r>
          </a:p>
        </p:txBody>
      </p:sp>
      <p:sp>
        <p:nvSpPr>
          <p:cNvPr id="4" name="矩形 3"/>
          <p:cNvSpPr/>
          <p:nvPr/>
        </p:nvSpPr>
        <p:spPr>
          <a:xfrm>
            <a:off x="2520929" y="5373218"/>
            <a:ext cx="560042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 </a:t>
            </a:r>
            <a:r>
              <a:rPr lang="zh-CN" altLang="zh-CN" sz="2400" b="1" dirty="0" smtClean="0">
                <a:latin typeface="+mn-lt"/>
                <a:ea typeface="黑体" panose="02010609060101010101" pitchFamily="2" charset="-122"/>
              </a:rPr>
              <a:t>路由器</a:t>
            </a:r>
            <a:r>
              <a:rPr lang="zh-CN" altLang="zh-CN" sz="2400" b="1" dirty="0">
                <a:latin typeface="+mn-lt"/>
                <a:ea typeface="黑体" panose="02010609060101010101" pitchFamily="2" charset="-122"/>
              </a:rPr>
              <a:t>的工作原理</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pPr>
              <a:lnSpc>
                <a:spcPct val="120000"/>
              </a:lnSpc>
            </a:pPr>
            <a:r>
              <a:rPr lang="zh-CN" altLang="en-US" sz="2800" dirty="0"/>
              <a:t>内部主机 </a:t>
            </a:r>
            <a:r>
              <a:rPr lang="en-US" altLang="zh-CN" sz="2800" dirty="0" smtClean="0"/>
              <a:t>A </a:t>
            </a:r>
            <a:r>
              <a:rPr lang="zh-CN" altLang="en-US" sz="2800" dirty="0"/>
              <a:t>用</a:t>
            </a:r>
            <a:r>
              <a:rPr lang="zh-CN" altLang="en-US" sz="2800" dirty="0">
                <a:solidFill>
                  <a:srgbClr val="FF0000"/>
                </a:solidFill>
              </a:rPr>
              <a:t>本地地址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smtClean="0"/>
              <a:t>和互联网上</a:t>
            </a:r>
            <a:r>
              <a:rPr lang="zh-CN" altLang="en-US" sz="2800" dirty="0"/>
              <a:t>主机 </a:t>
            </a:r>
            <a:r>
              <a:rPr lang="en-US" altLang="zh-CN" sz="2800" dirty="0" smtClean="0"/>
              <a:t>B </a:t>
            </a:r>
            <a:r>
              <a:rPr lang="zh-CN" altLang="en-US" sz="2800" dirty="0"/>
              <a:t>通信所发送的数据报必须经过 </a:t>
            </a:r>
            <a:r>
              <a:rPr lang="en-US" altLang="zh-CN" sz="2800" dirty="0"/>
              <a:t>NAT </a:t>
            </a:r>
            <a:r>
              <a:rPr lang="zh-CN" altLang="en-US" sz="2800" dirty="0"/>
              <a:t>路由器。</a:t>
            </a:r>
          </a:p>
          <a:p>
            <a:pPr>
              <a:lnSpc>
                <a:spcPct val="120000"/>
              </a:lnSpc>
            </a:pPr>
            <a:r>
              <a:rPr lang="en-US" altLang="zh-CN" sz="2800" dirty="0"/>
              <a:t>NAT </a:t>
            </a:r>
            <a:r>
              <a:rPr lang="zh-CN" altLang="en-US" sz="2800" dirty="0"/>
              <a:t>路由器</a:t>
            </a:r>
            <a:r>
              <a:rPr lang="zh-CN" altLang="en-US" sz="2800" dirty="0">
                <a:solidFill>
                  <a:srgbClr val="FF0000"/>
                </a:solidFill>
              </a:rPr>
              <a:t>将数据报的源地址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a:solidFill>
                  <a:srgbClr val="FF0000"/>
                </a:solidFill>
              </a:rPr>
              <a:t>转换成全球地址 </a:t>
            </a:r>
            <a:r>
              <a:rPr lang="en-US" altLang="zh-CN" sz="2800" dirty="0" smtClean="0">
                <a:solidFill>
                  <a:srgbClr val="FF0000"/>
                </a:solidFill>
              </a:rPr>
              <a:t>IP</a:t>
            </a:r>
            <a:r>
              <a:rPr lang="en-US" altLang="zh-CN" sz="2800" i="1" baseline="-25000" dirty="0" smtClean="0">
                <a:solidFill>
                  <a:srgbClr val="FF0000"/>
                </a:solidFill>
              </a:rPr>
              <a:t>G</a:t>
            </a:r>
            <a:r>
              <a:rPr lang="zh-CN" altLang="en-US" sz="2800" dirty="0" smtClean="0">
                <a:solidFill>
                  <a:srgbClr val="FF0000"/>
                </a:solidFill>
              </a:rPr>
              <a:t>，</a:t>
            </a:r>
            <a:r>
              <a:rPr lang="zh-CN" altLang="en-US" sz="2800" dirty="0" smtClean="0"/>
              <a:t>并把转换结果记录到</a:t>
            </a:r>
            <a:r>
              <a:rPr lang="en-US" altLang="zh-CN" sz="2800" dirty="0" smtClean="0">
                <a:solidFill>
                  <a:srgbClr val="0000CC"/>
                </a:solidFill>
              </a:rPr>
              <a:t>NAT</a:t>
            </a:r>
            <a:r>
              <a:rPr lang="zh-CN" altLang="en-US" sz="2800" dirty="0" smtClean="0">
                <a:solidFill>
                  <a:srgbClr val="0000CC"/>
                </a:solidFill>
              </a:rPr>
              <a:t>地址转换表</a:t>
            </a:r>
            <a:r>
              <a:rPr lang="zh-CN" altLang="en-US" sz="2800" dirty="0" smtClean="0"/>
              <a:t>中，目的地址 </a:t>
            </a:r>
            <a:r>
              <a:rPr lang="en-US" altLang="zh-CN" sz="2800" dirty="0" smtClean="0"/>
              <a:t>IP</a:t>
            </a:r>
            <a:r>
              <a:rPr lang="en-US" altLang="zh-CN" sz="2800" i="1" baseline="-25000" dirty="0" smtClean="0"/>
              <a:t>B </a:t>
            </a:r>
            <a:r>
              <a:rPr lang="zh-CN" altLang="en-US" sz="2800" dirty="0"/>
              <a:t>保持不变，然后发送</a:t>
            </a:r>
            <a:r>
              <a:rPr lang="zh-CN" altLang="en-US" sz="2800" dirty="0" smtClean="0"/>
              <a:t>到互联网。</a:t>
            </a:r>
            <a:endParaRPr lang="zh-CN" altLang="en-US" sz="2800" dirty="0"/>
          </a:p>
          <a:p>
            <a:pPr>
              <a:lnSpc>
                <a:spcPct val="120000"/>
              </a:lnSpc>
            </a:pPr>
            <a:r>
              <a:rPr lang="en-US" altLang="zh-CN" sz="2800" dirty="0"/>
              <a:t>NAT </a:t>
            </a:r>
            <a:r>
              <a:rPr lang="zh-CN" altLang="en-US" sz="2800" dirty="0"/>
              <a:t>路由器收到主机 </a:t>
            </a:r>
            <a:r>
              <a:rPr lang="en-US" altLang="zh-CN" sz="2800" dirty="0" smtClean="0"/>
              <a:t>B </a:t>
            </a:r>
            <a:r>
              <a:rPr lang="zh-CN" altLang="en-US" sz="2800" dirty="0"/>
              <a:t>发回的数据报时，知道数据报中的源地址是 </a:t>
            </a:r>
            <a:r>
              <a:rPr lang="en-US" altLang="zh-CN" sz="2800" dirty="0" smtClean="0"/>
              <a:t>IP</a:t>
            </a:r>
            <a:r>
              <a:rPr lang="en-US" altLang="zh-CN" sz="2800" i="1" baseline="-25000" dirty="0" smtClean="0"/>
              <a:t>B </a:t>
            </a:r>
            <a:r>
              <a:rPr lang="zh-CN" altLang="en-US" sz="2800" dirty="0"/>
              <a:t>而目的地址是 </a:t>
            </a:r>
            <a:r>
              <a:rPr lang="en-US" altLang="zh-CN" sz="2800" dirty="0" smtClean="0"/>
              <a:t>IP</a:t>
            </a:r>
            <a:r>
              <a:rPr lang="en-US" altLang="zh-CN" sz="2800" i="1" baseline="-25000" dirty="0" smtClean="0"/>
              <a:t>G</a:t>
            </a:r>
            <a:r>
              <a:rPr lang="zh-CN" altLang="en-US" sz="2800" dirty="0" smtClean="0"/>
              <a:t>。</a:t>
            </a:r>
            <a:endParaRPr lang="zh-CN" altLang="en-US" sz="2800" dirty="0"/>
          </a:p>
          <a:p>
            <a:pPr>
              <a:lnSpc>
                <a:spcPct val="120000"/>
              </a:lnSpc>
            </a:pPr>
            <a:r>
              <a:rPr lang="zh-CN" altLang="en-US" sz="2800" dirty="0">
                <a:solidFill>
                  <a:srgbClr val="0000CC"/>
                </a:solidFill>
              </a:rPr>
              <a:t>根据 </a:t>
            </a:r>
            <a:r>
              <a:rPr lang="en-US" altLang="zh-CN" sz="2800" dirty="0">
                <a:solidFill>
                  <a:srgbClr val="0000CC"/>
                </a:solidFill>
              </a:rPr>
              <a:t>NAT </a:t>
            </a:r>
            <a:r>
              <a:rPr lang="zh-CN" altLang="en-US" sz="2800" dirty="0">
                <a:solidFill>
                  <a:srgbClr val="0000CC"/>
                </a:solidFill>
              </a:rPr>
              <a:t>转换表</a:t>
            </a:r>
            <a:r>
              <a:rPr lang="zh-CN" altLang="en-US" sz="2800" dirty="0">
                <a:solidFill>
                  <a:srgbClr val="FF0000"/>
                </a:solidFill>
              </a:rPr>
              <a:t>，</a:t>
            </a:r>
            <a:r>
              <a:rPr lang="en-US" altLang="zh-CN" sz="2800" dirty="0"/>
              <a:t>NAT </a:t>
            </a:r>
            <a:r>
              <a:rPr lang="zh-CN" altLang="en-US" sz="2800" dirty="0"/>
              <a:t>路由器</a:t>
            </a:r>
            <a:r>
              <a:rPr lang="zh-CN" altLang="en-US" sz="2800" dirty="0">
                <a:solidFill>
                  <a:srgbClr val="FF0000"/>
                </a:solidFill>
              </a:rPr>
              <a:t>将目的地址 </a:t>
            </a:r>
            <a:r>
              <a:rPr lang="en-US" altLang="zh-CN" sz="2800" dirty="0">
                <a:solidFill>
                  <a:srgbClr val="FF0000"/>
                </a:solidFill>
              </a:rPr>
              <a:t>IP</a:t>
            </a:r>
            <a:r>
              <a:rPr lang="en-US" altLang="zh-CN" sz="2800" i="1" baseline="-25000" dirty="0">
                <a:solidFill>
                  <a:srgbClr val="FF0000"/>
                </a:solidFill>
              </a:rPr>
              <a:t>G </a:t>
            </a:r>
            <a:r>
              <a:rPr lang="zh-CN" altLang="en-US" sz="2800" dirty="0">
                <a:solidFill>
                  <a:srgbClr val="FF0000"/>
                </a:solidFill>
              </a:rPr>
              <a:t>转换为 </a:t>
            </a:r>
            <a:r>
              <a:rPr lang="en-US" altLang="zh-CN" sz="2800" dirty="0" smtClean="0">
                <a:solidFill>
                  <a:srgbClr val="FF0000"/>
                </a:solidFill>
              </a:rPr>
              <a:t>IP</a:t>
            </a:r>
            <a:r>
              <a:rPr lang="en-US" altLang="zh-CN" sz="2800" i="1" baseline="-25000" dirty="0" smtClean="0">
                <a:solidFill>
                  <a:srgbClr val="FF0000"/>
                </a:solidFill>
              </a:rPr>
              <a:t>A</a:t>
            </a:r>
            <a:r>
              <a:rPr lang="zh-CN" altLang="en-US" sz="2800" dirty="0" smtClean="0">
                <a:solidFill>
                  <a:srgbClr val="FF0000"/>
                </a:solidFill>
              </a:rPr>
              <a:t>，</a:t>
            </a:r>
            <a:r>
              <a:rPr lang="zh-CN" altLang="en-US" sz="2800" dirty="0"/>
              <a:t>转发给最终的内部主机 </a:t>
            </a:r>
            <a:r>
              <a:rPr lang="en-US" altLang="zh-CN" sz="2800" dirty="0" smtClean="0"/>
              <a:t>A</a:t>
            </a:r>
            <a:r>
              <a:rPr lang="zh-CN" altLang="en-US"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7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7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r>
              <a:rPr lang="zh-CN" altLang="en-US" sz="2800" dirty="0" smtClean="0"/>
              <a:t>可以看出，在内部主机与外部主机通信时，在</a:t>
            </a:r>
            <a:r>
              <a:rPr lang="en-US" altLang="zh-CN" sz="2800" dirty="0" smtClean="0"/>
              <a:t>NAT</a:t>
            </a:r>
            <a:r>
              <a:rPr lang="zh-CN" altLang="en-US" sz="2800" dirty="0" smtClean="0"/>
              <a:t>路由器上发生了</a:t>
            </a:r>
            <a:r>
              <a:rPr lang="zh-CN" altLang="en-US" sz="2800" dirty="0" smtClean="0">
                <a:solidFill>
                  <a:srgbClr val="FF0000"/>
                </a:solidFill>
              </a:rPr>
              <a:t>两次地址转换</a:t>
            </a:r>
            <a:r>
              <a:rPr lang="zh-CN" altLang="en-US" sz="2800" dirty="0">
                <a:solidFill>
                  <a:srgbClr val="FF0000"/>
                </a:solidFill>
              </a:rPr>
              <a:t>：</a:t>
            </a:r>
            <a:endParaRPr lang="en-US" altLang="zh-CN" sz="2800" dirty="0" smtClean="0">
              <a:solidFill>
                <a:srgbClr val="FF0000"/>
              </a:solidFill>
            </a:endParaRPr>
          </a:p>
          <a:p>
            <a:pPr lvl="1"/>
            <a:r>
              <a:rPr lang="zh-CN" altLang="en-US" sz="2400" dirty="0" smtClean="0">
                <a:solidFill>
                  <a:srgbClr val="0000FF"/>
                </a:solidFill>
              </a:rPr>
              <a:t>离开专用网时：</a:t>
            </a:r>
            <a:r>
              <a:rPr lang="zh-CN" altLang="en-US" sz="2400" dirty="0" smtClean="0"/>
              <a:t>替换源地址，将内部地址替换为全球地址；</a:t>
            </a:r>
            <a:endParaRPr lang="en-US" altLang="zh-CN" sz="2400" dirty="0" smtClean="0"/>
          </a:p>
          <a:p>
            <a:pPr lvl="1"/>
            <a:r>
              <a:rPr lang="zh-CN" altLang="en-US" sz="2400" dirty="0" smtClean="0">
                <a:solidFill>
                  <a:srgbClr val="0000FF"/>
                </a:solidFill>
              </a:rPr>
              <a:t>进入</a:t>
            </a:r>
            <a:r>
              <a:rPr lang="zh-CN" altLang="en-US" sz="2400" dirty="0">
                <a:solidFill>
                  <a:srgbClr val="0000FF"/>
                </a:solidFill>
              </a:rPr>
              <a:t>专用网</a:t>
            </a:r>
            <a:r>
              <a:rPr lang="zh-CN" altLang="en-US" sz="2400" dirty="0" smtClean="0">
                <a:solidFill>
                  <a:srgbClr val="0000FF"/>
                </a:solidFill>
              </a:rPr>
              <a:t>时：</a:t>
            </a:r>
            <a:r>
              <a:rPr lang="zh-CN" altLang="en-US" sz="2400" dirty="0" smtClean="0"/>
              <a:t>替换目的地址</a:t>
            </a:r>
            <a:r>
              <a:rPr lang="zh-CN" altLang="en-US" sz="2400" dirty="0"/>
              <a:t>，</a:t>
            </a:r>
            <a:r>
              <a:rPr lang="zh-CN" altLang="en-US" sz="2400" dirty="0" smtClean="0"/>
              <a:t>将全球地址替换为</a:t>
            </a:r>
            <a:r>
              <a:rPr lang="zh-CN" altLang="en-US" sz="2400" dirty="0"/>
              <a:t>内部地址</a:t>
            </a:r>
            <a:r>
              <a:rPr lang="zh-CN" altLang="en-US" sz="2400" dirty="0" smtClean="0"/>
              <a:t>；</a:t>
            </a:r>
            <a:endParaRPr lang="zh-CN" altLang="en-US" sz="2400" dirty="0"/>
          </a:p>
        </p:txBody>
      </p:sp>
      <p:graphicFrame>
        <p:nvGraphicFramePr>
          <p:cNvPr id="2" name="表格 1"/>
          <p:cNvGraphicFramePr>
            <a:graphicFrameLocks noGrp="1"/>
          </p:cNvGraphicFramePr>
          <p:nvPr/>
        </p:nvGraphicFramePr>
        <p:xfrm>
          <a:off x="848545" y="3789042"/>
          <a:ext cx="8496943" cy="2088230"/>
        </p:xfrm>
        <a:graphic>
          <a:graphicData uri="http://schemas.openxmlformats.org/drawingml/2006/table">
            <a:tbl>
              <a:tblPr firstRow="1" firstCol="1" lastRow="1" lastCol="1" bandRow="1" bandCol="1">
                <a:tableStyleId>{5C22544A-7EE6-4342-B048-85BDC9FD1C3A}</a:tableStyleId>
              </a:tblPr>
              <a:tblGrid>
                <a:gridCol w="1763516"/>
                <a:gridCol w="2545266"/>
                <a:gridCol w="2104005"/>
                <a:gridCol w="2084156"/>
              </a:tblGrid>
              <a:tr h="417646">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方向</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旧的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新的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192.168.0.3</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172.38.1.5</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目的</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172.38.1.5</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192.168.0.3</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192.168.0.7</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目的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192.168.0.7</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080792" y="3284984"/>
            <a:ext cx="352839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a:t>
            </a:r>
            <a:r>
              <a:rPr lang="zh-CN" altLang="zh-CN" sz="2400" b="1" dirty="0">
                <a:latin typeface="+mn-lt"/>
                <a:ea typeface="黑体" panose="02010609060101010101" pitchFamily="2" charset="-122"/>
              </a:rPr>
              <a:t>地址转换表举例</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网络地址转换 </a:t>
            </a:r>
            <a:r>
              <a:rPr lang="en-US" altLang="zh-CN" dirty="0"/>
              <a:t>NAT</a:t>
            </a:r>
            <a:endParaRPr lang="zh-CN" altLang="en-US" dirty="0"/>
          </a:p>
        </p:txBody>
      </p:sp>
      <p:sp>
        <p:nvSpPr>
          <p:cNvPr id="3" name="内容占位符 2"/>
          <p:cNvSpPr>
            <a:spLocks noGrp="1"/>
          </p:cNvSpPr>
          <p:nvPr>
            <p:ph idx="1"/>
          </p:nvPr>
        </p:nvSpPr>
        <p:spPr/>
        <p:txBody>
          <a:bodyPr/>
          <a:lstStyle/>
          <a:p>
            <a:r>
              <a:rPr lang="zh-CN" altLang="zh-CN" dirty="0" smtClean="0"/>
              <a:t>当</a:t>
            </a:r>
            <a:r>
              <a:rPr lang="en-US" altLang="zh-CN" dirty="0" smtClean="0"/>
              <a:t> NAT </a:t>
            </a:r>
            <a:r>
              <a:rPr lang="zh-CN" altLang="zh-CN" dirty="0" smtClean="0"/>
              <a:t>路由器具有</a:t>
            </a:r>
            <a:r>
              <a:rPr lang="en-US" altLang="zh-CN" dirty="0" smtClean="0"/>
              <a:t> </a:t>
            </a:r>
            <a:r>
              <a:rPr lang="en-US" altLang="zh-CN" i="1" dirty="0" smtClean="0"/>
              <a:t>n </a:t>
            </a:r>
            <a:r>
              <a:rPr lang="zh-CN" altLang="zh-CN" dirty="0" smtClean="0"/>
              <a:t>个全球</a:t>
            </a:r>
            <a:r>
              <a:rPr lang="en-US" altLang="zh-CN" dirty="0" smtClean="0"/>
              <a:t> IP </a:t>
            </a:r>
            <a:r>
              <a:rPr lang="zh-CN" altLang="zh-CN" dirty="0" smtClean="0"/>
              <a:t>地址时，专用网内</a:t>
            </a:r>
            <a:r>
              <a:rPr lang="zh-CN" altLang="zh-CN" dirty="0" smtClean="0">
                <a:solidFill>
                  <a:srgbClr val="FF0000"/>
                </a:solidFill>
              </a:rPr>
              <a:t>最多可以同时有</a:t>
            </a:r>
            <a:r>
              <a:rPr lang="en-US" altLang="zh-CN" dirty="0" smtClean="0">
                <a:solidFill>
                  <a:srgbClr val="FF0000"/>
                </a:solidFill>
              </a:rPr>
              <a:t> </a:t>
            </a:r>
            <a:r>
              <a:rPr lang="en-US" altLang="zh-CN" i="1" dirty="0" smtClean="0">
                <a:solidFill>
                  <a:srgbClr val="FF0000"/>
                </a:solidFill>
              </a:rPr>
              <a:t>n </a:t>
            </a:r>
            <a:r>
              <a:rPr lang="zh-CN" altLang="zh-CN" dirty="0" smtClean="0">
                <a:solidFill>
                  <a:srgbClr val="FF0000"/>
                </a:solidFill>
              </a:rPr>
              <a:t>台主机接入到互联网。</a:t>
            </a:r>
            <a:r>
              <a:rPr lang="zh-CN" altLang="zh-CN" dirty="0" smtClean="0"/>
              <a:t>这样就可以使专用网内较多数量的主机，轮流使用</a:t>
            </a:r>
            <a:r>
              <a:rPr lang="en-US" altLang="zh-CN" dirty="0" smtClean="0"/>
              <a:t> NAT </a:t>
            </a:r>
            <a:r>
              <a:rPr lang="zh-CN" altLang="zh-CN" dirty="0" smtClean="0"/>
              <a:t>路由器有限数量的全球</a:t>
            </a:r>
            <a:r>
              <a:rPr lang="en-US" altLang="zh-CN" dirty="0" smtClean="0"/>
              <a:t> IP </a:t>
            </a:r>
            <a:r>
              <a:rPr lang="zh-CN" altLang="zh-CN" dirty="0" smtClean="0"/>
              <a:t>地址。</a:t>
            </a:r>
            <a:endParaRPr lang="en-US" altLang="zh-CN" dirty="0" smtClean="0"/>
          </a:p>
          <a:p>
            <a:r>
              <a:rPr lang="zh-CN" altLang="zh-CN" dirty="0" smtClean="0"/>
              <a:t>通过</a:t>
            </a:r>
            <a:r>
              <a:rPr lang="en-US" altLang="zh-CN" dirty="0" smtClean="0"/>
              <a:t> NAT </a:t>
            </a:r>
            <a:r>
              <a:rPr lang="zh-CN" altLang="zh-CN" dirty="0" smtClean="0"/>
              <a:t>路由器的通信必须由专用网内的主机发起。</a:t>
            </a:r>
            <a:r>
              <a:rPr lang="zh-CN" altLang="zh-CN" dirty="0" smtClean="0">
                <a:solidFill>
                  <a:srgbClr val="FF0000"/>
                </a:solidFill>
              </a:rPr>
              <a:t>专用网内部的主机不能充当服务器用，</a:t>
            </a:r>
            <a:r>
              <a:rPr lang="zh-CN" altLang="zh-CN" dirty="0" smtClean="0"/>
              <a:t>因为互联网上的客户无法请求专用网内的服务器提供服务。</a:t>
            </a:r>
            <a:endParaRPr lang="zh-CN" altLang="en-US" dirty="0"/>
          </a:p>
        </p:txBody>
      </p:sp>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网络地址与端口号</a:t>
            </a:r>
            <a:r>
              <a:rPr lang="zh-CN" altLang="zh-CN" dirty="0" smtClean="0"/>
              <a:t>转换</a:t>
            </a:r>
            <a:r>
              <a:rPr lang="en-US" altLang="zh-CN" dirty="0" smtClean="0"/>
              <a:t> NAPT </a:t>
            </a:r>
            <a:endParaRPr lang="zh-CN" altLang="en-US" dirty="0"/>
          </a:p>
        </p:txBody>
      </p:sp>
      <p:sp>
        <p:nvSpPr>
          <p:cNvPr id="3" name="内容占位符 2"/>
          <p:cNvSpPr>
            <a:spLocks noGrp="1"/>
          </p:cNvSpPr>
          <p:nvPr>
            <p:ph idx="1"/>
          </p:nvPr>
        </p:nvSpPr>
        <p:spPr/>
        <p:txBody>
          <a:bodyPr/>
          <a:lstStyle/>
          <a:p>
            <a:r>
              <a:rPr lang="zh-CN" altLang="zh-CN" sz="3000" dirty="0"/>
              <a:t>为了更加有效地</a:t>
            </a:r>
            <a:r>
              <a:rPr lang="zh-CN" altLang="zh-CN" sz="3000" dirty="0" smtClean="0"/>
              <a:t>利用</a:t>
            </a:r>
            <a:r>
              <a:rPr lang="en-US" altLang="zh-CN" sz="3000" dirty="0" smtClean="0"/>
              <a:t> NAT </a:t>
            </a:r>
            <a:r>
              <a:rPr lang="zh-CN" altLang="zh-CN" sz="3000" dirty="0" smtClean="0"/>
              <a:t>路由器</a:t>
            </a:r>
            <a:r>
              <a:rPr lang="zh-CN" altLang="zh-CN" sz="3000" dirty="0"/>
              <a:t>上的全球</a:t>
            </a:r>
            <a:r>
              <a:rPr lang="en-US" altLang="zh-CN" sz="3000" dirty="0"/>
              <a:t>IP</a:t>
            </a:r>
            <a:r>
              <a:rPr lang="zh-CN" altLang="zh-CN" sz="3000" dirty="0"/>
              <a:t>地址，现在常用</a:t>
            </a:r>
            <a:r>
              <a:rPr lang="zh-CN" altLang="zh-CN" sz="3000" dirty="0" smtClean="0"/>
              <a:t>的</a:t>
            </a:r>
            <a:r>
              <a:rPr lang="en-US" altLang="zh-CN" sz="3000" dirty="0" smtClean="0"/>
              <a:t> NAT </a:t>
            </a:r>
            <a:r>
              <a:rPr lang="zh-CN" altLang="zh-CN" sz="3000" dirty="0" smtClean="0"/>
              <a:t>转换</a:t>
            </a:r>
            <a:r>
              <a:rPr lang="zh-CN" altLang="zh-CN" sz="3000" dirty="0"/>
              <a:t>表</a:t>
            </a:r>
            <a:r>
              <a:rPr lang="zh-CN" altLang="zh-CN" sz="3000" dirty="0">
                <a:solidFill>
                  <a:srgbClr val="FF0000"/>
                </a:solidFill>
              </a:rPr>
              <a:t>把运输层的端口号也利用上。</a:t>
            </a:r>
            <a:r>
              <a:rPr lang="zh-CN" altLang="zh-CN" sz="3000" dirty="0"/>
              <a:t>这样，就可以使多个拥有本地地址的主机，</a:t>
            </a:r>
            <a:r>
              <a:rPr lang="zh-CN" altLang="zh-CN" sz="3000" dirty="0">
                <a:solidFill>
                  <a:srgbClr val="FF0000"/>
                </a:solidFill>
              </a:rPr>
              <a:t>共用一</a:t>
            </a:r>
            <a:r>
              <a:rPr lang="zh-CN" altLang="zh-CN" sz="3000" dirty="0" smtClean="0">
                <a:solidFill>
                  <a:srgbClr val="FF0000"/>
                </a:solidFill>
              </a:rPr>
              <a:t>个</a:t>
            </a:r>
            <a:r>
              <a:rPr lang="en-US" altLang="zh-CN" sz="3000" dirty="0" smtClean="0">
                <a:solidFill>
                  <a:srgbClr val="FF0000"/>
                </a:solidFill>
              </a:rPr>
              <a:t> NAT </a:t>
            </a:r>
            <a:r>
              <a:rPr lang="zh-CN" altLang="zh-CN" sz="3000" dirty="0" smtClean="0">
                <a:solidFill>
                  <a:srgbClr val="FF0000"/>
                </a:solidFill>
              </a:rPr>
              <a:t>路由器</a:t>
            </a:r>
            <a:r>
              <a:rPr lang="zh-CN" altLang="zh-CN" sz="3000" dirty="0">
                <a:solidFill>
                  <a:srgbClr val="FF0000"/>
                </a:solidFill>
              </a:rPr>
              <a:t>上的</a:t>
            </a:r>
            <a:r>
              <a:rPr lang="zh-CN" altLang="zh-CN" sz="3000" dirty="0" smtClean="0">
                <a:solidFill>
                  <a:srgbClr val="FF0000"/>
                </a:solidFill>
              </a:rPr>
              <a:t>全球</a:t>
            </a:r>
            <a:r>
              <a:rPr lang="en-US" altLang="zh-CN" sz="3000" dirty="0" smtClean="0">
                <a:solidFill>
                  <a:srgbClr val="FF0000"/>
                </a:solidFill>
              </a:rPr>
              <a:t> IP </a:t>
            </a:r>
            <a:r>
              <a:rPr lang="zh-CN" altLang="zh-CN" sz="3000" dirty="0" smtClean="0">
                <a:solidFill>
                  <a:srgbClr val="FF0000"/>
                </a:solidFill>
              </a:rPr>
              <a:t>地址</a:t>
            </a:r>
            <a:r>
              <a:rPr lang="zh-CN" altLang="zh-CN" sz="3000" dirty="0">
                <a:solidFill>
                  <a:srgbClr val="FF0000"/>
                </a:solidFill>
              </a:rPr>
              <a:t>，</a:t>
            </a:r>
            <a:r>
              <a:rPr lang="zh-CN" altLang="zh-CN" sz="3000" dirty="0"/>
              <a:t>因而可以同时和互联网上的不同主机进行</a:t>
            </a:r>
            <a:r>
              <a:rPr lang="zh-CN" altLang="zh-CN" sz="3000" dirty="0" smtClean="0"/>
              <a:t>通信</a:t>
            </a:r>
            <a:r>
              <a:rPr lang="zh-CN" altLang="en-US" sz="3000" dirty="0" smtClean="0"/>
              <a:t>。</a:t>
            </a:r>
            <a:endParaRPr lang="en-US" altLang="zh-CN" sz="3000" dirty="0" smtClean="0"/>
          </a:p>
          <a:p>
            <a:r>
              <a:rPr lang="zh-CN" altLang="zh-CN" sz="3000" dirty="0"/>
              <a:t>使用端口号</a:t>
            </a:r>
            <a:r>
              <a:rPr lang="zh-CN" altLang="zh-CN" sz="3000" dirty="0" smtClean="0"/>
              <a:t>的</a:t>
            </a:r>
            <a:r>
              <a:rPr lang="en-US" altLang="zh-CN" sz="3000" dirty="0" smtClean="0"/>
              <a:t> NAT </a:t>
            </a:r>
            <a:r>
              <a:rPr lang="zh-CN" altLang="zh-CN" sz="3000" dirty="0" smtClean="0"/>
              <a:t>叫</a:t>
            </a:r>
            <a:r>
              <a:rPr lang="zh-CN" altLang="en-US" sz="3000" dirty="0" smtClean="0"/>
              <a:t>作</a:t>
            </a:r>
            <a:r>
              <a:rPr lang="zh-CN" altLang="zh-CN" sz="3000" dirty="0" smtClean="0">
                <a:solidFill>
                  <a:srgbClr val="FF0000"/>
                </a:solidFill>
              </a:rPr>
              <a:t>网络</a:t>
            </a:r>
            <a:r>
              <a:rPr lang="zh-CN" altLang="zh-CN" sz="3000" dirty="0">
                <a:solidFill>
                  <a:srgbClr val="FF0000"/>
                </a:solidFill>
              </a:rPr>
              <a:t>地址与端口号转换</a:t>
            </a:r>
            <a:r>
              <a:rPr lang="en-US" altLang="zh-CN" sz="3000" dirty="0">
                <a:solidFill>
                  <a:srgbClr val="FF0000"/>
                </a:solidFill>
              </a:rPr>
              <a:t>NAPT</a:t>
            </a:r>
            <a:r>
              <a:rPr lang="en-US" altLang="zh-CN" sz="3000" dirty="0"/>
              <a:t> (Network Address and Port Translation)</a:t>
            </a:r>
            <a:r>
              <a:rPr lang="zh-CN" altLang="zh-CN" sz="3000" dirty="0"/>
              <a:t>，而不使用端口号</a:t>
            </a:r>
            <a:r>
              <a:rPr lang="zh-CN" altLang="zh-CN" sz="3000" dirty="0" smtClean="0"/>
              <a:t>的</a:t>
            </a:r>
            <a:r>
              <a:rPr lang="en-US" altLang="zh-CN" sz="3000" dirty="0" smtClean="0"/>
              <a:t> NAT </a:t>
            </a:r>
            <a:r>
              <a:rPr lang="zh-CN" altLang="zh-CN" sz="3000" dirty="0" smtClean="0"/>
              <a:t>就叫</a:t>
            </a:r>
            <a:r>
              <a:rPr lang="zh-CN" altLang="en-US" sz="3000" dirty="0" smtClean="0"/>
              <a:t>作</a:t>
            </a:r>
            <a:r>
              <a:rPr lang="zh-CN" altLang="zh-CN" sz="3000" dirty="0" smtClean="0">
                <a:solidFill>
                  <a:srgbClr val="FF0000"/>
                </a:solidFill>
              </a:rPr>
              <a:t>传统的</a:t>
            </a:r>
            <a:r>
              <a:rPr lang="en-US" altLang="zh-CN" sz="3000" dirty="0" smtClean="0">
                <a:solidFill>
                  <a:srgbClr val="FF0000"/>
                </a:solidFill>
              </a:rPr>
              <a:t> NAT </a:t>
            </a:r>
            <a:r>
              <a:rPr lang="en-US" altLang="zh-CN" sz="3000" dirty="0"/>
              <a:t>(traditional NAT)</a:t>
            </a:r>
            <a:r>
              <a:rPr lang="zh-CN" altLang="zh-CN" sz="3000" dirty="0"/>
              <a:t>。</a:t>
            </a:r>
            <a:endParaRPr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NAPT </a:t>
            </a:r>
            <a:r>
              <a:rPr lang="zh-CN" altLang="zh-CN" dirty="0" smtClean="0"/>
              <a:t>地址转换</a:t>
            </a:r>
            <a:r>
              <a:rPr lang="zh-CN" altLang="zh-CN" dirty="0"/>
              <a:t>表</a:t>
            </a:r>
            <a:endParaRPr lang="zh-CN" altLang="en-US" dirty="0"/>
          </a:p>
        </p:txBody>
      </p:sp>
      <p:graphicFrame>
        <p:nvGraphicFramePr>
          <p:cNvPr id="4" name="内容占位符 3"/>
          <p:cNvGraphicFramePr>
            <a:graphicFrameLocks noGrp="1"/>
          </p:cNvGraphicFramePr>
          <p:nvPr>
            <p:ph idx="1"/>
          </p:nvPr>
        </p:nvGraphicFramePr>
        <p:xfrm>
          <a:off x="560513" y="1700808"/>
          <a:ext cx="9145017" cy="2520280"/>
        </p:xfrm>
        <a:graphic>
          <a:graphicData uri="http://schemas.openxmlformats.org/drawingml/2006/table">
            <a:tbl>
              <a:tblPr firstRow="1" firstCol="1" lastRow="1" lastCol="1" bandRow="1" bandCol="1">
                <a:tableStyleId>{5C22544A-7EE6-4342-B048-85BDC9FD1C3A}</a:tableStyleId>
              </a:tblPr>
              <a:tblGrid>
                <a:gridCol w="792088"/>
                <a:gridCol w="3106630"/>
                <a:gridCol w="2520580"/>
                <a:gridCol w="2725719"/>
              </a:tblGrid>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方向</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旧的</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新的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地址和端口号</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源</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源</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a:t>
                      </a:r>
                      <a:r>
                        <a:rPr lang="en-US" sz="2000" b="1">
                          <a:solidFill>
                            <a:schemeClr val="tx1"/>
                          </a:solidFill>
                          <a:effectLst/>
                          <a:latin typeface="+mn-lt"/>
                          <a:ea typeface="黑体" panose="02010609060101010101" pitchFamily="2" charset="-122"/>
                        </a:rPr>
                        <a:t>:TCP</a:t>
                      </a:r>
                      <a:r>
                        <a:rPr lang="zh-CN" sz="2000" b="1">
                          <a:solidFill>
                            <a:schemeClr val="tx1"/>
                          </a:solidFill>
                          <a:effectLst/>
                          <a:latin typeface="+mn-lt"/>
                          <a:ea typeface="黑体" panose="02010609060101010101" pitchFamily="2"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172.38.1.5:40002</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5" name="矩形 4"/>
          <p:cNvSpPr/>
          <p:nvPr/>
        </p:nvSpPr>
        <p:spPr>
          <a:xfrm>
            <a:off x="2936776" y="1196754"/>
            <a:ext cx="424847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NAPT </a:t>
            </a:r>
            <a:r>
              <a:rPr lang="zh-CN" altLang="zh-CN" sz="2400" b="1" dirty="0" smtClean="0">
                <a:latin typeface="+mn-lt"/>
                <a:ea typeface="黑体" panose="02010609060101010101" pitchFamily="2" charset="-122"/>
              </a:rPr>
              <a:t>地址转换</a:t>
            </a:r>
            <a:r>
              <a:rPr lang="zh-CN" altLang="zh-CN" sz="2400" b="1" dirty="0">
                <a:latin typeface="+mn-lt"/>
                <a:ea typeface="黑体" panose="02010609060101010101" pitchFamily="2" charset="-122"/>
              </a:rPr>
              <a:t>表举例</a:t>
            </a:r>
            <a:endParaRPr lang="zh-CN" altLang="en-US" sz="2400" b="1" dirty="0">
              <a:latin typeface="+mn-lt"/>
              <a:ea typeface="黑体" panose="02010609060101010101" pitchFamily="2" charset="-122"/>
            </a:endParaRPr>
          </a:p>
        </p:txBody>
      </p:sp>
      <p:sp>
        <p:nvSpPr>
          <p:cNvPr id="6" name="矩形 5"/>
          <p:cNvSpPr/>
          <p:nvPr/>
        </p:nvSpPr>
        <p:spPr>
          <a:xfrm>
            <a:off x="488505" y="4437112"/>
            <a:ext cx="9289032" cy="1938992"/>
          </a:xfrm>
          <a:prstGeom prst="rect">
            <a:avLst/>
          </a:prstGeom>
          <a:solidFill>
            <a:srgbClr val="66FF66"/>
          </a:solidFill>
          <a:ln>
            <a:solidFill>
              <a:srgbClr val="000066"/>
            </a:solidFill>
          </a:ln>
        </p:spPr>
        <p:txBody>
          <a:bodyPr wrap="square">
            <a:spAutoFit/>
          </a:bodyPr>
          <a:lstStyle/>
          <a:p>
            <a:r>
              <a:rPr lang="en-US" altLang="zh-CN" sz="2400" b="1" dirty="0" smtClean="0">
                <a:solidFill>
                  <a:srgbClr val="C00000"/>
                </a:solidFill>
                <a:latin typeface="+mn-lt"/>
                <a:ea typeface="黑体" panose="02010609060101010101" pitchFamily="2" charset="-122"/>
              </a:rPr>
              <a:t>NAPT</a:t>
            </a:r>
            <a:r>
              <a:rPr lang="zh-CN" altLang="zh-CN" sz="2400" b="1" dirty="0">
                <a:solidFill>
                  <a:srgbClr val="C00000"/>
                </a:solidFill>
                <a:latin typeface="+mn-lt"/>
                <a:ea typeface="黑体" panose="02010609060101010101" pitchFamily="2" charset="-122"/>
              </a:rPr>
              <a:t>把专用网内不同的</a:t>
            </a:r>
            <a:r>
              <a:rPr lang="zh-CN" altLang="zh-CN" sz="2400" b="1" dirty="0" smtClean="0">
                <a:solidFill>
                  <a:srgbClr val="C00000"/>
                </a:solidFill>
                <a:latin typeface="+mn-lt"/>
                <a:ea typeface="黑体" panose="02010609060101010101" pitchFamily="2" charset="-122"/>
              </a:rPr>
              <a:t>源</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，都转换为同样的</a:t>
            </a:r>
            <a:r>
              <a:rPr lang="zh-CN" altLang="zh-CN" sz="2400" b="1" dirty="0" smtClean="0">
                <a:solidFill>
                  <a:srgbClr val="C00000"/>
                </a:solidFill>
                <a:latin typeface="+mn-lt"/>
                <a:ea typeface="黑体" panose="02010609060101010101" pitchFamily="2" charset="-122"/>
              </a:rPr>
              <a:t>全球</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a:t>
            </a:r>
            <a:r>
              <a:rPr lang="zh-CN" altLang="zh-CN" sz="2400" b="1" dirty="0">
                <a:solidFill>
                  <a:srgbClr val="000066"/>
                </a:solidFill>
                <a:latin typeface="+mn-lt"/>
                <a:ea typeface="黑体" panose="02010609060101010101" pitchFamily="2" charset="-122"/>
              </a:rPr>
              <a:t>但对源主机所采用</a:t>
            </a:r>
            <a:r>
              <a:rPr lang="zh-CN" altLang="zh-CN" sz="2400" b="1" dirty="0" smtClean="0">
                <a:solidFill>
                  <a:srgbClr val="000066"/>
                </a:solidFill>
                <a:latin typeface="+mn-lt"/>
                <a:ea typeface="黑体" panose="02010609060101010101" pitchFamily="2" charset="-122"/>
              </a:rPr>
              <a:t>的</a:t>
            </a:r>
            <a:r>
              <a:rPr lang="en-US" altLang="zh-CN" sz="2400" b="1" dirty="0" smtClean="0">
                <a:solidFill>
                  <a:srgbClr val="000066"/>
                </a:solidFill>
                <a:latin typeface="+mn-lt"/>
                <a:ea typeface="黑体" panose="02010609060101010101" pitchFamily="2" charset="-122"/>
              </a:rPr>
              <a:t> TCP </a:t>
            </a:r>
            <a:r>
              <a:rPr lang="zh-CN" altLang="zh-CN" sz="2400" b="1" dirty="0" smtClean="0">
                <a:solidFill>
                  <a:srgbClr val="000066"/>
                </a:solidFill>
                <a:latin typeface="+mn-lt"/>
                <a:ea typeface="黑体" panose="02010609060101010101" pitchFamily="2" charset="-122"/>
              </a:rPr>
              <a:t>端口</a:t>
            </a:r>
            <a:r>
              <a:rPr lang="zh-CN" altLang="zh-CN" sz="2400" b="1" dirty="0">
                <a:solidFill>
                  <a:srgbClr val="000066"/>
                </a:solidFill>
                <a:latin typeface="+mn-lt"/>
                <a:ea typeface="黑体" panose="02010609060101010101" pitchFamily="2" charset="-122"/>
              </a:rPr>
              <a:t>号（不管相同或不同），则转换为不同的新的端口号。因此，</a:t>
            </a:r>
            <a:r>
              <a:rPr lang="zh-CN" altLang="zh-CN" sz="2400" b="1" dirty="0" smtClean="0">
                <a:solidFill>
                  <a:srgbClr val="000066"/>
                </a:solidFill>
                <a:latin typeface="+mn-lt"/>
                <a:ea typeface="黑体" panose="02010609060101010101" pitchFamily="2" charset="-122"/>
              </a:rPr>
              <a:t>当</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路由器</a:t>
            </a:r>
            <a:r>
              <a:rPr lang="zh-CN" altLang="zh-CN" sz="2400" b="1" dirty="0">
                <a:solidFill>
                  <a:srgbClr val="000066"/>
                </a:solidFill>
                <a:latin typeface="+mn-lt"/>
                <a:ea typeface="黑体" panose="02010609060101010101" pitchFamily="2" charset="-122"/>
              </a:rPr>
              <a:t>收到从互联网发来的应答时，就可以</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IP </a:t>
            </a:r>
            <a:r>
              <a:rPr lang="zh-CN" altLang="zh-CN" sz="2400" b="1" dirty="0" smtClean="0">
                <a:solidFill>
                  <a:srgbClr val="000066"/>
                </a:solidFill>
                <a:latin typeface="+mn-lt"/>
                <a:ea typeface="黑体" panose="02010609060101010101" pitchFamily="2" charset="-122"/>
              </a:rPr>
              <a:t>数据报</a:t>
            </a:r>
            <a:r>
              <a:rPr lang="zh-CN" altLang="zh-CN" sz="2400" b="1" dirty="0">
                <a:solidFill>
                  <a:srgbClr val="000066"/>
                </a:solidFill>
                <a:latin typeface="+mn-lt"/>
                <a:ea typeface="黑体" panose="02010609060101010101" pitchFamily="2" charset="-122"/>
              </a:rPr>
              <a:t>的数据部分找出运输层的端口号，然后根据不同的目的端口号，</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转换</a:t>
            </a:r>
            <a:r>
              <a:rPr lang="zh-CN" altLang="zh-CN" sz="2400" b="1" dirty="0">
                <a:solidFill>
                  <a:srgbClr val="000066"/>
                </a:solidFill>
                <a:latin typeface="+mn-lt"/>
                <a:ea typeface="黑体" panose="02010609060101010101" pitchFamily="2" charset="-122"/>
              </a:rPr>
              <a:t>表中找到正确的目的主机。</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495300" y="1481138"/>
            <a:ext cx="9410700" cy="4972198"/>
          </a:xfrm>
        </p:spPr>
        <p:txBody>
          <a:bodyPr/>
          <a:lstStyle/>
          <a:p>
            <a:r>
              <a:rPr lang="en-US" altLang="zh-CN" dirty="0" smtClean="0"/>
              <a:t>NAT</a:t>
            </a:r>
            <a:r>
              <a:rPr lang="zh-CN" altLang="en-US" dirty="0" smtClean="0"/>
              <a:t>的最初的目的是允许把私有</a:t>
            </a:r>
            <a:r>
              <a:rPr lang="en-US" altLang="zh-CN" dirty="0" smtClean="0"/>
              <a:t>IP</a:t>
            </a:r>
            <a:r>
              <a:rPr lang="zh-CN" altLang="en-US" dirty="0" smtClean="0"/>
              <a:t>地址映射到公网地址，以减缓</a:t>
            </a:r>
            <a:r>
              <a:rPr lang="en-US" altLang="zh-CN" dirty="0" smtClean="0"/>
              <a:t>IP</a:t>
            </a:r>
            <a:r>
              <a:rPr lang="zh-CN" altLang="en-US" dirty="0" smtClean="0"/>
              <a:t>地址空间的消耗。</a:t>
            </a:r>
          </a:p>
          <a:p>
            <a:r>
              <a:rPr lang="zh-CN" altLang="en-US" dirty="0" smtClean="0"/>
              <a:t>当一个组织更换它的互联网服务提供商但不想更改内网配置方案时，</a:t>
            </a:r>
            <a:r>
              <a:rPr lang="en-US" altLang="zh-CN" dirty="0" smtClean="0"/>
              <a:t>NAT</a:t>
            </a:r>
            <a:r>
              <a:rPr lang="zh-CN" altLang="en-US" dirty="0" smtClean="0"/>
              <a:t>同样很有用途。</a:t>
            </a:r>
          </a:p>
        </p:txBody>
      </p:sp>
      <p:sp>
        <p:nvSpPr>
          <p:cNvPr id="3" name="标题 2"/>
          <p:cNvSpPr>
            <a:spLocks noGrp="1"/>
          </p:cNvSpPr>
          <p:nvPr>
            <p:ph type="title"/>
          </p:nvPr>
        </p:nvSpPr>
        <p:spPr/>
        <p:txBody>
          <a:bodyPr/>
          <a:lstStyle/>
          <a:p>
            <a:pPr fontAlgn="auto">
              <a:spcAft>
                <a:spcPts val="0"/>
              </a:spcAft>
              <a:defRPr/>
            </a:pPr>
            <a:r>
              <a:rPr lang="en-US" dirty="0" smtClean="0"/>
              <a:t>NAT</a:t>
            </a:r>
            <a:r>
              <a:rPr lang="zh-CN" altLang="en-US" dirty="0" smtClean="0"/>
              <a:t>的使用场景</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p:txBody>
          <a:bodyPr/>
          <a:lstStyle/>
          <a:p>
            <a:pPr algn="ctr"/>
            <a:r>
              <a:rPr lang="zh-CN" altLang="en-US" dirty="0"/>
              <a:t>点分十进制记法举例</a:t>
            </a:r>
          </a:p>
        </p:txBody>
      </p:sp>
      <p:sp>
        <p:nvSpPr>
          <p:cNvPr id="1245187" name="Text Box 3"/>
          <p:cNvSpPr txBox="1">
            <a:spLocks noChangeArrowheads="1"/>
          </p:cNvSpPr>
          <p:nvPr/>
        </p:nvSpPr>
        <p:spPr bwMode="auto">
          <a:xfrm>
            <a:off x="2564205" y="1531939"/>
            <a:ext cx="248818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smtClean="0">
                <a:latin typeface="+mn-lt"/>
                <a:ea typeface="黑体" panose="02010609060101010101" pitchFamily="2" charset="-122"/>
              </a:rPr>
              <a:t>32 </a:t>
            </a:r>
            <a:r>
              <a:rPr kumimoji="0" lang="zh-CN" altLang="en-US" sz="2800" b="1" dirty="0" smtClean="0">
                <a:latin typeface="+mn-lt"/>
                <a:ea typeface="黑体" panose="02010609060101010101" pitchFamily="2" charset="-122"/>
              </a:rPr>
              <a:t>位</a:t>
            </a:r>
            <a:r>
              <a:rPr kumimoji="0" lang="zh-CN" altLang="en-US" sz="2800" b="1" dirty="0">
                <a:latin typeface="+mn-lt"/>
                <a:ea typeface="黑体" panose="02010609060101010101" pitchFamily="2" charset="-122"/>
              </a:rPr>
              <a:t>二进制数</a:t>
            </a:r>
          </a:p>
        </p:txBody>
      </p:sp>
      <p:sp>
        <p:nvSpPr>
          <p:cNvPr id="1245188" name="Text Box 4"/>
          <p:cNvSpPr txBox="1">
            <a:spLocks noChangeArrowheads="1"/>
          </p:cNvSpPr>
          <p:nvPr/>
        </p:nvSpPr>
        <p:spPr bwMode="auto">
          <a:xfrm>
            <a:off x="7192428" y="1101727"/>
            <a:ext cx="2348720"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2800" b="1" dirty="0">
                <a:latin typeface="+mn-lt"/>
                <a:ea typeface="黑体" panose="02010609060101010101" pitchFamily="2" charset="-122"/>
              </a:rPr>
              <a:t>等价的</a:t>
            </a:r>
          </a:p>
          <a:p>
            <a:pPr algn="ctr" eaLnBrk="0" hangingPunct="0"/>
            <a:r>
              <a:rPr kumimoji="0" lang="zh-CN" altLang="en-US" sz="2800" b="1" dirty="0">
                <a:latin typeface="+mn-lt"/>
                <a:ea typeface="黑体" panose="02010609060101010101" pitchFamily="2" charset="-122"/>
              </a:rPr>
              <a:t>点分十进制数</a:t>
            </a:r>
          </a:p>
        </p:txBody>
      </p:sp>
      <p:sp>
        <p:nvSpPr>
          <p:cNvPr id="1245189" name="Line 5"/>
          <p:cNvSpPr>
            <a:spLocks noChangeShapeType="1"/>
          </p:cNvSpPr>
          <p:nvPr/>
        </p:nvSpPr>
        <p:spPr bwMode="auto">
          <a:xfrm>
            <a:off x="87712" y="2159000"/>
            <a:ext cx="9531085"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mn-lt"/>
              <a:ea typeface="黑体" panose="02010609060101010101" pitchFamily="2" charset="-122"/>
            </a:endParaRPr>
          </a:p>
        </p:txBody>
      </p:sp>
      <p:sp>
        <p:nvSpPr>
          <p:cNvPr id="1245190" name="Text Box 6"/>
          <p:cNvSpPr txBox="1">
            <a:spLocks noChangeArrowheads="1"/>
          </p:cNvSpPr>
          <p:nvPr/>
        </p:nvSpPr>
        <p:spPr bwMode="auto">
          <a:xfrm>
            <a:off x="311150" y="2246313"/>
            <a:ext cx="685521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solidFill>
                  <a:srgbClr val="0000CC"/>
                </a:solidFill>
                <a:latin typeface="+mn-lt"/>
                <a:ea typeface="黑体" panose="02010609060101010101" pitchFamily="2" charset="-122"/>
              </a:rPr>
              <a:t>10000001 00110100 00000110 00000000</a:t>
            </a:r>
          </a:p>
        </p:txBody>
      </p:sp>
      <p:sp>
        <p:nvSpPr>
          <p:cNvPr id="1245191" name="Text Box 7"/>
          <p:cNvSpPr txBox="1">
            <a:spLocks noChangeArrowheads="1"/>
          </p:cNvSpPr>
          <p:nvPr/>
        </p:nvSpPr>
        <p:spPr bwMode="auto">
          <a:xfrm>
            <a:off x="7329265" y="2228851"/>
            <a:ext cx="188545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129.52.6.0</a:t>
            </a:r>
          </a:p>
        </p:txBody>
      </p:sp>
      <p:sp>
        <p:nvSpPr>
          <p:cNvPr id="1245192" name="Text Box 8"/>
          <p:cNvSpPr txBox="1">
            <a:spLocks noChangeArrowheads="1"/>
          </p:cNvSpPr>
          <p:nvPr/>
        </p:nvSpPr>
        <p:spPr bwMode="auto">
          <a:xfrm>
            <a:off x="299112" y="2968626"/>
            <a:ext cx="683539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solidFill>
                  <a:srgbClr val="0000CC"/>
                </a:solidFill>
                <a:latin typeface="+mn-lt"/>
                <a:ea typeface="黑体" panose="02010609060101010101" pitchFamily="2" charset="-122"/>
              </a:rPr>
              <a:t>11000000 00000101 00110000 00000011</a:t>
            </a:r>
          </a:p>
        </p:txBody>
      </p:sp>
      <p:sp>
        <p:nvSpPr>
          <p:cNvPr id="1245193" name="Text Box 9"/>
          <p:cNvSpPr txBox="1">
            <a:spLocks noChangeArrowheads="1"/>
          </p:cNvSpPr>
          <p:nvPr/>
        </p:nvSpPr>
        <p:spPr bwMode="auto">
          <a:xfrm>
            <a:off x="7329265" y="2951163"/>
            <a:ext cx="188545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192.5.48.3</a:t>
            </a:r>
          </a:p>
        </p:txBody>
      </p:sp>
      <p:sp>
        <p:nvSpPr>
          <p:cNvPr id="1245194" name="Text Box 10"/>
          <p:cNvSpPr txBox="1">
            <a:spLocks noChangeArrowheads="1"/>
          </p:cNvSpPr>
          <p:nvPr/>
        </p:nvSpPr>
        <p:spPr bwMode="auto">
          <a:xfrm>
            <a:off x="299110" y="3743326"/>
            <a:ext cx="689483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00001010 00000010 00000000 00100101</a:t>
            </a:r>
          </a:p>
        </p:txBody>
      </p:sp>
      <p:sp>
        <p:nvSpPr>
          <p:cNvPr id="1245195" name="Text Box 11"/>
          <p:cNvSpPr txBox="1">
            <a:spLocks noChangeArrowheads="1"/>
          </p:cNvSpPr>
          <p:nvPr/>
        </p:nvSpPr>
        <p:spPr bwMode="auto">
          <a:xfrm>
            <a:off x="7329265" y="3725863"/>
            <a:ext cx="168507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10.2.0.37</a:t>
            </a:r>
          </a:p>
        </p:txBody>
      </p:sp>
      <p:sp>
        <p:nvSpPr>
          <p:cNvPr id="1245196" name="Text Box 12"/>
          <p:cNvSpPr txBox="1">
            <a:spLocks noChangeArrowheads="1"/>
          </p:cNvSpPr>
          <p:nvPr/>
        </p:nvSpPr>
        <p:spPr bwMode="auto">
          <a:xfrm>
            <a:off x="283634" y="4476751"/>
            <a:ext cx="687502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10000000 00001010 00000010 00000011</a:t>
            </a:r>
          </a:p>
        </p:txBody>
      </p:sp>
      <p:sp>
        <p:nvSpPr>
          <p:cNvPr id="1245197" name="Text Box 13"/>
          <p:cNvSpPr txBox="1">
            <a:spLocks noChangeArrowheads="1"/>
          </p:cNvSpPr>
          <p:nvPr/>
        </p:nvSpPr>
        <p:spPr bwMode="auto">
          <a:xfrm>
            <a:off x="7329265" y="4459288"/>
            <a:ext cx="188545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128.10.2.3</a:t>
            </a:r>
          </a:p>
        </p:txBody>
      </p:sp>
      <p:sp>
        <p:nvSpPr>
          <p:cNvPr id="1245198" name="Text Box 14"/>
          <p:cNvSpPr txBox="1">
            <a:spLocks noChangeArrowheads="1"/>
          </p:cNvSpPr>
          <p:nvPr/>
        </p:nvSpPr>
        <p:spPr bwMode="auto">
          <a:xfrm>
            <a:off x="299112" y="5197476"/>
            <a:ext cx="685553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10000000 10000000 11111111 </a:t>
            </a:r>
            <a:r>
              <a:rPr kumimoji="0" lang="en-US" altLang="zh-CN" sz="2800" b="1" dirty="0" smtClean="0">
                <a:solidFill>
                  <a:srgbClr val="0000CC"/>
                </a:solidFill>
                <a:latin typeface="+mn-lt"/>
                <a:ea typeface="黑体" panose="02010609060101010101" pitchFamily="2" charset="-122"/>
              </a:rPr>
              <a:t> 00000000</a:t>
            </a:r>
            <a:endParaRPr kumimoji="0" lang="en-US" altLang="zh-CN" sz="2800" b="1" dirty="0">
              <a:solidFill>
                <a:srgbClr val="0000CC"/>
              </a:solidFill>
              <a:latin typeface="+mn-lt"/>
              <a:ea typeface="黑体" panose="02010609060101010101" pitchFamily="2" charset="-122"/>
            </a:endParaRPr>
          </a:p>
        </p:txBody>
      </p:sp>
      <p:sp>
        <p:nvSpPr>
          <p:cNvPr id="1245199" name="Text Box 15"/>
          <p:cNvSpPr txBox="1">
            <a:spLocks noChangeArrowheads="1"/>
          </p:cNvSpPr>
          <p:nvPr/>
        </p:nvSpPr>
        <p:spPr bwMode="auto">
          <a:xfrm>
            <a:off x="7329263" y="5180013"/>
            <a:ext cx="248657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128.128.255.0</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The End.</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4.9.1  </a:t>
            </a:r>
            <a:r>
              <a:rPr lang="en-US" altLang="zh-CN" dirty="0" smtClean="0"/>
              <a:t>MPLS </a:t>
            </a:r>
            <a:r>
              <a:rPr lang="zh-CN" altLang="zh-CN" dirty="0" smtClean="0"/>
              <a:t>的</a:t>
            </a:r>
            <a:r>
              <a:rPr lang="zh-CN" altLang="zh-CN" dirty="0"/>
              <a:t>工作原理</a:t>
            </a:r>
          </a:p>
          <a:p>
            <a:r>
              <a:rPr lang="en-US" altLang="zh-CN" dirty="0" smtClean="0"/>
              <a:t>4.9.2  MPLS </a:t>
            </a:r>
            <a:r>
              <a:rPr lang="zh-CN" altLang="zh-CN" dirty="0" smtClean="0"/>
              <a:t>首部</a:t>
            </a:r>
            <a:r>
              <a:rPr lang="zh-CN" altLang="zh-CN" dirty="0"/>
              <a:t>的位置与格式</a:t>
            </a: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IETF</a:t>
            </a:r>
            <a:r>
              <a:rPr lang="zh-CN" altLang="zh-CN" dirty="0"/>
              <a:t>于</a:t>
            </a:r>
            <a:r>
              <a:rPr lang="en-US" altLang="zh-CN" dirty="0"/>
              <a:t>1997</a:t>
            </a:r>
            <a:r>
              <a:rPr lang="zh-CN" altLang="zh-CN" dirty="0"/>
              <a:t>年成立</a:t>
            </a:r>
            <a:r>
              <a:rPr lang="zh-CN" altLang="zh-CN" dirty="0" smtClean="0"/>
              <a:t>了</a:t>
            </a:r>
            <a:r>
              <a:rPr lang="en-US" altLang="zh-CN" dirty="0" smtClean="0"/>
              <a:t> MPLS </a:t>
            </a:r>
            <a:r>
              <a:rPr lang="zh-CN" altLang="zh-CN" dirty="0" smtClean="0"/>
              <a:t>工作组，开发</a:t>
            </a:r>
            <a:r>
              <a:rPr lang="zh-CN" altLang="zh-CN" dirty="0"/>
              <a:t>出一种新的</a:t>
            </a:r>
            <a:r>
              <a:rPr lang="zh-CN" altLang="zh-CN" dirty="0" smtClean="0"/>
              <a:t>协议</a:t>
            </a:r>
            <a:r>
              <a:rPr lang="en-US" altLang="zh-CN" dirty="0" smtClean="0"/>
              <a:t>——</a:t>
            </a:r>
            <a:r>
              <a:rPr lang="zh-CN" altLang="zh-CN" dirty="0" smtClean="0"/>
              <a:t>多</a:t>
            </a:r>
            <a:r>
              <a:rPr lang="zh-CN" altLang="zh-CN" dirty="0"/>
              <a:t>协议标记</a:t>
            </a:r>
            <a:r>
              <a:rPr lang="zh-CN" altLang="zh-CN" dirty="0" smtClean="0"/>
              <a:t>交换</a:t>
            </a:r>
            <a:r>
              <a:rPr lang="en-US" altLang="zh-CN" dirty="0" smtClean="0"/>
              <a:t> MPLS </a:t>
            </a:r>
            <a:r>
              <a:rPr lang="en-US" altLang="zh-CN" dirty="0"/>
              <a:t>(</a:t>
            </a:r>
            <a:r>
              <a:rPr lang="en-US" altLang="zh-CN" dirty="0" err="1"/>
              <a:t>MultiProtocol</a:t>
            </a:r>
            <a:r>
              <a:rPr lang="en-US" altLang="zh-CN" dirty="0"/>
              <a:t> Label Switching)</a:t>
            </a:r>
            <a:r>
              <a:rPr lang="zh-CN" altLang="zh-CN" dirty="0" smtClean="0"/>
              <a:t>。</a:t>
            </a:r>
            <a:endParaRPr lang="en-US" altLang="zh-CN" dirty="0" smtClean="0"/>
          </a:p>
          <a:p>
            <a:r>
              <a:rPr lang="zh-CN" altLang="zh-CN" dirty="0"/>
              <a:t>“</a:t>
            </a:r>
            <a:r>
              <a:rPr lang="zh-CN" altLang="zh-CN" dirty="0">
                <a:solidFill>
                  <a:srgbClr val="FF0000"/>
                </a:solidFill>
              </a:rPr>
              <a:t>多协议</a:t>
            </a:r>
            <a:r>
              <a:rPr lang="zh-CN" altLang="zh-CN" dirty="0"/>
              <a:t>”表示</a:t>
            </a:r>
            <a:r>
              <a:rPr lang="zh-CN" altLang="zh-CN" dirty="0" smtClean="0"/>
              <a:t>在</a:t>
            </a:r>
            <a:r>
              <a:rPr lang="en-US" altLang="zh-CN" dirty="0" smtClean="0"/>
              <a:t> MPLS </a:t>
            </a:r>
            <a:r>
              <a:rPr lang="zh-CN" altLang="zh-CN" dirty="0" smtClean="0"/>
              <a:t>的</a:t>
            </a:r>
            <a:r>
              <a:rPr lang="zh-CN" altLang="zh-CN" dirty="0">
                <a:solidFill>
                  <a:srgbClr val="0000FF"/>
                </a:solidFill>
              </a:rPr>
              <a:t>上层</a:t>
            </a:r>
            <a:r>
              <a:rPr lang="zh-CN" altLang="zh-CN" dirty="0"/>
              <a:t>可以采用多种</a:t>
            </a:r>
            <a:r>
              <a:rPr lang="zh-CN" altLang="zh-CN" dirty="0" smtClean="0"/>
              <a:t>协议</a:t>
            </a:r>
            <a:r>
              <a:rPr lang="zh-CN" altLang="en-US" dirty="0" smtClean="0"/>
              <a:t>，例如：</a:t>
            </a:r>
            <a:r>
              <a:rPr lang="en-US" altLang="zh-CN" dirty="0" smtClean="0"/>
              <a:t>IP</a:t>
            </a:r>
            <a:r>
              <a:rPr lang="zh-CN" altLang="en-US" dirty="0" smtClean="0"/>
              <a:t>，</a:t>
            </a:r>
            <a:r>
              <a:rPr lang="en-US" altLang="zh-CN" dirty="0" smtClean="0"/>
              <a:t>IPX</a:t>
            </a:r>
            <a:r>
              <a:rPr lang="zh-CN" altLang="en-US" dirty="0" smtClean="0"/>
              <a:t>；可以使用</a:t>
            </a:r>
            <a:r>
              <a:rPr lang="zh-CN" altLang="en-US" dirty="0" smtClean="0">
                <a:solidFill>
                  <a:srgbClr val="0000FF"/>
                </a:solidFill>
              </a:rPr>
              <a:t>多种数据链路层协议</a:t>
            </a:r>
            <a:r>
              <a:rPr lang="zh-CN" altLang="en-US" dirty="0">
                <a:solidFill>
                  <a:srgbClr val="0000FF"/>
                </a:solidFill>
              </a:rPr>
              <a:t>，</a:t>
            </a:r>
            <a:r>
              <a:rPr lang="zh-CN" altLang="en-US" dirty="0" smtClean="0"/>
              <a:t>例如：</a:t>
            </a:r>
            <a:r>
              <a:rPr lang="en-US" altLang="zh-CN" dirty="0" smtClean="0"/>
              <a:t>PPP</a:t>
            </a:r>
            <a:r>
              <a:rPr lang="zh-CN" altLang="en-US" dirty="0" smtClean="0"/>
              <a:t>，以太网，</a:t>
            </a:r>
            <a:r>
              <a:rPr lang="en-US" altLang="zh-CN" dirty="0" smtClean="0"/>
              <a:t>ATM </a:t>
            </a:r>
            <a:r>
              <a:rPr lang="zh-CN" altLang="en-US" dirty="0" smtClean="0"/>
              <a:t>等</a:t>
            </a:r>
            <a:r>
              <a:rPr lang="zh-CN" altLang="zh-CN" dirty="0" smtClean="0"/>
              <a:t>。</a:t>
            </a:r>
            <a:endParaRPr lang="en-US" altLang="zh-CN" dirty="0" smtClean="0"/>
          </a:p>
          <a:p>
            <a:r>
              <a:rPr lang="zh-CN" altLang="en-US" dirty="0" smtClean="0"/>
              <a:t>“</a:t>
            </a:r>
            <a:r>
              <a:rPr lang="zh-CN" altLang="en-US" dirty="0" smtClean="0">
                <a:solidFill>
                  <a:srgbClr val="FF0000"/>
                </a:solidFill>
              </a:rPr>
              <a:t>标记</a:t>
            </a:r>
            <a:r>
              <a:rPr lang="zh-CN" altLang="en-US" dirty="0" smtClean="0"/>
              <a:t>”是指每个分组被打上一个标记，根据该标记对分组进行转发。</a:t>
            </a:r>
            <a:endParaRPr lang="en-US" altLang="zh-CN" dirty="0" smtClean="0"/>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41" name="Text Box 37"/>
          <p:cNvSpPr txBox="1">
            <a:spLocks noChangeArrowheads="1"/>
          </p:cNvSpPr>
          <p:nvPr/>
        </p:nvSpPr>
        <p:spPr bwMode="auto">
          <a:xfrm>
            <a:off x="344488" y="30103"/>
            <a:ext cx="9489504" cy="2677656"/>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800" b="1" dirty="0">
                <a:solidFill>
                  <a:srgbClr val="000099"/>
                </a:solidFill>
                <a:latin typeface="+mn-lt"/>
                <a:ea typeface="黑体" panose="02010609060101010101" pitchFamily="2" charset="-122"/>
              </a:rPr>
              <a:t>为了实现交换，可以</a:t>
            </a:r>
            <a:r>
              <a:rPr lang="zh-CN" altLang="en-US" sz="2800" b="1" dirty="0">
                <a:solidFill>
                  <a:srgbClr val="C00000"/>
                </a:solidFill>
                <a:latin typeface="+mn-lt"/>
                <a:ea typeface="黑体" panose="02010609060101010101" pitchFamily="2" charset="-122"/>
              </a:rPr>
              <a:t>利用面向连接的概念，</a:t>
            </a:r>
          </a:p>
          <a:p>
            <a:pPr algn="ctr"/>
            <a:r>
              <a:rPr lang="zh-CN" altLang="en-US" sz="2800" b="1" dirty="0">
                <a:solidFill>
                  <a:srgbClr val="000099"/>
                </a:solidFill>
                <a:latin typeface="+mn-lt"/>
                <a:ea typeface="黑体" panose="02010609060101010101" pitchFamily="2" charset="-122"/>
              </a:rPr>
              <a:t>使每个分组携带一个</a:t>
            </a:r>
            <a:r>
              <a:rPr lang="zh-CN" altLang="en-US" sz="2800" b="1" dirty="0" smtClean="0">
                <a:solidFill>
                  <a:srgbClr val="000099"/>
                </a:solidFill>
                <a:latin typeface="+mn-lt"/>
                <a:ea typeface="黑体" panose="02010609060101010101" pitchFamily="2" charset="-122"/>
              </a:rPr>
              <a:t>叫作</a:t>
            </a:r>
            <a:r>
              <a:rPr lang="zh-CN" altLang="en-US" sz="2800" b="1" dirty="0" smtClean="0">
                <a:solidFill>
                  <a:srgbClr val="C00000"/>
                </a:solidFill>
                <a:latin typeface="+mn-lt"/>
                <a:ea typeface="黑体" panose="02010609060101010101" pitchFamily="2" charset="-122"/>
              </a:rPr>
              <a:t>标记 </a:t>
            </a:r>
            <a:r>
              <a:rPr lang="en-US" altLang="zh-CN" sz="2800" b="1" dirty="0" smtClean="0">
                <a:solidFill>
                  <a:srgbClr val="C00000"/>
                </a:solidFill>
                <a:latin typeface="+mn-lt"/>
                <a:ea typeface="黑体" panose="02010609060101010101" pitchFamily="2" charset="-122"/>
              </a:rPr>
              <a:t>(</a:t>
            </a:r>
            <a:r>
              <a:rPr lang="en-US" altLang="zh-CN" sz="2800" b="1" dirty="0">
                <a:solidFill>
                  <a:srgbClr val="C00000"/>
                </a:solidFill>
                <a:latin typeface="+mn-lt"/>
                <a:ea typeface="黑体" panose="02010609060101010101" pitchFamily="2" charset="-122"/>
              </a:rPr>
              <a:t>label</a:t>
            </a:r>
            <a:r>
              <a:rPr lang="en-US" altLang="zh-CN" sz="2800" b="1" dirty="0" smtClean="0">
                <a:solidFill>
                  <a:srgbClr val="C00000"/>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的</a:t>
            </a:r>
            <a:r>
              <a:rPr lang="zh-CN" altLang="en-US" sz="2800" b="1" dirty="0">
                <a:solidFill>
                  <a:srgbClr val="000099"/>
                </a:solidFill>
                <a:latin typeface="+mn-lt"/>
                <a:ea typeface="黑体" panose="02010609060101010101" pitchFamily="2" charset="-122"/>
              </a:rPr>
              <a:t>小整数。</a:t>
            </a:r>
          </a:p>
          <a:p>
            <a:pPr algn="ctr"/>
            <a:r>
              <a:rPr lang="zh-CN" altLang="en-US" sz="2800" b="1" dirty="0">
                <a:solidFill>
                  <a:srgbClr val="000099"/>
                </a:solidFill>
                <a:latin typeface="+mn-lt"/>
                <a:ea typeface="黑体" panose="02010609060101010101" pitchFamily="2" charset="-122"/>
              </a:rPr>
              <a:t>当分组到达</a:t>
            </a:r>
            <a:r>
              <a:rPr lang="zh-CN" altLang="en-US" sz="2800" b="1" dirty="0" smtClean="0">
                <a:solidFill>
                  <a:srgbClr val="000099"/>
                </a:solidFill>
                <a:latin typeface="+mn-lt"/>
                <a:ea typeface="黑体" panose="02010609060101010101" pitchFamily="2" charset="-122"/>
              </a:rPr>
              <a:t>交换机</a:t>
            </a:r>
            <a:r>
              <a:rPr lang="zh-CN" altLang="zh-CN" sz="2800" b="1" dirty="0">
                <a:solidFill>
                  <a:srgbClr val="000099"/>
                </a:solidFill>
                <a:latin typeface="+mn-lt"/>
                <a:ea typeface="黑体" panose="02010609060101010101" pitchFamily="2" charset="-122"/>
              </a:rPr>
              <a:t>（即</a:t>
            </a:r>
            <a:r>
              <a:rPr lang="zh-CN" altLang="zh-CN" sz="2800" b="1" dirty="0">
                <a:solidFill>
                  <a:srgbClr val="C00000"/>
                </a:solidFill>
                <a:latin typeface="+mn-lt"/>
                <a:ea typeface="黑体" panose="02010609060101010101" pitchFamily="2" charset="-122"/>
              </a:rPr>
              <a:t>标记交换路由器</a:t>
            </a:r>
            <a:r>
              <a:rPr lang="zh-CN" altLang="zh-CN" sz="2800" b="1" dirty="0">
                <a:solidFill>
                  <a:srgbClr val="000099"/>
                </a:solidFill>
                <a:latin typeface="+mn-lt"/>
                <a:ea typeface="黑体" panose="02010609060101010101" pitchFamily="2" charset="-122"/>
              </a:rPr>
              <a:t>）</a:t>
            </a:r>
            <a:r>
              <a:rPr lang="zh-CN" altLang="en-US" sz="2800" b="1" dirty="0" smtClean="0">
                <a:solidFill>
                  <a:srgbClr val="000099"/>
                </a:solidFill>
                <a:latin typeface="+mn-lt"/>
                <a:ea typeface="黑体" panose="02010609060101010101" pitchFamily="2" charset="-122"/>
              </a:rPr>
              <a:t>时，</a:t>
            </a:r>
            <a:endParaRPr lang="en-US" altLang="zh-CN" sz="2800" b="1" dirty="0" smtClean="0">
              <a:solidFill>
                <a:srgbClr val="000099"/>
              </a:solidFill>
              <a:latin typeface="+mn-lt"/>
              <a:ea typeface="黑体" panose="02010609060101010101" pitchFamily="2" charset="-122"/>
            </a:endParaRPr>
          </a:p>
          <a:p>
            <a:pPr algn="ctr"/>
            <a:r>
              <a:rPr lang="zh-CN" altLang="en-US" sz="2800" b="1" dirty="0" smtClean="0">
                <a:solidFill>
                  <a:srgbClr val="000099"/>
                </a:solidFill>
                <a:latin typeface="+mn-lt"/>
                <a:ea typeface="黑体" panose="02010609060101010101" pitchFamily="2" charset="-122"/>
              </a:rPr>
              <a:t>交换机</a:t>
            </a:r>
            <a:r>
              <a:rPr lang="zh-CN" altLang="en-US" sz="2800" b="1" dirty="0">
                <a:solidFill>
                  <a:srgbClr val="000099"/>
                </a:solidFill>
                <a:latin typeface="+mn-lt"/>
                <a:ea typeface="黑体" panose="02010609060101010101" pitchFamily="2" charset="-122"/>
              </a:rPr>
              <a:t>读取分组的标记，</a:t>
            </a:r>
          </a:p>
          <a:p>
            <a:pPr algn="ctr"/>
            <a:r>
              <a:rPr lang="zh-CN" altLang="en-US" sz="2800" b="1" dirty="0">
                <a:solidFill>
                  <a:srgbClr val="000099"/>
                </a:solidFill>
                <a:latin typeface="+mn-lt"/>
                <a:ea typeface="黑体" panose="02010609060101010101" pitchFamily="2" charset="-122"/>
              </a:rPr>
              <a:t>并用标记值来检索分组转发表。 </a:t>
            </a:r>
            <a:endParaRPr lang="en-US" altLang="zh-CN" sz="2800" b="1" dirty="0" smtClean="0">
              <a:solidFill>
                <a:srgbClr val="000099"/>
              </a:solidFill>
              <a:latin typeface="+mn-lt"/>
              <a:ea typeface="黑体" panose="02010609060101010101" pitchFamily="2" charset="-122"/>
            </a:endParaRPr>
          </a:p>
          <a:p>
            <a:pPr algn="ctr"/>
            <a:r>
              <a:rPr lang="zh-CN" altLang="zh-CN" sz="2800" b="1" dirty="0">
                <a:solidFill>
                  <a:srgbClr val="C00000"/>
                </a:solidFill>
                <a:latin typeface="+mn-lt"/>
                <a:ea typeface="黑体" panose="02010609060101010101" pitchFamily="2" charset="-122"/>
              </a:rPr>
              <a:t>这样就比查找路由表来转发分组要快得多</a:t>
            </a:r>
            <a:r>
              <a:rPr lang="zh-CN" altLang="zh-CN" sz="2800" b="1" dirty="0" smtClean="0">
                <a:solidFill>
                  <a:srgbClr val="C00000"/>
                </a:solidFill>
                <a:latin typeface="+mn-lt"/>
                <a:ea typeface="黑体" panose="02010609060101010101" pitchFamily="2" charset="-122"/>
              </a:rPr>
              <a:t>。</a:t>
            </a:r>
            <a:endParaRPr lang="zh-CN" altLang="zh-CN" sz="2800" b="1" dirty="0">
              <a:solidFill>
                <a:srgbClr val="C00000"/>
              </a:solidFill>
              <a:latin typeface="+mn-lt"/>
              <a:ea typeface="黑体" panose="02010609060101010101" pitchFamily="2" charset="-122"/>
            </a:endParaRPr>
          </a:p>
        </p:txBody>
      </p:sp>
      <p:grpSp>
        <p:nvGrpSpPr>
          <p:cNvPr id="13" name="组合 12"/>
          <p:cNvGrpSpPr/>
          <p:nvPr/>
        </p:nvGrpSpPr>
        <p:grpSpPr>
          <a:xfrm>
            <a:off x="632521" y="2883075"/>
            <a:ext cx="8957090" cy="3642271"/>
            <a:chOff x="632520" y="2883073"/>
            <a:chExt cx="8957090" cy="3642271"/>
          </a:xfrm>
        </p:grpSpPr>
        <p:sp>
          <p:nvSpPr>
            <p:cNvPr id="968708" name="Line 4"/>
            <p:cNvSpPr>
              <a:spLocks noChangeShapeType="1"/>
            </p:cNvSpPr>
            <p:nvPr/>
          </p:nvSpPr>
          <p:spPr bwMode="auto">
            <a:xfrm>
              <a:off x="7954618" y="3662290"/>
              <a:ext cx="1634992" cy="362842"/>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1" name="Line 7"/>
            <p:cNvSpPr>
              <a:spLocks noChangeShapeType="1"/>
            </p:cNvSpPr>
            <p:nvPr/>
          </p:nvSpPr>
          <p:spPr bwMode="auto">
            <a:xfrm>
              <a:off x="2153760" y="3564954"/>
              <a:ext cx="1972602" cy="0"/>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2" name="Line 8"/>
            <p:cNvSpPr>
              <a:spLocks noChangeShapeType="1"/>
            </p:cNvSpPr>
            <p:nvPr/>
          </p:nvSpPr>
          <p:spPr bwMode="auto">
            <a:xfrm flipV="1">
              <a:off x="4356814" y="3547988"/>
              <a:ext cx="3250405" cy="0"/>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3" name="Line 9"/>
            <p:cNvSpPr>
              <a:spLocks noChangeShapeType="1"/>
            </p:cNvSpPr>
            <p:nvPr/>
          </p:nvSpPr>
          <p:spPr bwMode="auto">
            <a:xfrm>
              <a:off x="4358534" y="3662290"/>
              <a:ext cx="2676962" cy="1342450"/>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4" name="Line 10"/>
            <p:cNvSpPr>
              <a:spLocks noChangeShapeType="1"/>
            </p:cNvSpPr>
            <p:nvPr/>
          </p:nvSpPr>
          <p:spPr bwMode="auto">
            <a:xfrm flipV="1">
              <a:off x="7839391" y="3115229"/>
              <a:ext cx="1750218" cy="320045"/>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5" name="Line 11"/>
            <p:cNvSpPr>
              <a:spLocks noChangeShapeType="1"/>
            </p:cNvSpPr>
            <p:nvPr/>
          </p:nvSpPr>
          <p:spPr bwMode="auto">
            <a:xfrm>
              <a:off x="7397922" y="4917755"/>
              <a:ext cx="1316578" cy="0"/>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9" name="Freeform 15"/>
            <p:cNvSpPr/>
            <p:nvPr/>
          </p:nvSpPr>
          <p:spPr bwMode="auto">
            <a:xfrm>
              <a:off x="3041949" y="3632770"/>
              <a:ext cx="1003044" cy="2403475"/>
            </a:xfrm>
            <a:custGeom>
              <a:avLst/>
              <a:gdLst>
                <a:gd name="T0" fmla="*/ 0 w 454"/>
                <a:gd name="T1" fmla="*/ 91 h 951"/>
                <a:gd name="T2" fmla="*/ 454 w 454"/>
                <a:gd name="T3" fmla="*/ 0 h 951"/>
                <a:gd name="T4" fmla="*/ 4 w 454"/>
                <a:gd name="T5" fmla="*/ 951 h 951"/>
                <a:gd name="T6" fmla="*/ 0 w 454"/>
                <a:gd name="T7" fmla="*/ 91 h 951"/>
              </a:gdLst>
              <a:ahLst/>
              <a:cxnLst>
                <a:cxn ang="0">
                  <a:pos x="T0" y="T1"/>
                </a:cxn>
                <a:cxn ang="0">
                  <a:pos x="T2" y="T3"/>
                </a:cxn>
                <a:cxn ang="0">
                  <a:pos x="T4" y="T5"/>
                </a:cxn>
                <a:cxn ang="0">
                  <a:pos x="T6" y="T7"/>
                </a:cxn>
              </a:cxnLst>
              <a:rect l="0" t="0" r="r" b="b"/>
              <a:pathLst>
                <a:path w="454" h="951">
                  <a:moveTo>
                    <a:pt x="0" y="91"/>
                  </a:moveTo>
                  <a:lnTo>
                    <a:pt x="454" y="0"/>
                  </a:lnTo>
                  <a:lnTo>
                    <a:pt x="4" y="951"/>
                  </a:lnTo>
                  <a:lnTo>
                    <a:pt x="0" y="91"/>
                  </a:lnTo>
                  <a:close/>
                </a:path>
              </a:pathLst>
            </a:custGeom>
            <a:gradFill rotWithShape="1">
              <a:gsLst>
                <a:gs pos="0">
                  <a:srgbClr val="FFFF66"/>
                </a:gs>
                <a:gs pos="100000">
                  <a:srgbClr val="FFFF99">
                    <a:gamma/>
                    <a:shade val="54510"/>
                    <a:invGamma/>
                  </a:srgbClr>
                </a:gs>
              </a:gsLst>
              <a:lin ang="0" scaled="1"/>
            </a:gradFill>
            <a:ln>
              <a:noFill/>
            </a:ln>
            <a:effectLst/>
          </p:spPr>
          <p:txBody>
            <a:bodyPr/>
            <a:lstStyle/>
            <a:p>
              <a:endParaRPr lang="zh-CN" altLang="en-US" sz="2400" b="1">
                <a:solidFill>
                  <a:srgbClr val="000099"/>
                </a:solidFill>
                <a:latin typeface="+mn-lt"/>
                <a:ea typeface="黑体" panose="02010609060101010101" pitchFamily="2" charset="-122"/>
              </a:endParaRPr>
            </a:p>
          </p:txBody>
        </p:sp>
        <p:sp>
          <p:nvSpPr>
            <p:cNvPr id="968720" name="Text Box 16"/>
            <p:cNvSpPr txBox="1">
              <a:spLocks noChangeArrowheads="1"/>
            </p:cNvSpPr>
            <p:nvPr/>
          </p:nvSpPr>
          <p:spPr bwMode="auto">
            <a:xfrm>
              <a:off x="4358533" y="317988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0</a:t>
              </a:r>
            </a:p>
          </p:txBody>
        </p:sp>
        <p:sp>
          <p:nvSpPr>
            <p:cNvPr id="968721" name="Text Box 17"/>
            <p:cNvSpPr txBox="1">
              <a:spLocks noChangeArrowheads="1"/>
            </p:cNvSpPr>
            <p:nvPr/>
          </p:nvSpPr>
          <p:spPr bwMode="auto">
            <a:xfrm>
              <a:off x="4356814" y="404745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a:t>
              </a:r>
            </a:p>
          </p:txBody>
        </p:sp>
        <p:sp>
          <p:nvSpPr>
            <p:cNvPr id="968722" name="Text Box 18"/>
            <p:cNvSpPr txBox="1">
              <a:spLocks noChangeArrowheads="1"/>
            </p:cNvSpPr>
            <p:nvPr/>
          </p:nvSpPr>
          <p:spPr bwMode="auto">
            <a:xfrm>
              <a:off x="3973377" y="2883073"/>
              <a:ext cx="50366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a:t>
              </a:r>
            </a:p>
          </p:txBody>
        </p:sp>
        <p:sp>
          <p:nvSpPr>
            <p:cNvPr id="968723" name="Text Box 19"/>
            <p:cNvSpPr txBox="1">
              <a:spLocks noChangeArrowheads="1"/>
            </p:cNvSpPr>
            <p:nvPr/>
          </p:nvSpPr>
          <p:spPr bwMode="auto">
            <a:xfrm>
              <a:off x="7573777" y="2883073"/>
              <a:ext cx="50366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2</a:t>
              </a:r>
            </a:p>
          </p:txBody>
        </p:sp>
        <p:sp>
          <p:nvSpPr>
            <p:cNvPr id="968724" name="Text Box 20"/>
            <p:cNvSpPr txBox="1">
              <a:spLocks noChangeArrowheads="1"/>
            </p:cNvSpPr>
            <p:nvPr/>
          </p:nvSpPr>
          <p:spPr bwMode="auto">
            <a:xfrm>
              <a:off x="6894257" y="4149080"/>
              <a:ext cx="50366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3</a:t>
              </a:r>
            </a:p>
          </p:txBody>
        </p:sp>
        <p:sp>
          <p:nvSpPr>
            <p:cNvPr id="968725" name="Line 21"/>
            <p:cNvSpPr>
              <a:spLocks noChangeShapeType="1"/>
            </p:cNvSpPr>
            <p:nvPr/>
          </p:nvSpPr>
          <p:spPr bwMode="auto">
            <a:xfrm>
              <a:off x="7397921" y="5004741"/>
              <a:ext cx="918111" cy="598612"/>
            </a:xfrm>
            <a:prstGeom prst="line">
              <a:avLst/>
            </a:prstGeom>
            <a:noFill/>
            <a:ln w="2857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4" name="组合 3"/>
            <p:cNvGrpSpPr/>
            <p:nvPr/>
          </p:nvGrpSpPr>
          <p:grpSpPr>
            <a:xfrm>
              <a:off x="2268986" y="2990279"/>
              <a:ext cx="1509978" cy="458788"/>
              <a:chOff x="2240889" y="2930525"/>
              <a:chExt cx="1509978" cy="458788"/>
            </a:xfrm>
          </p:grpSpPr>
          <p:sp>
            <p:nvSpPr>
              <p:cNvPr id="968728"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29"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0"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000099"/>
                    </a:solidFill>
                    <a:latin typeface="+mn-lt"/>
                    <a:ea typeface="黑体" panose="02010609060101010101" pitchFamily="2" charset="-122"/>
                  </a:rPr>
                  <a:t>0</a:t>
                </a:r>
              </a:p>
            </p:txBody>
          </p:sp>
        </p:grpSp>
        <p:sp>
          <p:nvSpPr>
            <p:cNvPr id="968731" name="Text Box 27"/>
            <p:cNvSpPr txBox="1">
              <a:spLocks noChangeArrowheads="1"/>
            </p:cNvSpPr>
            <p:nvPr/>
          </p:nvSpPr>
          <p:spPr bwMode="auto">
            <a:xfrm>
              <a:off x="877951" y="6063679"/>
              <a:ext cx="179889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 </a:t>
              </a:r>
              <a:r>
                <a:rPr lang="zh-CN" altLang="en-US" sz="2400" b="1" dirty="0">
                  <a:solidFill>
                    <a:srgbClr val="000099"/>
                  </a:solidFill>
                  <a:latin typeface="+mn-lt"/>
                  <a:ea typeface="黑体" panose="02010609060101010101" pitchFamily="2" charset="-122"/>
                </a:rPr>
                <a:t>的转发表</a:t>
              </a:r>
              <a:endParaRPr lang="zh-CN" altLang="en-US" sz="2400" b="1" baseline="-25000" dirty="0">
                <a:solidFill>
                  <a:srgbClr val="000099"/>
                </a:solidFill>
                <a:latin typeface="+mn-lt"/>
                <a:ea typeface="黑体" panose="02010609060101010101" pitchFamily="2" charset="-122"/>
              </a:endParaRPr>
            </a:p>
          </p:txBody>
        </p:sp>
        <p:grpSp>
          <p:nvGrpSpPr>
            <p:cNvPr id="2" name="组合 1"/>
            <p:cNvGrpSpPr/>
            <p:nvPr/>
          </p:nvGrpSpPr>
          <p:grpSpPr>
            <a:xfrm>
              <a:off x="5413840" y="3916981"/>
              <a:ext cx="1439465" cy="592139"/>
              <a:chOff x="5394987" y="3774690"/>
              <a:chExt cx="1439465" cy="592139"/>
            </a:xfrm>
          </p:grpSpPr>
          <p:sp>
            <p:nvSpPr>
              <p:cNvPr id="968733" name="Line 29"/>
              <p:cNvSpPr>
                <a:spLocks noChangeShapeType="1"/>
              </p:cNvSpPr>
              <p:nvPr/>
            </p:nvSpPr>
            <p:spPr bwMode="auto">
              <a:xfrm rot="1516200">
                <a:off x="6368389" y="4298565"/>
                <a:ext cx="466063" cy="0"/>
              </a:xfrm>
              <a:prstGeom prst="line">
                <a:avLst/>
              </a:prstGeom>
              <a:noFill/>
              <a:ln w="57150">
                <a:solidFill>
                  <a:srgbClr val="C00000"/>
                </a:solidFill>
                <a:roun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34" name="Rectangle 30"/>
              <p:cNvSpPr>
                <a:spLocks noChangeArrowheads="1"/>
              </p:cNvSpPr>
              <p:nvPr/>
            </p:nvSpPr>
            <p:spPr bwMode="auto">
              <a:xfrm rot="1516200">
                <a:off x="5394987" y="3774690"/>
                <a:ext cx="1047353" cy="45720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5" name="Rectangle 31"/>
              <p:cNvSpPr>
                <a:spLocks noChangeArrowheads="1"/>
              </p:cNvSpPr>
              <p:nvPr/>
            </p:nvSpPr>
            <p:spPr bwMode="auto">
              <a:xfrm rot="1516200">
                <a:off x="6124179" y="3942966"/>
                <a:ext cx="261408" cy="423863"/>
              </a:xfrm>
              <a:prstGeom prst="rect">
                <a:avLst/>
              </a:prstGeom>
              <a:solidFill>
                <a:srgbClr val="FFCCCC"/>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000099"/>
                    </a:solidFill>
                    <a:latin typeface="+mn-lt"/>
                    <a:ea typeface="黑体" panose="02010609060101010101" pitchFamily="2" charset="-122"/>
                  </a:rPr>
                  <a:t>0</a:t>
                </a:r>
              </a:p>
            </p:txBody>
          </p:sp>
        </p:grpSp>
        <p:pic>
          <p:nvPicPr>
            <p:cNvPr id="968716" name="Picture 1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39155" y="3336369"/>
              <a:ext cx="627725" cy="503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8709" name="Rectangle 5"/>
            <p:cNvSpPr>
              <a:spLocks noChangeArrowheads="1"/>
            </p:cNvSpPr>
            <p:nvPr/>
          </p:nvSpPr>
          <p:spPr bwMode="auto">
            <a:xfrm>
              <a:off x="632520" y="3861369"/>
              <a:ext cx="2409429" cy="2165350"/>
            </a:xfrm>
            <a:prstGeom prst="rect">
              <a:avLst/>
            </a:prstGeom>
            <a:solidFill>
              <a:srgbClr val="FFFF66"/>
            </a:solidFill>
            <a:ln w="28575">
              <a:solidFill>
                <a:srgbClr val="000099"/>
              </a:solidFill>
              <a:miter lim="800000"/>
            </a:ln>
            <a:effectLst/>
          </p:spPr>
          <p:txBody>
            <a:bodyPr wrap="none" anchor="ctr"/>
            <a:lstStyle/>
            <a:p>
              <a:endParaRPr lang="zh-CN" altLang="en-US" sz="2400" b="1">
                <a:solidFill>
                  <a:srgbClr val="000099"/>
                </a:solidFill>
                <a:latin typeface="+mn-lt"/>
                <a:ea typeface="黑体" panose="02010609060101010101" pitchFamily="2" charset="-122"/>
              </a:endParaRPr>
            </a:p>
          </p:txBody>
        </p:sp>
        <p:sp>
          <p:nvSpPr>
            <p:cNvPr id="968710" name="Text Box 6"/>
            <p:cNvSpPr txBox="1">
              <a:spLocks noChangeArrowheads="1"/>
            </p:cNvSpPr>
            <p:nvPr/>
          </p:nvSpPr>
          <p:spPr bwMode="auto">
            <a:xfrm>
              <a:off x="674120" y="3905978"/>
              <a:ext cx="2295821" cy="219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CC"/>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Aft>
                  <a:spcPct val="20000"/>
                </a:spcAft>
              </a:pPr>
              <a:r>
                <a:rPr lang="zh-CN" altLang="en-US" sz="2400" b="1" dirty="0">
                  <a:solidFill>
                    <a:srgbClr val="000099"/>
                  </a:solidFill>
                  <a:latin typeface="+mn-lt"/>
                  <a:ea typeface="黑体" panose="02010609060101010101" pitchFamily="2" charset="-122"/>
                </a:rPr>
                <a:t>标号   转发接口</a:t>
              </a:r>
            </a:p>
            <a:p>
              <a:pPr>
                <a:lnSpc>
                  <a:spcPct val="110000"/>
                </a:lnSpc>
              </a:pPr>
              <a:r>
                <a:rPr lang="zh-CN" altLang="en-US" sz="2400" b="1" dirty="0">
                  <a:solidFill>
                    <a:srgbClr val="000099"/>
                  </a:solidFill>
                  <a:latin typeface="+mn-lt"/>
                  <a:ea typeface="黑体" panose="02010609060101010101" pitchFamily="2" charset="-122"/>
                </a:rPr>
                <a:t>   </a:t>
              </a:r>
              <a:r>
                <a:rPr lang="en-US" altLang="zh-CN" sz="2400" b="1" dirty="0">
                  <a:solidFill>
                    <a:srgbClr val="000099"/>
                  </a:solidFill>
                  <a:latin typeface="+mn-lt"/>
                  <a:ea typeface="黑体" panose="02010609060101010101" pitchFamily="2" charset="-122"/>
                </a:rPr>
                <a:t>0            1</a:t>
              </a:r>
            </a:p>
            <a:p>
              <a:pPr>
                <a:lnSpc>
                  <a:spcPct val="110000"/>
                </a:lnSpc>
              </a:pPr>
              <a:r>
                <a:rPr lang="en-US" altLang="zh-CN" sz="2400" b="1" dirty="0">
                  <a:solidFill>
                    <a:srgbClr val="000099"/>
                  </a:solidFill>
                  <a:latin typeface="+mn-lt"/>
                  <a:ea typeface="黑体" panose="02010609060101010101" pitchFamily="2" charset="-122"/>
                </a:rPr>
                <a:t>   1            0</a:t>
              </a:r>
            </a:p>
            <a:p>
              <a:pPr>
                <a:lnSpc>
                  <a:spcPct val="110000"/>
                </a:lnSpc>
              </a:pPr>
              <a:r>
                <a:rPr lang="en-US" altLang="zh-CN" sz="2400" b="1" dirty="0">
                  <a:solidFill>
                    <a:srgbClr val="000099"/>
                  </a:solidFill>
                  <a:latin typeface="+mn-lt"/>
                  <a:ea typeface="黑体" panose="02010609060101010101" pitchFamily="2" charset="-122"/>
                </a:rPr>
                <a:t>   2            1</a:t>
              </a:r>
            </a:p>
            <a:p>
              <a:pPr>
                <a:lnSpc>
                  <a:spcPct val="110000"/>
                </a:lnSpc>
              </a:pPr>
              <a:r>
                <a:rPr lang="en-US" altLang="zh-CN" sz="2400" b="1" dirty="0">
                  <a:solidFill>
                    <a:srgbClr val="000099"/>
                  </a:solidFill>
                  <a:latin typeface="+mn-lt"/>
                  <a:ea typeface="黑体" panose="02010609060101010101" pitchFamily="2" charset="-122"/>
                </a:rPr>
                <a:t>   3            1</a:t>
              </a:r>
            </a:p>
          </p:txBody>
        </p:sp>
        <p:sp>
          <p:nvSpPr>
            <p:cNvPr id="968717" name="Line 13"/>
            <p:cNvSpPr>
              <a:spLocks noChangeShapeType="1"/>
            </p:cNvSpPr>
            <p:nvPr/>
          </p:nvSpPr>
          <p:spPr bwMode="auto">
            <a:xfrm flipV="1">
              <a:off x="653158" y="4376832"/>
              <a:ext cx="2388791" cy="3651"/>
            </a:xfrm>
            <a:prstGeom prst="line">
              <a:avLst/>
            </a:prstGeom>
            <a:noFill/>
            <a:ln w="9525">
              <a:solidFill>
                <a:srgbClr val="0000CC"/>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8" name="Line 14"/>
            <p:cNvSpPr>
              <a:spLocks noChangeShapeType="1"/>
            </p:cNvSpPr>
            <p:nvPr/>
          </p:nvSpPr>
          <p:spPr bwMode="auto">
            <a:xfrm>
              <a:off x="1507895" y="3861369"/>
              <a:ext cx="0" cy="2165350"/>
            </a:xfrm>
            <a:prstGeom prst="line">
              <a:avLst/>
            </a:prstGeom>
            <a:noFill/>
            <a:ln w="9525">
              <a:solidFill>
                <a:srgbClr val="0000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12" name="组合 11"/>
            <p:cNvGrpSpPr/>
            <p:nvPr/>
          </p:nvGrpSpPr>
          <p:grpSpPr>
            <a:xfrm>
              <a:off x="6269451" y="4885019"/>
              <a:ext cx="899634" cy="1112812"/>
              <a:chOff x="6717662" y="4764460"/>
              <a:chExt cx="899634" cy="1112812"/>
            </a:xfrm>
          </p:grpSpPr>
          <p:sp>
            <p:nvSpPr>
              <p:cNvPr id="11" name="等腰三角形 10"/>
              <p:cNvSpPr/>
              <p:nvPr/>
            </p:nvSpPr>
            <p:spPr bwMode="auto">
              <a:xfrm>
                <a:off x="6717662" y="4764460"/>
                <a:ext cx="898435" cy="514349"/>
              </a:xfrm>
              <a:prstGeom prst="triangle">
                <a:avLst>
                  <a:gd name="adj" fmla="val 82161"/>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10" name="组合 9"/>
              <p:cNvGrpSpPr/>
              <p:nvPr/>
            </p:nvGrpSpPr>
            <p:grpSpPr>
              <a:xfrm>
                <a:off x="6755836" y="5278809"/>
                <a:ext cx="861460" cy="598463"/>
                <a:chOff x="6717662" y="5278809"/>
                <a:chExt cx="861460" cy="598463"/>
              </a:xfrm>
            </p:grpSpPr>
            <p:sp>
              <p:nvSpPr>
                <p:cNvPr id="5" name="矩形 4"/>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7" name="直接连接符 6"/>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pic>
          <p:nvPicPr>
            <p:cNvPr id="968727" name="Picture 2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17835" y="4665420"/>
              <a:ext cx="627725" cy="504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44" name="组合 43"/>
            <p:cNvGrpSpPr/>
            <p:nvPr/>
          </p:nvGrpSpPr>
          <p:grpSpPr>
            <a:xfrm>
              <a:off x="7645393" y="3560762"/>
              <a:ext cx="899634" cy="1112812"/>
              <a:chOff x="6717662" y="4764460"/>
              <a:chExt cx="899634" cy="1112812"/>
            </a:xfrm>
          </p:grpSpPr>
          <p:sp>
            <p:nvSpPr>
              <p:cNvPr id="45" name="等腰三角形 44"/>
              <p:cNvSpPr/>
              <p:nvPr/>
            </p:nvSpPr>
            <p:spPr bwMode="auto">
              <a:xfrm>
                <a:off x="6717662" y="4764460"/>
                <a:ext cx="898435" cy="514349"/>
              </a:xfrm>
              <a:prstGeom prst="triangle">
                <a:avLst>
                  <a:gd name="adj" fmla="val 12085"/>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6" name="组合 45"/>
              <p:cNvGrpSpPr/>
              <p:nvPr/>
            </p:nvGrpSpPr>
            <p:grpSpPr>
              <a:xfrm>
                <a:off x="6755836" y="5278809"/>
                <a:ext cx="861460" cy="598463"/>
                <a:chOff x="6717662" y="5278809"/>
                <a:chExt cx="861460" cy="598463"/>
              </a:xfrm>
            </p:grpSpPr>
            <p:sp>
              <p:nvSpPr>
                <p:cNvPr id="47" name="矩形 46"/>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48" name="直接连接符 47"/>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pic>
          <p:nvPicPr>
            <p:cNvPr id="968726" name="Picture 2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45560" y="3340546"/>
              <a:ext cx="627723" cy="504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5510171" y="3013174"/>
              <a:ext cx="1509978" cy="458788"/>
              <a:chOff x="2240889" y="2930525"/>
              <a:chExt cx="1509978" cy="458788"/>
            </a:xfrm>
          </p:grpSpPr>
          <p:sp>
            <p:nvSpPr>
              <p:cNvPr id="51"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52"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53"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smtClean="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gn="ctr">
              <a:lnSpc>
                <a:spcPct val="100000"/>
              </a:lnSpc>
            </a:pPr>
            <a:r>
              <a:rPr lang="en-US" altLang="zh-CN" dirty="0" smtClean="0"/>
              <a:t>MPLS </a:t>
            </a:r>
            <a:r>
              <a:rPr lang="zh-CN" altLang="en-US" dirty="0" smtClean="0"/>
              <a:t>特点</a:t>
            </a:r>
            <a:endParaRPr lang="zh-CN" altLang="zh-CN" dirty="0"/>
          </a:p>
        </p:txBody>
      </p:sp>
      <p:sp>
        <p:nvSpPr>
          <p:cNvPr id="931843" name="Rectangle 3"/>
          <p:cNvSpPr>
            <a:spLocks noGrp="1" noChangeArrowheads="1"/>
          </p:cNvSpPr>
          <p:nvPr>
            <p:ph idx="1"/>
          </p:nvPr>
        </p:nvSpPr>
        <p:spPr/>
        <p:txBody>
          <a:bodyPr/>
          <a:lstStyle/>
          <a:p>
            <a:r>
              <a:rPr lang="en-US" altLang="zh-CN" dirty="0"/>
              <a:t>MPLS</a:t>
            </a:r>
            <a:r>
              <a:rPr lang="zh-CN" altLang="zh-CN" dirty="0">
                <a:solidFill>
                  <a:srgbClr val="FF0000"/>
                </a:solidFill>
              </a:rPr>
              <a:t>并没有</a:t>
            </a:r>
            <a:r>
              <a:rPr lang="zh-CN" altLang="zh-CN" dirty="0" smtClean="0">
                <a:solidFill>
                  <a:srgbClr val="FF0000"/>
                </a:solidFill>
              </a:rPr>
              <a:t>取代</a:t>
            </a:r>
            <a:r>
              <a:rPr lang="en-US" altLang="zh-CN" dirty="0" smtClean="0">
                <a:solidFill>
                  <a:srgbClr val="FF0000"/>
                </a:solidFill>
              </a:rPr>
              <a:t> IP</a:t>
            </a:r>
            <a:r>
              <a:rPr lang="zh-CN" altLang="zh-CN" dirty="0">
                <a:solidFill>
                  <a:srgbClr val="FF0000"/>
                </a:solidFill>
              </a:rPr>
              <a:t>，</a:t>
            </a:r>
            <a:r>
              <a:rPr lang="zh-CN" altLang="zh-CN" dirty="0"/>
              <a:t>而是作为一</a:t>
            </a:r>
            <a:r>
              <a:rPr lang="zh-CN" altLang="zh-CN" dirty="0" smtClean="0"/>
              <a:t>种</a:t>
            </a:r>
            <a:r>
              <a:rPr lang="en-US" altLang="zh-CN" dirty="0" smtClean="0"/>
              <a:t> </a:t>
            </a:r>
            <a:r>
              <a:rPr lang="en-US" altLang="zh-CN" dirty="0" smtClean="0">
                <a:solidFill>
                  <a:srgbClr val="FF0000"/>
                </a:solidFill>
              </a:rPr>
              <a:t>IP </a:t>
            </a:r>
            <a:r>
              <a:rPr lang="zh-CN" altLang="zh-CN" dirty="0" smtClean="0">
                <a:solidFill>
                  <a:srgbClr val="FF0000"/>
                </a:solidFill>
              </a:rPr>
              <a:t>增强</a:t>
            </a:r>
            <a:r>
              <a:rPr lang="zh-CN" altLang="zh-CN" dirty="0">
                <a:solidFill>
                  <a:srgbClr val="FF0000"/>
                </a:solidFill>
              </a:rPr>
              <a:t>技术，</a:t>
            </a:r>
            <a:r>
              <a:rPr lang="zh-CN" altLang="zh-CN" dirty="0"/>
              <a:t>被广泛地应用在互联网中</a:t>
            </a:r>
            <a:r>
              <a:rPr lang="zh-CN" altLang="zh-CN" dirty="0" smtClean="0"/>
              <a:t>。</a:t>
            </a:r>
            <a:endParaRPr lang="en-US" altLang="zh-CN" dirty="0" smtClean="0"/>
          </a:p>
          <a:p>
            <a:r>
              <a:rPr lang="en-US" altLang="zh-CN" dirty="0" smtClean="0"/>
              <a:t>MPLS </a:t>
            </a:r>
            <a:r>
              <a:rPr lang="zh-CN" altLang="zh-CN" dirty="0" smtClean="0"/>
              <a:t>具有</a:t>
            </a:r>
            <a:r>
              <a:rPr lang="zh-CN" altLang="zh-CN" dirty="0"/>
              <a:t>以下三个方面的特点</a:t>
            </a:r>
            <a:r>
              <a:rPr lang="zh-CN" altLang="zh-CN" dirty="0" smtClean="0"/>
              <a:t>：</a:t>
            </a:r>
            <a:endParaRPr lang="en-US" altLang="zh-CN" dirty="0" smtClean="0"/>
          </a:p>
          <a:p>
            <a:pPr lvl="1"/>
            <a:r>
              <a:rPr lang="en-US" altLang="zh-CN" dirty="0"/>
              <a:t>(1) </a:t>
            </a:r>
            <a:r>
              <a:rPr lang="zh-CN" altLang="zh-CN" dirty="0"/>
              <a:t>支持面向连接的服务</a:t>
            </a:r>
            <a:r>
              <a:rPr lang="zh-CN" altLang="zh-CN" dirty="0" smtClean="0"/>
              <a:t>质量</a:t>
            </a:r>
            <a:r>
              <a:rPr lang="zh-CN" altLang="en-US" dirty="0"/>
              <a:t>；</a:t>
            </a:r>
            <a:endParaRPr lang="en-US" altLang="zh-CN" dirty="0" smtClean="0"/>
          </a:p>
          <a:p>
            <a:pPr lvl="1"/>
            <a:r>
              <a:rPr lang="en-US" altLang="zh-CN" dirty="0" smtClean="0"/>
              <a:t>(</a:t>
            </a:r>
            <a:r>
              <a:rPr lang="en-US" altLang="zh-CN" dirty="0"/>
              <a:t>2) </a:t>
            </a:r>
            <a:r>
              <a:rPr lang="zh-CN" altLang="zh-CN" dirty="0"/>
              <a:t>支持流量工程，平衡网络</a:t>
            </a:r>
            <a:r>
              <a:rPr lang="zh-CN" altLang="zh-CN" dirty="0" smtClean="0"/>
              <a:t>负载</a:t>
            </a:r>
            <a:r>
              <a:rPr lang="zh-CN" altLang="en-US" dirty="0"/>
              <a:t>；</a:t>
            </a:r>
            <a:endParaRPr lang="en-US" altLang="zh-CN" dirty="0" smtClean="0"/>
          </a:p>
          <a:p>
            <a:pPr lvl="1"/>
            <a:r>
              <a:rPr lang="en-US" altLang="zh-CN" dirty="0" smtClean="0"/>
              <a:t>(</a:t>
            </a:r>
            <a:r>
              <a:rPr lang="en-US" altLang="zh-CN" dirty="0"/>
              <a:t>3) </a:t>
            </a:r>
            <a:r>
              <a:rPr lang="zh-CN" altLang="zh-CN" dirty="0"/>
              <a:t>有效地支持虚拟</a:t>
            </a:r>
            <a:r>
              <a:rPr lang="zh-CN" altLang="zh-CN" dirty="0" smtClean="0"/>
              <a:t>专用网</a:t>
            </a:r>
            <a:r>
              <a:rPr lang="en-US" altLang="zh-CN" dirty="0" smtClean="0"/>
              <a:t> VPN</a:t>
            </a:r>
            <a:r>
              <a:rPr lang="zh-CN" altLang="zh-CN" dirty="0"/>
              <a:t>。</a:t>
            </a:r>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en-US" altLang="zh-CN" dirty="0" smtClean="0"/>
              <a:t>MPLS </a:t>
            </a:r>
            <a:r>
              <a:rPr lang="zh-CN" altLang="zh-CN" dirty="0" smtClean="0"/>
              <a:t>的</a:t>
            </a:r>
            <a:r>
              <a:rPr lang="zh-CN" altLang="zh-CN" dirty="0"/>
              <a:t>工作原理</a:t>
            </a:r>
            <a:endParaRPr lang="zh-CN" altLang="en-US" dirty="0"/>
          </a:p>
        </p:txBody>
      </p:sp>
      <p:sp>
        <p:nvSpPr>
          <p:cNvPr id="3" name="内容占位符 2"/>
          <p:cNvSpPr>
            <a:spLocks noGrp="1"/>
          </p:cNvSpPr>
          <p:nvPr>
            <p:ph idx="1"/>
          </p:nvPr>
        </p:nvSpPr>
        <p:spPr/>
        <p:txBody>
          <a:bodyPr/>
          <a:lstStyle/>
          <a:p>
            <a:pPr marL="0" indent="0">
              <a:buNone/>
            </a:pPr>
            <a:r>
              <a:rPr lang="en-US" altLang="zh-CN" sz="4000" dirty="0">
                <a:solidFill>
                  <a:srgbClr val="333399"/>
                </a:solidFill>
              </a:rPr>
              <a:t>1.  </a:t>
            </a:r>
            <a:r>
              <a:rPr lang="zh-CN" altLang="zh-CN" sz="4000" dirty="0">
                <a:solidFill>
                  <a:srgbClr val="333399"/>
                </a:solidFill>
              </a:rPr>
              <a:t>基本</a:t>
            </a:r>
            <a:r>
              <a:rPr lang="zh-CN" altLang="zh-CN" sz="4000" dirty="0" smtClean="0">
                <a:solidFill>
                  <a:srgbClr val="333399"/>
                </a:solidFill>
              </a:rPr>
              <a:t>工作过程</a:t>
            </a:r>
            <a:endParaRPr lang="en-US" altLang="zh-CN" sz="4000" dirty="0" smtClean="0">
              <a:solidFill>
                <a:srgbClr val="333399"/>
              </a:solidFill>
            </a:endParaRPr>
          </a:p>
          <a:p>
            <a:r>
              <a:rPr lang="en-US" altLang="zh-CN" sz="2800" dirty="0" smtClean="0">
                <a:solidFill>
                  <a:srgbClr val="FF0000"/>
                </a:solidFill>
              </a:rPr>
              <a:t>IP </a:t>
            </a:r>
            <a:r>
              <a:rPr lang="zh-CN" altLang="en-US" sz="2800" dirty="0" smtClean="0">
                <a:solidFill>
                  <a:srgbClr val="FF0000"/>
                </a:solidFill>
              </a:rPr>
              <a:t>分组的转发</a:t>
            </a:r>
            <a:endParaRPr lang="en-US" altLang="zh-CN" sz="2800" dirty="0" smtClean="0">
              <a:solidFill>
                <a:srgbClr val="FF0000"/>
              </a:solidFill>
            </a:endParaRPr>
          </a:p>
          <a:p>
            <a:pPr lvl="1"/>
            <a:r>
              <a:rPr lang="zh-CN" altLang="zh-CN" sz="2400" dirty="0" smtClean="0"/>
              <a:t>在</a:t>
            </a:r>
            <a:r>
              <a:rPr lang="zh-CN" altLang="zh-CN" sz="2400" dirty="0"/>
              <a:t>传统</a:t>
            </a:r>
            <a:r>
              <a:rPr lang="zh-CN" altLang="zh-CN" sz="2400" dirty="0" smtClean="0"/>
              <a:t>的</a:t>
            </a:r>
            <a:r>
              <a:rPr lang="en-US" altLang="zh-CN" sz="2400" dirty="0" smtClean="0"/>
              <a:t> IP </a:t>
            </a:r>
            <a:r>
              <a:rPr lang="zh-CN" altLang="zh-CN" sz="2400" dirty="0" smtClean="0"/>
              <a:t>网络</a:t>
            </a:r>
            <a:r>
              <a:rPr lang="zh-CN" altLang="zh-CN" sz="2400" dirty="0"/>
              <a:t>中，分组每到达一个</a:t>
            </a:r>
            <a:r>
              <a:rPr lang="zh-CN" altLang="zh-CN" sz="2400" dirty="0" smtClean="0"/>
              <a:t>路由器</a:t>
            </a:r>
            <a:r>
              <a:rPr lang="zh-CN" altLang="en-US" sz="2400" dirty="0" smtClean="0"/>
              <a:t>后</a:t>
            </a:r>
            <a:r>
              <a:rPr lang="zh-CN" altLang="zh-CN" sz="2400" dirty="0" smtClean="0"/>
              <a:t>，</a:t>
            </a:r>
            <a:r>
              <a:rPr lang="zh-CN" altLang="zh-CN" sz="2400" dirty="0"/>
              <a:t>都</a:t>
            </a:r>
            <a:r>
              <a:rPr lang="zh-CN" altLang="zh-CN" sz="2400" dirty="0" smtClean="0">
                <a:solidFill>
                  <a:srgbClr val="FF0000"/>
                </a:solidFill>
              </a:rPr>
              <a:t>必须</a:t>
            </a:r>
            <a:r>
              <a:rPr lang="zh-CN" altLang="en-US" sz="2400" dirty="0" smtClean="0">
                <a:solidFill>
                  <a:srgbClr val="FF0000"/>
                </a:solidFill>
              </a:rPr>
              <a:t>提取出其目的地址，按目的地址</a:t>
            </a:r>
            <a:r>
              <a:rPr lang="zh-CN" altLang="zh-CN" sz="2400" dirty="0" smtClean="0">
                <a:solidFill>
                  <a:srgbClr val="FF0000"/>
                </a:solidFill>
              </a:rPr>
              <a:t>查找</a:t>
            </a:r>
            <a:r>
              <a:rPr lang="zh-CN" altLang="zh-CN" sz="2400" dirty="0">
                <a:solidFill>
                  <a:srgbClr val="FF0000"/>
                </a:solidFill>
              </a:rPr>
              <a:t>路由表</a:t>
            </a:r>
            <a:r>
              <a:rPr lang="zh-CN" altLang="zh-CN" sz="2400" dirty="0"/>
              <a:t>，并按照“</a:t>
            </a:r>
            <a:r>
              <a:rPr lang="zh-CN" altLang="zh-CN" sz="2400" dirty="0">
                <a:solidFill>
                  <a:srgbClr val="FF0000"/>
                </a:solidFill>
              </a:rPr>
              <a:t>最长前缀匹配</a:t>
            </a:r>
            <a:r>
              <a:rPr lang="zh-CN" altLang="zh-CN" sz="2400" dirty="0"/>
              <a:t>”的原则找到下一跳</a:t>
            </a:r>
            <a:r>
              <a:rPr lang="zh-CN" altLang="zh-CN" sz="2400" dirty="0" smtClean="0"/>
              <a:t>的</a:t>
            </a:r>
            <a:r>
              <a:rPr lang="en-US" altLang="zh-CN" sz="2400" dirty="0" smtClean="0"/>
              <a:t> IP </a:t>
            </a:r>
            <a:r>
              <a:rPr lang="zh-CN" altLang="zh-CN" sz="2400" dirty="0" smtClean="0"/>
              <a:t>地址</a:t>
            </a:r>
            <a:r>
              <a:rPr lang="zh-CN" altLang="zh-CN" sz="2400" dirty="0"/>
              <a:t>（请注意，前缀的长度是不确定的）</a:t>
            </a:r>
            <a:r>
              <a:rPr lang="zh-CN" altLang="zh-CN" sz="2400" dirty="0" smtClean="0"/>
              <a:t>。</a:t>
            </a:r>
            <a:endParaRPr lang="en-US" altLang="zh-CN" sz="2400" dirty="0" smtClean="0"/>
          </a:p>
          <a:p>
            <a:pPr lvl="1"/>
            <a:r>
              <a:rPr lang="zh-CN" altLang="zh-CN" sz="2400" dirty="0" smtClean="0"/>
              <a:t>当</a:t>
            </a:r>
            <a:r>
              <a:rPr lang="zh-CN" altLang="zh-CN" sz="2400" dirty="0"/>
              <a:t>网络很大时，查找含有大量项目的路由表要花费很多的时间</a:t>
            </a:r>
            <a:r>
              <a:rPr lang="zh-CN" altLang="zh-CN" sz="2400" dirty="0" smtClean="0"/>
              <a:t>。</a:t>
            </a:r>
            <a:endParaRPr lang="en-US" altLang="zh-CN" sz="2400" dirty="0" smtClean="0"/>
          </a:p>
          <a:p>
            <a:pPr lvl="1"/>
            <a:r>
              <a:rPr lang="zh-CN" altLang="zh-CN" sz="2400" dirty="0" smtClean="0"/>
              <a:t>在</a:t>
            </a:r>
            <a:r>
              <a:rPr lang="zh-CN" altLang="zh-CN" sz="2400" dirty="0"/>
              <a:t>出现突发性的通信量时，往往还会使缓存溢出，这就会引起分组丢失、传输时延增大和服务质量下降。</a:t>
            </a:r>
            <a:endParaRPr lang="zh-CN" altLang="en-US" sz="2400" dirty="0"/>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 </a:t>
            </a:r>
            <a:r>
              <a:rPr lang="zh-CN" altLang="en-US" dirty="0" smtClean="0"/>
              <a:t>分组的转发</a:t>
            </a:r>
            <a:endParaRPr lang="zh-CN" altLang="en-US" dirty="0"/>
          </a:p>
        </p:txBody>
      </p:sp>
      <p:cxnSp>
        <p:nvCxnSpPr>
          <p:cNvPr id="137" name="AutoShape 136"/>
          <p:cNvCxnSpPr>
            <a:cxnSpLocks noChangeShapeType="1"/>
          </p:cNvCxnSpPr>
          <p:nvPr/>
        </p:nvCxnSpPr>
        <p:spPr bwMode="auto">
          <a:xfrm flipV="1">
            <a:off x="3280345" y="3854154"/>
            <a:ext cx="612775" cy="969963"/>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8" name="AutoShape 137"/>
          <p:cNvCxnSpPr>
            <a:cxnSpLocks noChangeShapeType="1"/>
          </p:cNvCxnSpPr>
          <p:nvPr/>
        </p:nvCxnSpPr>
        <p:spPr bwMode="auto">
          <a:xfrm flipV="1">
            <a:off x="4837683" y="3598567"/>
            <a:ext cx="2011363" cy="115887"/>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9" name="AutoShape 138"/>
          <p:cNvCxnSpPr>
            <a:cxnSpLocks noChangeShapeType="1"/>
          </p:cNvCxnSpPr>
          <p:nvPr/>
        </p:nvCxnSpPr>
        <p:spPr bwMode="auto">
          <a:xfrm>
            <a:off x="3118421" y="5181304"/>
            <a:ext cx="674687" cy="620713"/>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0" name="AutoShape 139"/>
          <p:cNvCxnSpPr>
            <a:cxnSpLocks noChangeShapeType="1"/>
          </p:cNvCxnSpPr>
          <p:nvPr/>
        </p:nvCxnSpPr>
        <p:spPr bwMode="auto">
          <a:xfrm flipV="1">
            <a:off x="4751958" y="5078117"/>
            <a:ext cx="509588" cy="581025"/>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1" name="AutoShape 140"/>
          <p:cNvCxnSpPr>
            <a:cxnSpLocks noChangeShapeType="1"/>
          </p:cNvCxnSpPr>
          <p:nvPr/>
        </p:nvCxnSpPr>
        <p:spPr bwMode="auto">
          <a:xfrm>
            <a:off x="6206108" y="4938417"/>
            <a:ext cx="1552575" cy="122237"/>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2" name="AutoShape 141"/>
          <p:cNvCxnSpPr>
            <a:cxnSpLocks noChangeShapeType="1"/>
          </p:cNvCxnSpPr>
          <p:nvPr/>
        </p:nvCxnSpPr>
        <p:spPr bwMode="auto">
          <a:xfrm>
            <a:off x="4500273" y="5885009"/>
            <a:ext cx="1641475" cy="296862"/>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3" name="AutoShape 142"/>
          <p:cNvCxnSpPr>
            <a:cxnSpLocks noChangeShapeType="1"/>
          </p:cNvCxnSpPr>
          <p:nvPr/>
        </p:nvCxnSpPr>
        <p:spPr bwMode="auto">
          <a:xfrm>
            <a:off x="4675758" y="3854152"/>
            <a:ext cx="627063" cy="742950"/>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4" name="AutoShape 143"/>
          <p:cNvCxnSpPr>
            <a:cxnSpLocks noChangeShapeType="1"/>
          </p:cNvCxnSpPr>
          <p:nvPr/>
        </p:nvCxnSpPr>
        <p:spPr bwMode="auto">
          <a:xfrm flipV="1">
            <a:off x="6947472" y="5262267"/>
            <a:ext cx="1379537" cy="892175"/>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5" name="AutoShape 144"/>
          <p:cNvCxnSpPr>
            <a:cxnSpLocks noChangeShapeType="1"/>
          </p:cNvCxnSpPr>
          <p:nvPr/>
        </p:nvCxnSpPr>
        <p:spPr bwMode="auto">
          <a:xfrm>
            <a:off x="7631682" y="3598567"/>
            <a:ext cx="554938" cy="1251347"/>
          </a:xfrm>
          <a:prstGeom prst="straightConnector1">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6" name="Line 145"/>
          <p:cNvSpPr>
            <a:spLocks noChangeShapeType="1"/>
          </p:cNvSpPr>
          <p:nvPr/>
        </p:nvSpPr>
        <p:spPr bwMode="auto">
          <a:xfrm>
            <a:off x="7828532" y="3358854"/>
            <a:ext cx="641350" cy="47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7" name="Line 146"/>
          <p:cNvSpPr>
            <a:spLocks noChangeShapeType="1"/>
          </p:cNvSpPr>
          <p:nvPr/>
        </p:nvSpPr>
        <p:spPr bwMode="auto">
          <a:xfrm flipV="1">
            <a:off x="8792146" y="5030490"/>
            <a:ext cx="796925" cy="127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8" name="Text Box 147"/>
          <p:cNvSpPr txBox="1">
            <a:spLocks noChangeArrowheads="1"/>
          </p:cNvSpPr>
          <p:nvPr/>
        </p:nvSpPr>
        <p:spPr bwMode="auto">
          <a:xfrm>
            <a:off x="8196238" y="2947692"/>
            <a:ext cx="6155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47.1</a:t>
            </a:r>
          </a:p>
        </p:txBody>
      </p:sp>
      <p:sp>
        <p:nvSpPr>
          <p:cNvPr id="149" name="Text Box 148"/>
          <p:cNvSpPr txBox="1">
            <a:spLocks noChangeArrowheads="1"/>
          </p:cNvSpPr>
          <p:nvPr/>
        </p:nvSpPr>
        <p:spPr bwMode="auto">
          <a:xfrm>
            <a:off x="8988400" y="4635204"/>
            <a:ext cx="6155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47.2</a:t>
            </a:r>
          </a:p>
        </p:txBody>
      </p:sp>
      <p:sp>
        <p:nvSpPr>
          <p:cNvPr id="150" name="Text Box 149"/>
          <p:cNvSpPr txBox="1">
            <a:spLocks noChangeArrowheads="1"/>
          </p:cNvSpPr>
          <p:nvPr/>
        </p:nvSpPr>
        <p:spPr bwMode="auto">
          <a:xfrm>
            <a:off x="1217588" y="4655842"/>
            <a:ext cx="6155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47.3</a:t>
            </a:r>
          </a:p>
        </p:txBody>
      </p:sp>
      <p:grpSp>
        <p:nvGrpSpPr>
          <p:cNvPr id="151" name="Group 150"/>
          <p:cNvGrpSpPr/>
          <p:nvPr/>
        </p:nvGrpSpPr>
        <p:grpSpPr bwMode="auto">
          <a:xfrm>
            <a:off x="776535" y="5151214"/>
            <a:ext cx="1354139" cy="654050"/>
            <a:chOff x="101" y="2726"/>
            <a:chExt cx="853" cy="412"/>
          </a:xfrm>
        </p:grpSpPr>
        <p:sp>
          <p:nvSpPr>
            <p:cNvPr id="152" name="Text Box 151"/>
            <p:cNvSpPr txBox="1">
              <a:spLocks noChangeArrowheads="1"/>
            </p:cNvSpPr>
            <p:nvPr/>
          </p:nvSpPr>
          <p:spPr bwMode="auto">
            <a:xfrm>
              <a:off x="101" y="2837"/>
              <a:ext cx="729" cy="208"/>
            </a:xfrm>
            <a:prstGeom prst="rect">
              <a:avLst/>
            </a:prstGeom>
            <a:solidFill>
              <a:srgbClr val="FFFF00"/>
            </a:solidFill>
            <a:ln w="9525">
              <a:solidFill>
                <a:schemeClr val="folHlink"/>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53" name="AutoShape 152"/>
            <p:cNvSpPr>
              <a:spLocks noChangeArrowheads="1"/>
            </p:cNvSpPr>
            <p:nvPr/>
          </p:nvSpPr>
          <p:spPr bwMode="auto">
            <a:xfrm>
              <a:off x="835" y="272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sp>
        <p:nvSpPr>
          <p:cNvPr id="154" name="Line 153"/>
          <p:cNvSpPr>
            <a:spLocks noChangeShapeType="1"/>
          </p:cNvSpPr>
          <p:nvPr/>
        </p:nvSpPr>
        <p:spPr bwMode="auto">
          <a:xfrm flipV="1">
            <a:off x="1307083" y="5057477"/>
            <a:ext cx="917575" cy="127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graphicFrame>
        <p:nvGraphicFramePr>
          <p:cNvPr id="155" name="Object 154"/>
          <p:cNvGraphicFramePr>
            <a:graphicFrameLocks noChangeAspect="1"/>
          </p:cNvGraphicFramePr>
          <p:nvPr/>
        </p:nvGraphicFramePr>
        <p:xfrm>
          <a:off x="3140645" y="1458615"/>
          <a:ext cx="2439987" cy="2120900"/>
        </p:xfrm>
        <a:graphic>
          <a:graphicData uri="http://schemas.openxmlformats.org/presentationml/2006/ole">
            <p:oleObj spid="_x0000_s619523" name="文档" r:id="rId3" imgW="1447616" imgH="1339533" progId="">
              <p:embed/>
            </p:oleObj>
          </a:graphicData>
        </a:graphic>
      </p:graphicFrame>
      <p:sp>
        <p:nvSpPr>
          <p:cNvPr id="156" name="Text Box 155"/>
          <p:cNvSpPr txBox="1">
            <a:spLocks noChangeArrowheads="1"/>
          </p:cNvSpPr>
          <p:nvPr/>
        </p:nvSpPr>
        <p:spPr bwMode="auto">
          <a:xfrm>
            <a:off x="4837843" y="3360442"/>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p>
        </p:txBody>
      </p:sp>
      <p:sp>
        <p:nvSpPr>
          <p:cNvPr id="157" name="Text Box 156"/>
          <p:cNvSpPr txBox="1">
            <a:spLocks noChangeArrowheads="1"/>
          </p:cNvSpPr>
          <p:nvPr/>
        </p:nvSpPr>
        <p:spPr bwMode="auto">
          <a:xfrm>
            <a:off x="4799743" y="3746204"/>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58" name="Text Box 157"/>
          <p:cNvSpPr txBox="1">
            <a:spLocks noChangeArrowheads="1"/>
          </p:cNvSpPr>
          <p:nvPr/>
        </p:nvSpPr>
        <p:spPr bwMode="auto">
          <a:xfrm>
            <a:off x="3486881" y="3539827"/>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graphicFrame>
        <p:nvGraphicFramePr>
          <p:cNvPr id="159" name="Object 158"/>
          <p:cNvGraphicFramePr>
            <a:graphicFrameLocks noChangeAspect="1"/>
          </p:cNvGraphicFramePr>
          <p:nvPr/>
        </p:nvGraphicFramePr>
        <p:xfrm>
          <a:off x="6295483" y="1209565"/>
          <a:ext cx="1987551" cy="2532063"/>
        </p:xfrm>
        <a:graphic>
          <a:graphicData uri="http://schemas.openxmlformats.org/presentationml/2006/ole">
            <p:oleObj spid="_x0000_s619522" name="文档" r:id="rId4" imgW="1386206" imgH="1573546" progId="">
              <p:embed/>
            </p:oleObj>
          </a:graphicData>
        </a:graphic>
      </p:graphicFrame>
      <p:sp>
        <p:nvSpPr>
          <p:cNvPr id="160" name="Text Box 159"/>
          <p:cNvSpPr txBox="1">
            <a:spLocks noChangeArrowheads="1"/>
          </p:cNvSpPr>
          <p:nvPr/>
        </p:nvSpPr>
        <p:spPr bwMode="auto">
          <a:xfrm>
            <a:off x="7785738" y="2960392"/>
            <a:ext cx="314189"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latin typeface="Tahoma" panose="020B0604030504040204" pitchFamily="34" charset="0"/>
              </a:rPr>
              <a:t>1</a:t>
            </a:r>
          </a:p>
        </p:txBody>
      </p:sp>
      <p:sp>
        <p:nvSpPr>
          <p:cNvPr id="161" name="Text Box 160"/>
          <p:cNvSpPr txBox="1">
            <a:spLocks noChangeArrowheads="1"/>
          </p:cNvSpPr>
          <p:nvPr/>
        </p:nvSpPr>
        <p:spPr bwMode="auto">
          <a:xfrm>
            <a:off x="7757255" y="3509667"/>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62" name="Text Box 161"/>
          <p:cNvSpPr txBox="1">
            <a:spLocks noChangeArrowheads="1"/>
          </p:cNvSpPr>
          <p:nvPr/>
        </p:nvSpPr>
        <p:spPr bwMode="auto">
          <a:xfrm>
            <a:off x="3175730" y="4362154"/>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p>
        </p:txBody>
      </p:sp>
      <p:sp>
        <p:nvSpPr>
          <p:cNvPr id="163" name="Text Box 162"/>
          <p:cNvSpPr txBox="1">
            <a:spLocks noChangeArrowheads="1"/>
          </p:cNvSpPr>
          <p:nvPr/>
        </p:nvSpPr>
        <p:spPr bwMode="auto">
          <a:xfrm>
            <a:off x="3251931" y="4941592"/>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64" name="Text Box 163"/>
          <p:cNvSpPr txBox="1">
            <a:spLocks noChangeArrowheads="1"/>
          </p:cNvSpPr>
          <p:nvPr/>
        </p:nvSpPr>
        <p:spPr bwMode="auto">
          <a:xfrm>
            <a:off x="1927956" y="4593929"/>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sp>
        <p:nvSpPr>
          <p:cNvPr id="165" name="Text Box 164"/>
          <p:cNvSpPr txBox="1">
            <a:spLocks noChangeArrowheads="1"/>
          </p:cNvSpPr>
          <p:nvPr/>
        </p:nvSpPr>
        <p:spPr bwMode="auto">
          <a:xfrm>
            <a:off x="3300405" y="4011317"/>
            <a:ext cx="1156855" cy="329577"/>
          </a:xfrm>
          <a:prstGeom prst="rect">
            <a:avLst/>
          </a:prstGeom>
          <a:solidFill>
            <a:srgbClr val="FFFF00"/>
          </a:solidFill>
          <a:ln w="9525">
            <a:solidFill>
              <a:schemeClr val="folHlink"/>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66" name="Text Box 165"/>
          <p:cNvSpPr txBox="1">
            <a:spLocks noChangeArrowheads="1"/>
          </p:cNvSpPr>
          <p:nvPr/>
        </p:nvSpPr>
        <p:spPr bwMode="auto">
          <a:xfrm>
            <a:off x="5229217" y="3258842"/>
            <a:ext cx="1156855" cy="329577"/>
          </a:xfrm>
          <a:prstGeom prst="rect">
            <a:avLst/>
          </a:prstGeom>
          <a:solidFill>
            <a:srgbClr val="FFFF00"/>
          </a:solidFill>
          <a:ln w="9525">
            <a:solidFill>
              <a:schemeClr val="folHlink"/>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grpSp>
        <p:nvGrpSpPr>
          <p:cNvPr id="167" name="Group 170"/>
          <p:cNvGrpSpPr/>
          <p:nvPr/>
        </p:nvGrpSpPr>
        <p:grpSpPr bwMode="auto">
          <a:xfrm>
            <a:off x="8050785" y="3279006"/>
            <a:ext cx="1354139" cy="654050"/>
            <a:chOff x="4612" y="1896"/>
            <a:chExt cx="853" cy="412"/>
          </a:xfrm>
        </p:grpSpPr>
        <p:sp>
          <p:nvSpPr>
            <p:cNvPr id="168" name="Text Box 166"/>
            <p:cNvSpPr txBox="1">
              <a:spLocks noChangeArrowheads="1"/>
            </p:cNvSpPr>
            <p:nvPr/>
          </p:nvSpPr>
          <p:spPr bwMode="auto">
            <a:xfrm>
              <a:off x="4612" y="1993"/>
              <a:ext cx="729" cy="208"/>
            </a:xfrm>
            <a:prstGeom prst="rect">
              <a:avLst/>
            </a:prstGeom>
            <a:solidFill>
              <a:srgbClr val="FFFF00"/>
            </a:solidFill>
            <a:ln w="9525">
              <a:solidFill>
                <a:schemeClr val="folHlink"/>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69" name="AutoShape 167"/>
            <p:cNvSpPr>
              <a:spLocks noChangeArrowheads="1"/>
            </p:cNvSpPr>
            <p:nvPr/>
          </p:nvSpPr>
          <p:spPr bwMode="auto">
            <a:xfrm>
              <a:off x="5346" y="189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graphicFrame>
        <p:nvGraphicFramePr>
          <p:cNvPr id="170" name="Object 168"/>
          <p:cNvGraphicFramePr>
            <a:graphicFrameLocks noChangeAspect="1"/>
          </p:cNvGraphicFramePr>
          <p:nvPr/>
        </p:nvGraphicFramePr>
        <p:xfrm>
          <a:off x="776536" y="2636914"/>
          <a:ext cx="2273300" cy="2468265"/>
        </p:xfrm>
        <a:graphic>
          <a:graphicData uri="http://schemas.openxmlformats.org/presentationml/2006/ole">
            <p:oleObj spid="_x0000_s619521" name="Document" r:id="rId5" imgW="1390650" imgH="1619250" progId="">
              <p:embed/>
            </p:oleObj>
          </a:graphicData>
        </a:graphic>
      </p:graphicFrame>
      <p:sp>
        <p:nvSpPr>
          <p:cNvPr id="171" name="Text Box 169"/>
          <p:cNvSpPr txBox="1">
            <a:spLocks noChangeArrowheads="1"/>
          </p:cNvSpPr>
          <p:nvPr/>
        </p:nvSpPr>
        <p:spPr bwMode="auto">
          <a:xfrm>
            <a:off x="6388831" y="3290592"/>
            <a:ext cx="294953" cy="360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pic>
        <p:nvPicPr>
          <p:cNvPr id="172"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830705" y="3460963"/>
            <a:ext cx="1007138"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3"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197168" y="4747091"/>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7379" y="4566513"/>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5"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760491" y="5571993"/>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6"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745405" y="4747091"/>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7"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973288" y="5885009"/>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8" name="Picture 22"/>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16795" y="3187368"/>
            <a:ext cx="1126039" cy="566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0-#ppt_w/2"/>
                                          </p:val>
                                        </p:tav>
                                        <p:tav tm="100000">
                                          <p:val>
                                            <p:strVal val="#ppt_x"/>
                                          </p:val>
                                        </p:tav>
                                      </p:tavLst>
                                    </p:anim>
                                    <p:anim calcmode="lin" valueType="num">
                                      <p:cBhvr additive="base">
                                        <p:cTn id="8" dur="500" fill="hold"/>
                                        <p:tgtEl>
                                          <p:spTgt spid="15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blinds(horizontal)">
                                      <p:cBhvr>
                                        <p:cTn id="13" dur="50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blinds(horizontal)">
                                      <p:cBhvr>
                                        <p:cTn id="18" dur="500"/>
                                        <p:tgtEl>
                                          <p:spTgt spid="165"/>
                                        </p:tgtEl>
                                      </p:cBhvr>
                                    </p:animEffect>
                                  </p:childTnLst>
                                  <p:subTnLst>
                                    <p:set>
                                      <p:cBhvr override="childStyle">
                                        <p:cTn dur="1" fill="hold" display="0" masterRel="nextClick" afterEffect="1"/>
                                        <p:tgtEl>
                                          <p:spTgt spid="16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blinds(vertical)">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blinds(horizontal)">
                                      <p:cBhvr>
                                        <p:cTn id="28" dur="5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59"/>
                                        </p:tgtEl>
                                        <p:attrNameLst>
                                          <p:attrName>style.visibility</p:attrName>
                                        </p:attrNameLst>
                                      </p:cBhvr>
                                      <p:to>
                                        <p:strVal val="visible"/>
                                      </p:to>
                                    </p:set>
                                    <p:animEffect transition="in" filter="blinds(horizontal)">
                                      <p:cBhvr>
                                        <p:cTn id="33" dur="500"/>
                                        <p:tgtEl>
                                          <p:spTgt spid="1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left)">
                                      <p:cBhvr>
                                        <p:cTn id="38"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6" grpId="0" animBg="1" autoUpdateAnimBg="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zh-CN" altLang="zh-CN" dirty="0" smtClean="0"/>
              <a:t>在</a:t>
            </a:r>
            <a:r>
              <a:rPr lang="en-US" altLang="zh-CN" dirty="0" smtClean="0"/>
              <a:t> </a:t>
            </a:r>
            <a:r>
              <a:rPr lang="en-US" altLang="zh-CN" dirty="0" smtClean="0">
                <a:solidFill>
                  <a:srgbClr val="FF0000"/>
                </a:solidFill>
              </a:rPr>
              <a:t>MPLS </a:t>
            </a:r>
            <a:r>
              <a:rPr lang="zh-CN" altLang="zh-CN" dirty="0" smtClean="0">
                <a:solidFill>
                  <a:srgbClr val="FF0000"/>
                </a:solidFill>
              </a:rPr>
              <a:t>域</a:t>
            </a:r>
            <a:r>
              <a:rPr lang="zh-CN" altLang="zh-CN" dirty="0"/>
              <a:t>的</a:t>
            </a:r>
            <a:r>
              <a:rPr lang="zh-CN" altLang="zh-CN" dirty="0">
                <a:solidFill>
                  <a:srgbClr val="FF0000"/>
                </a:solidFill>
              </a:rPr>
              <a:t>入口</a:t>
            </a:r>
            <a:r>
              <a:rPr lang="zh-CN" altLang="zh-CN" dirty="0"/>
              <a:t>处，给每一</a:t>
            </a:r>
            <a:r>
              <a:rPr lang="zh-CN" altLang="zh-CN" dirty="0" smtClean="0"/>
              <a:t>个</a:t>
            </a:r>
            <a:r>
              <a:rPr lang="en-US" altLang="zh-CN" dirty="0" smtClean="0"/>
              <a:t> IP </a:t>
            </a:r>
            <a:r>
              <a:rPr lang="zh-CN" altLang="zh-CN" dirty="0" smtClean="0"/>
              <a:t>数据报</a:t>
            </a:r>
            <a:r>
              <a:rPr lang="zh-CN" altLang="zh-CN" dirty="0"/>
              <a:t>打上</a:t>
            </a:r>
            <a:r>
              <a:rPr lang="zh-CN" altLang="zh-CN" dirty="0">
                <a:solidFill>
                  <a:srgbClr val="FF0000"/>
                </a:solidFill>
              </a:rPr>
              <a:t>固定长度</a:t>
            </a:r>
            <a:r>
              <a:rPr lang="zh-CN" altLang="zh-CN" dirty="0"/>
              <a:t>“</a:t>
            </a:r>
            <a:r>
              <a:rPr lang="zh-CN" altLang="zh-CN" dirty="0">
                <a:solidFill>
                  <a:srgbClr val="FF0000"/>
                </a:solidFill>
              </a:rPr>
              <a:t>标记</a:t>
            </a:r>
            <a:r>
              <a:rPr lang="zh-CN" altLang="zh-CN" dirty="0"/>
              <a:t>”，然后对打上标记</a:t>
            </a:r>
            <a:r>
              <a:rPr lang="zh-CN" altLang="zh-CN" dirty="0" smtClean="0"/>
              <a:t>的</a:t>
            </a:r>
            <a:r>
              <a:rPr lang="en-US" altLang="zh-CN" dirty="0" smtClean="0"/>
              <a:t> IP </a:t>
            </a:r>
            <a:r>
              <a:rPr lang="zh-CN" altLang="zh-CN" dirty="0" smtClean="0"/>
              <a:t>数据报</a:t>
            </a:r>
            <a:r>
              <a:rPr lang="zh-CN" altLang="zh-CN" dirty="0"/>
              <a:t>用</a:t>
            </a:r>
            <a:r>
              <a:rPr lang="zh-CN" altLang="zh-CN" dirty="0">
                <a:solidFill>
                  <a:srgbClr val="FF0000"/>
                </a:solidFill>
              </a:rPr>
              <a:t>硬件进行</a:t>
            </a:r>
            <a:r>
              <a:rPr lang="zh-CN" altLang="zh-CN" dirty="0" smtClean="0">
                <a:solidFill>
                  <a:srgbClr val="FF0000"/>
                </a:solidFill>
              </a:rPr>
              <a:t>转发</a:t>
            </a:r>
            <a:r>
              <a:rPr lang="zh-CN" altLang="en-US" dirty="0" smtClean="0"/>
              <a:t>。</a:t>
            </a:r>
            <a:endParaRPr lang="en-US" altLang="zh-CN" dirty="0" smtClean="0"/>
          </a:p>
          <a:p>
            <a:r>
              <a:rPr lang="zh-CN" altLang="zh-CN" dirty="0"/>
              <a:t>采用硬件技术对打上标记</a:t>
            </a:r>
            <a:r>
              <a:rPr lang="zh-CN" altLang="zh-CN" dirty="0" smtClean="0"/>
              <a:t>的</a:t>
            </a:r>
            <a:r>
              <a:rPr lang="en-US" altLang="zh-CN" dirty="0" smtClean="0"/>
              <a:t> IP </a:t>
            </a:r>
            <a:r>
              <a:rPr lang="zh-CN" altLang="zh-CN" dirty="0" smtClean="0"/>
              <a:t>数据报</a:t>
            </a:r>
            <a:r>
              <a:rPr lang="zh-CN" altLang="zh-CN" dirty="0"/>
              <a:t>进行转发就称为</a:t>
            </a:r>
            <a:r>
              <a:rPr lang="zh-CN" altLang="zh-CN" dirty="0">
                <a:solidFill>
                  <a:srgbClr val="FF0000"/>
                </a:solidFill>
              </a:rPr>
              <a:t>标记交换。</a:t>
            </a:r>
            <a:endParaRPr lang="en-US" altLang="zh-CN" dirty="0">
              <a:solidFill>
                <a:srgbClr val="FF0000"/>
              </a:solidFill>
            </a:endParaRPr>
          </a:p>
          <a:p>
            <a:r>
              <a:rPr lang="zh-CN" altLang="zh-CN" dirty="0" smtClean="0"/>
              <a:t>“交换”</a:t>
            </a:r>
            <a:r>
              <a:rPr lang="zh-CN" altLang="zh-CN" dirty="0"/>
              <a:t>也表示在转发时不再上升到第三层查找转发表，而是</a:t>
            </a:r>
            <a:r>
              <a:rPr lang="zh-CN" altLang="zh-CN" dirty="0">
                <a:solidFill>
                  <a:srgbClr val="FF0000"/>
                </a:solidFill>
              </a:rPr>
              <a:t>根据标记在第二层（链路层）用硬件进行转发。</a:t>
            </a:r>
            <a:endParaRPr lang="en-US" altLang="zh-CN"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域</a:t>
            </a:r>
            <a:r>
              <a:rPr lang="en-US" altLang="zh-CN" dirty="0" smtClean="0"/>
              <a:t> (</a:t>
            </a:r>
            <a:r>
              <a:rPr lang="en-US" altLang="zh-CN" dirty="0"/>
              <a:t>MPLS domain</a:t>
            </a:r>
            <a:r>
              <a:rPr lang="en-US" altLang="zh-CN" dirty="0" smtClean="0"/>
              <a:t>) </a:t>
            </a:r>
            <a:r>
              <a:rPr lang="zh-CN" altLang="zh-CN" dirty="0" smtClean="0"/>
              <a:t>是</a:t>
            </a:r>
            <a:r>
              <a:rPr lang="zh-CN" altLang="zh-CN" dirty="0"/>
              <a:t>指该域中有许多彼此相邻的路由器，并且所有的路由器都是</a:t>
            </a:r>
            <a:r>
              <a:rPr lang="zh-CN" altLang="zh-CN" dirty="0" smtClean="0"/>
              <a:t>支持</a:t>
            </a:r>
            <a:r>
              <a:rPr lang="en-US" altLang="zh-CN" dirty="0" smtClean="0"/>
              <a:t> MPLS </a:t>
            </a:r>
            <a:r>
              <a:rPr lang="zh-CN" altLang="zh-CN" dirty="0" smtClean="0"/>
              <a:t>技术</a:t>
            </a:r>
            <a:r>
              <a:rPr lang="zh-CN" altLang="zh-CN" dirty="0"/>
              <a:t>的</a:t>
            </a:r>
            <a:r>
              <a:rPr lang="zh-CN" altLang="zh-CN" dirty="0">
                <a:solidFill>
                  <a:srgbClr val="FF0000"/>
                </a:solidFill>
              </a:rPr>
              <a:t>标记交换</a:t>
            </a:r>
            <a:r>
              <a:rPr lang="zh-CN" altLang="zh-CN" dirty="0" smtClean="0">
                <a:solidFill>
                  <a:srgbClr val="FF0000"/>
                </a:solidFill>
              </a:rPr>
              <a:t>路由器</a:t>
            </a:r>
            <a:r>
              <a:rPr lang="en-US" altLang="zh-CN" dirty="0" smtClean="0">
                <a:solidFill>
                  <a:srgbClr val="FF0000"/>
                </a:solidFill>
              </a:rPr>
              <a:t> </a:t>
            </a:r>
            <a:r>
              <a:rPr lang="en-US" altLang="zh-CN" dirty="0" smtClean="0"/>
              <a:t>LSR </a:t>
            </a:r>
            <a:r>
              <a:rPr lang="en-US" altLang="zh-CN" dirty="0"/>
              <a:t>(Label Switching Router)</a:t>
            </a:r>
            <a:r>
              <a:rPr lang="zh-CN" altLang="zh-CN" dirty="0" smtClean="0"/>
              <a:t>。</a:t>
            </a:r>
            <a:endParaRPr lang="en-US" altLang="zh-CN" dirty="0" smtClean="0"/>
          </a:p>
          <a:p>
            <a:r>
              <a:rPr lang="en-US" altLang="zh-CN" dirty="0" smtClean="0"/>
              <a:t>LSR </a:t>
            </a:r>
            <a:r>
              <a:rPr lang="zh-CN" altLang="zh-CN" dirty="0" smtClean="0"/>
              <a:t>同时</a:t>
            </a:r>
            <a:r>
              <a:rPr lang="zh-CN" altLang="zh-CN" dirty="0"/>
              <a:t>具有标记交换和路由选择这两种功能，</a:t>
            </a:r>
            <a:r>
              <a:rPr lang="zh-CN" altLang="zh-CN" dirty="0">
                <a:solidFill>
                  <a:srgbClr val="FF0000"/>
                </a:solidFill>
              </a:rPr>
              <a:t>标记交换功能是为了快速转发，</a:t>
            </a:r>
            <a:r>
              <a:rPr lang="zh-CN" altLang="zh-CN" dirty="0">
                <a:solidFill>
                  <a:srgbClr val="0000FF"/>
                </a:solidFill>
              </a:rPr>
              <a:t>但在这之前</a:t>
            </a:r>
            <a:r>
              <a:rPr lang="en-US" altLang="zh-CN" dirty="0" smtClean="0">
                <a:solidFill>
                  <a:srgbClr val="0000FF"/>
                </a:solidFill>
              </a:rPr>
              <a:t>LSR </a:t>
            </a:r>
            <a:r>
              <a:rPr lang="zh-CN" altLang="zh-CN" dirty="0" smtClean="0">
                <a:solidFill>
                  <a:srgbClr val="0000FF"/>
                </a:solidFill>
              </a:rPr>
              <a:t>需要</a:t>
            </a:r>
            <a:r>
              <a:rPr lang="zh-CN" altLang="zh-CN" dirty="0">
                <a:solidFill>
                  <a:srgbClr val="0000FF"/>
                </a:solidFill>
              </a:rPr>
              <a:t>使用路由选择功能构造转发表。</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algn="ctr"/>
            <a:r>
              <a:rPr lang="en-US" altLang="zh-CN" dirty="0"/>
              <a:t>MPLS </a:t>
            </a:r>
            <a:r>
              <a:rPr lang="zh-CN" altLang="en-US" dirty="0"/>
              <a:t>协议的基本原理 </a:t>
            </a:r>
          </a:p>
        </p:txBody>
      </p:sp>
      <p:sp>
        <p:nvSpPr>
          <p:cNvPr id="960515" name="Oval 3"/>
          <p:cNvSpPr>
            <a:spLocks noChangeArrowheads="1"/>
          </p:cNvSpPr>
          <p:nvPr/>
        </p:nvSpPr>
        <p:spPr bwMode="auto">
          <a:xfrm>
            <a:off x="2141661" y="1268762"/>
            <a:ext cx="5778500" cy="3164719"/>
          </a:xfrm>
          <a:prstGeom prst="ellipse">
            <a:avLst/>
          </a:prstGeom>
          <a:solidFill>
            <a:srgbClr val="FFFF66"/>
          </a:solidFill>
          <a:ln w="19050">
            <a:solidFill>
              <a:srgbClr val="333399"/>
            </a:solidFill>
            <a:prstDash val="dash"/>
            <a:round/>
          </a:ln>
          <a:effectLst/>
        </p:spPr>
        <p:txBody>
          <a:bodyPr/>
          <a:lstStyle/>
          <a:p>
            <a:endParaRPr lang="zh-CN" altLang="en-US" b="1">
              <a:solidFill>
                <a:srgbClr val="000099"/>
              </a:solidFill>
              <a:latin typeface="+mn-lt"/>
              <a:ea typeface="黑体" panose="02010609060101010101" pitchFamily="2" charset="-122"/>
            </a:endParaRPr>
          </a:p>
        </p:txBody>
      </p:sp>
      <p:sp>
        <p:nvSpPr>
          <p:cNvPr id="960516" name="Line 4"/>
          <p:cNvSpPr>
            <a:spLocks noChangeShapeType="1"/>
          </p:cNvSpPr>
          <p:nvPr/>
        </p:nvSpPr>
        <p:spPr bwMode="auto">
          <a:xfrm>
            <a:off x="4582047" y="2377667"/>
            <a:ext cx="483261" cy="1681162"/>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7" name="Line 5"/>
          <p:cNvSpPr>
            <a:spLocks noChangeShapeType="1"/>
          </p:cNvSpPr>
          <p:nvPr/>
        </p:nvSpPr>
        <p:spPr bwMode="auto">
          <a:xfrm>
            <a:off x="7880608" y="2866617"/>
            <a:ext cx="1453223" cy="47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8" name="Line 6"/>
          <p:cNvSpPr>
            <a:spLocks noChangeShapeType="1"/>
          </p:cNvSpPr>
          <p:nvPr/>
        </p:nvSpPr>
        <p:spPr bwMode="auto">
          <a:xfrm>
            <a:off x="676398" y="2982507"/>
            <a:ext cx="1465263" cy="31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9" name="Line 7"/>
          <p:cNvSpPr>
            <a:spLocks noChangeShapeType="1"/>
          </p:cNvSpPr>
          <p:nvPr/>
        </p:nvSpPr>
        <p:spPr bwMode="auto">
          <a:xfrm>
            <a:off x="6370631" y="2836457"/>
            <a:ext cx="1714632" cy="73025"/>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0" name="Line 8"/>
          <p:cNvSpPr>
            <a:spLocks noChangeShapeType="1"/>
          </p:cNvSpPr>
          <p:nvPr/>
        </p:nvSpPr>
        <p:spPr bwMode="auto">
          <a:xfrm>
            <a:off x="4657717" y="2345917"/>
            <a:ext cx="1511696" cy="44450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1" name="Line 9"/>
          <p:cNvSpPr>
            <a:spLocks noChangeShapeType="1"/>
          </p:cNvSpPr>
          <p:nvPr/>
        </p:nvSpPr>
        <p:spPr bwMode="auto">
          <a:xfrm>
            <a:off x="2306761" y="2985679"/>
            <a:ext cx="1320800" cy="99060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2" name="Line 10"/>
          <p:cNvSpPr>
            <a:spLocks noChangeShapeType="1"/>
          </p:cNvSpPr>
          <p:nvPr/>
        </p:nvSpPr>
        <p:spPr bwMode="auto">
          <a:xfrm flipH="1">
            <a:off x="2459823" y="2376082"/>
            <a:ext cx="2075788" cy="544513"/>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3" name="Line 11"/>
          <p:cNvSpPr>
            <a:spLocks noChangeShapeType="1"/>
          </p:cNvSpPr>
          <p:nvPr/>
        </p:nvSpPr>
        <p:spPr bwMode="auto">
          <a:xfrm>
            <a:off x="3895848" y="4014379"/>
            <a:ext cx="1135063" cy="11430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4" name="Line 12"/>
          <p:cNvSpPr>
            <a:spLocks noChangeShapeType="1"/>
          </p:cNvSpPr>
          <p:nvPr/>
        </p:nvSpPr>
        <p:spPr bwMode="auto">
          <a:xfrm flipH="1">
            <a:off x="5168494" y="2863442"/>
            <a:ext cx="1136783" cy="1262062"/>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5" name="Line 13"/>
          <p:cNvSpPr>
            <a:spLocks noChangeShapeType="1"/>
          </p:cNvSpPr>
          <p:nvPr/>
        </p:nvSpPr>
        <p:spPr bwMode="auto">
          <a:xfrm rot="-5340818">
            <a:off x="3496592" y="2753904"/>
            <a:ext cx="76200" cy="33020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6" name="Line 14"/>
          <p:cNvSpPr>
            <a:spLocks noChangeShapeType="1"/>
          </p:cNvSpPr>
          <p:nvPr/>
        </p:nvSpPr>
        <p:spPr bwMode="auto">
          <a:xfrm flipV="1">
            <a:off x="3875211" y="2833279"/>
            <a:ext cx="2311400" cy="114300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7" name="Rectangle 15"/>
          <p:cNvSpPr>
            <a:spLocks noChangeArrowheads="1"/>
          </p:cNvSpPr>
          <p:nvPr/>
        </p:nvSpPr>
        <p:spPr bwMode="auto">
          <a:xfrm rot="5400000">
            <a:off x="589947" y="2330770"/>
            <a:ext cx="422275" cy="125545"/>
          </a:xfrm>
          <a:prstGeom prst="rect">
            <a:avLst/>
          </a:prstGeom>
          <a:solidFill>
            <a:srgbClr val="663300"/>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28" name="Line 16"/>
          <p:cNvSpPr>
            <a:spLocks noChangeShapeType="1"/>
          </p:cNvSpPr>
          <p:nvPr/>
        </p:nvSpPr>
        <p:spPr bwMode="auto">
          <a:xfrm>
            <a:off x="655761" y="1842679"/>
            <a:ext cx="0" cy="10668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29" name="Rectangle 17"/>
          <p:cNvSpPr>
            <a:spLocks noChangeArrowheads="1"/>
          </p:cNvSpPr>
          <p:nvPr/>
        </p:nvSpPr>
        <p:spPr bwMode="auto">
          <a:xfrm rot="10800000">
            <a:off x="1151061" y="306187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0" name="Rectangle 18"/>
          <p:cNvSpPr>
            <a:spLocks noChangeArrowheads="1"/>
          </p:cNvSpPr>
          <p:nvPr/>
        </p:nvSpPr>
        <p:spPr bwMode="auto">
          <a:xfrm rot="9904847">
            <a:off x="3256088" y="271897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1" name="Rectangle 19"/>
          <p:cNvSpPr>
            <a:spLocks noChangeArrowheads="1"/>
          </p:cNvSpPr>
          <p:nvPr/>
        </p:nvSpPr>
        <p:spPr bwMode="auto">
          <a:xfrm rot="-895153">
            <a:off x="3500296" y="2701517"/>
            <a:ext cx="103188" cy="114300"/>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2" name="Rectangle 20"/>
          <p:cNvSpPr>
            <a:spLocks noChangeArrowheads="1"/>
          </p:cNvSpPr>
          <p:nvPr/>
        </p:nvSpPr>
        <p:spPr bwMode="auto">
          <a:xfrm rot="10800000">
            <a:off x="8436100" y="292852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3" name="Line 21"/>
          <p:cNvSpPr>
            <a:spLocks noChangeShapeType="1"/>
          </p:cNvSpPr>
          <p:nvPr/>
        </p:nvSpPr>
        <p:spPr bwMode="auto">
          <a:xfrm flipV="1">
            <a:off x="2554413" y="2264954"/>
            <a:ext cx="1764506" cy="476250"/>
          </a:xfrm>
          <a:prstGeom prst="line">
            <a:avLst/>
          </a:prstGeom>
          <a:noFill/>
          <a:ln w="28575">
            <a:solidFill>
              <a:srgbClr val="333399"/>
            </a:solidFill>
            <a:prstDash val="dash"/>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4" name="Line 22"/>
          <p:cNvSpPr>
            <a:spLocks noChangeShapeType="1"/>
          </p:cNvSpPr>
          <p:nvPr/>
        </p:nvSpPr>
        <p:spPr bwMode="auto">
          <a:xfrm>
            <a:off x="6540890" y="2712632"/>
            <a:ext cx="1166019" cy="28575"/>
          </a:xfrm>
          <a:prstGeom prst="line">
            <a:avLst/>
          </a:prstGeom>
          <a:noFill/>
          <a:ln w="28575">
            <a:solidFill>
              <a:srgbClr val="333399"/>
            </a:solidFill>
            <a:prstDash val="dash"/>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5" name="Line 23"/>
          <p:cNvSpPr>
            <a:spLocks noChangeShapeType="1"/>
          </p:cNvSpPr>
          <p:nvPr/>
        </p:nvSpPr>
        <p:spPr bwMode="auto">
          <a:xfrm>
            <a:off x="4855492" y="2236379"/>
            <a:ext cx="1238250" cy="381000"/>
          </a:xfrm>
          <a:prstGeom prst="line">
            <a:avLst/>
          </a:prstGeom>
          <a:noFill/>
          <a:ln w="28575">
            <a:solidFill>
              <a:srgbClr val="333399"/>
            </a:solidFill>
            <a:prstDash val="dash"/>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6" name="Text Box 24"/>
          <p:cNvSpPr txBox="1">
            <a:spLocks noChangeArrowheads="1"/>
          </p:cNvSpPr>
          <p:nvPr/>
        </p:nvSpPr>
        <p:spPr bwMode="auto">
          <a:xfrm>
            <a:off x="4376936" y="1385018"/>
            <a:ext cx="1433406" cy="38779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kumimoji="1" lang="en-US" altLang="zh-CN" sz="2400" b="1" dirty="0">
                <a:solidFill>
                  <a:srgbClr val="000099"/>
                </a:solidFill>
                <a:latin typeface="+mn-lt"/>
                <a:ea typeface="黑体" panose="02010609060101010101" pitchFamily="2" charset="-122"/>
              </a:rPr>
              <a:t>MPLS </a:t>
            </a:r>
            <a:r>
              <a:rPr kumimoji="1" lang="zh-CN" altLang="en-US" sz="2400" b="1" dirty="0">
                <a:solidFill>
                  <a:srgbClr val="000099"/>
                </a:solidFill>
                <a:latin typeface="+mn-lt"/>
                <a:ea typeface="黑体" panose="02010609060101010101" pitchFamily="2" charset="-122"/>
              </a:rPr>
              <a:t>域</a:t>
            </a:r>
          </a:p>
        </p:txBody>
      </p:sp>
      <p:sp>
        <p:nvSpPr>
          <p:cNvPr id="960537" name="Rectangle 25"/>
          <p:cNvSpPr>
            <a:spLocks noChangeArrowheads="1"/>
          </p:cNvSpPr>
          <p:nvPr/>
        </p:nvSpPr>
        <p:spPr bwMode="auto">
          <a:xfrm rot="10965525">
            <a:off x="6857331" y="2938054"/>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8" name="Rectangle 26"/>
          <p:cNvSpPr>
            <a:spLocks noChangeArrowheads="1"/>
          </p:cNvSpPr>
          <p:nvPr/>
        </p:nvSpPr>
        <p:spPr bwMode="auto">
          <a:xfrm rot="165525">
            <a:off x="7104980" y="2939642"/>
            <a:ext cx="103188" cy="114300"/>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9" name="Rectangle 27"/>
          <p:cNvSpPr>
            <a:spLocks noChangeArrowheads="1"/>
          </p:cNvSpPr>
          <p:nvPr/>
        </p:nvSpPr>
        <p:spPr bwMode="auto">
          <a:xfrm rot="11916032">
            <a:off x="5072188" y="262372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0" name="Rectangle 28"/>
          <p:cNvSpPr>
            <a:spLocks noChangeArrowheads="1"/>
          </p:cNvSpPr>
          <p:nvPr/>
        </p:nvSpPr>
        <p:spPr bwMode="auto">
          <a:xfrm rot="1116032">
            <a:off x="5316396" y="2644367"/>
            <a:ext cx="103188" cy="114300"/>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1" name="Rectangle 29"/>
          <p:cNvSpPr>
            <a:spLocks noChangeArrowheads="1"/>
          </p:cNvSpPr>
          <p:nvPr/>
        </p:nvSpPr>
        <p:spPr bwMode="auto">
          <a:xfrm rot="10800000">
            <a:off x="1739231" y="473827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2" name="Text Box 30"/>
          <p:cNvSpPr txBox="1">
            <a:spLocks noChangeArrowheads="1"/>
          </p:cNvSpPr>
          <p:nvPr/>
        </p:nvSpPr>
        <p:spPr bwMode="auto">
          <a:xfrm>
            <a:off x="2362889" y="4612867"/>
            <a:ext cx="15955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99"/>
                </a:solidFill>
                <a:latin typeface="+mn-lt"/>
                <a:ea typeface="黑体" panose="02010609060101010101" pitchFamily="2" charset="-122"/>
              </a:rPr>
              <a:t>普通 </a:t>
            </a:r>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分组</a:t>
            </a:r>
          </a:p>
        </p:txBody>
      </p:sp>
      <p:sp>
        <p:nvSpPr>
          <p:cNvPr id="960544" name="Rectangle 32"/>
          <p:cNvSpPr>
            <a:spLocks noChangeArrowheads="1"/>
          </p:cNvSpPr>
          <p:nvPr/>
        </p:nvSpPr>
        <p:spPr bwMode="auto">
          <a:xfrm rot="10800000">
            <a:off x="5736027" y="4738279"/>
            <a:ext cx="457465" cy="115888"/>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5" name="Rectangle 33"/>
          <p:cNvSpPr>
            <a:spLocks noChangeArrowheads="1"/>
          </p:cNvSpPr>
          <p:nvPr/>
        </p:nvSpPr>
        <p:spPr bwMode="auto">
          <a:xfrm>
            <a:off x="5993994" y="4738279"/>
            <a:ext cx="103188" cy="114300"/>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960546" name="Picture 3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8111" y="2833279"/>
            <a:ext cx="565812" cy="2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0547" name="Picture 3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9867" y="5189129"/>
            <a:ext cx="545175" cy="287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960548" name="Line 36"/>
          <p:cNvSpPr>
            <a:spLocks noChangeShapeType="1"/>
          </p:cNvSpPr>
          <p:nvPr/>
        </p:nvSpPr>
        <p:spPr bwMode="auto">
          <a:xfrm>
            <a:off x="1171699" y="3261904"/>
            <a:ext cx="412750" cy="0"/>
          </a:xfrm>
          <a:prstGeom prst="line">
            <a:avLst/>
          </a:prstGeom>
          <a:noFill/>
          <a:ln w="1905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9" name="Line 37"/>
          <p:cNvSpPr>
            <a:spLocks noChangeShapeType="1"/>
          </p:cNvSpPr>
          <p:nvPr/>
        </p:nvSpPr>
        <p:spPr bwMode="auto">
          <a:xfrm rot="5400000">
            <a:off x="754186" y="2433229"/>
            <a:ext cx="381000" cy="0"/>
          </a:xfrm>
          <a:prstGeom prst="line">
            <a:avLst/>
          </a:prstGeom>
          <a:noFill/>
          <a:ln w="1905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0" name="Line 38"/>
          <p:cNvSpPr>
            <a:spLocks noChangeShapeType="1"/>
          </p:cNvSpPr>
          <p:nvPr/>
        </p:nvSpPr>
        <p:spPr bwMode="auto">
          <a:xfrm>
            <a:off x="8498011" y="3138079"/>
            <a:ext cx="412750" cy="0"/>
          </a:xfrm>
          <a:prstGeom prst="line">
            <a:avLst/>
          </a:prstGeom>
          <a:noFill/>
          <a:ln w="1905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1" name="Line 39"/>
          <p:cNvSpPr>
            <a:spLocks noChangeShapeType="1"/>
          </p:cNvSpPr>
          <p:nvPr/>
        </p:nvSpPr>
        <p:spPr bwMode="auto">
          <a:xfrm rot="-3503404">
            <a:off x="5219824" y="2649129"/>
            <a:ext cx="76200" cy="330200"/>
          </a:xfrm>
          <a:prstGeom prst="line">
            <a:avLst/>
          </a:prstGeom>
          <a:noFill/>
          <a:ln w="952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2" name="Line 40"/>
          <p:cNvSpPr>
            <a:spLocks noChangeShapeType="1"/>
          </p:cNvSpPr>
          <p:nvPr/>
        </p:nvSpPr>
        <p:spPr bwMode="auto">
          <a:xfrm rot="-4394424">
            <a:off x="7066880" y="2972979"/>
            <a:ext cx="76200" cy="33020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3" name="Text Box 41"/>
          <p:cNvSpPr txBox="1">
            <a:spLocks noChangeArrowheads="1"/>
          </p:cNvSpPr>
          <p:nvPr/>
        </p:nvSpPr>
        <p:spPr bwMode="auto">
          <a:xfrm rot="-931211">
            <a:off x="3020630" y="2184627"/>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sp>
        <p:nvSpPr>
          <p:cNvPr id="960554" name="Text Box 42"/>
          <p:cNvSpPr txBox="1">
            <a:spLocks noChangeArrowheads="1"/>
          </p:cNvSpPr>
          <p:nvPr/>
        </p:nvSpPr>
        <p:spPr bwMode="auto">
          <a:xfrm rot="1038311">
            <a:off x="5172090" y="2111602"/>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sp>
        <p:nvSpPr>
          <p:cNvPr id="960555" name="Text Box 43"/>
          <p:cNvSpPr txBox="1">
            <a:spLocks noChangeArrowheads="1"/>
          </p:cNvSpPr>
          <p:nvPr/>
        </p:nvSpPr>
        <p:spPr bwMode="auto">
          <a:xfrm rot="107100">
            <a:off x="6842007" y="2400527"/>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pic>
        <p:nvPicPr>
          <p:cNvPr id="960556" name="Picture 4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8113" y="1537879"/>
            <a:ext cx="459185"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0557" name="Text Box 45"/>
          <p:cNvSpPr txBox="1">
            <a:spLocks noChangeArrowheads="1"/>
          </p:cNvSpPr>
          <p:nvPr/>
        </p:nvSpPr>
        <p:spPr bwMode="auto">
          <a:xfrm>
            <a:off x="1324770" y="3676245"/>
            <a:ext cx="111440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p>
          <a:p>
            <a:pPr algn="ctr">
              <a:lnSpc>
                <a:spcPct val="90000"/>
              </a:lnSpc>
            </a:pPr>
            <a:r>
              <a:rPr kumimoji="1" lang="zh-CN" altLang="en-US" sz="1800" b="1">
                <a:solidFill>
                  <a:srgbClr val="000099"/>
                </a:solidFill>
                <a:latin typeface="+mn-lt"/>
                <a:ea typeface="黑体" panose="02010609060101010101" pitchFamily="2" charset="-122"/>
              </a:rPr>
              <a:t>入口结点</a:t>
            </a:r>
          </a:p>
        </p:txBody>
      </p:sp>
      <p:sp>
        <p:nvSpPr>
          <p:cNvPr id="960558" name="AutoShape 46"/>
          <p:cNvSpPr>
            <a:spLocks noChangeArrowheads="1"/>
          </p:cNvSpPr>
          <p:nvPr/>
        </p:nvSpPr>
        <p:spPr bwMode="auto">
          <a:xfrm>
            <a:off x="1164819" y="1690279"/>
            <a:ext cx="1073150" cy="393700"/>
          </a:xfrm>
          <a:prstGeom prst="wedgeRoundRectCallout">
            <a:avLst>
              <a:gd name="adj1" fmla="val 52403"/>
              <a:gd name="adj2" fmla="val 189514"/>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59" name="Text Box 47"/>
          <p:cNvSpPr txBox="1">
            <a:spLocks noChangeArrowheads="1"/>
          </p:cNvSpPr>
          <p:nvPr/>
        </p:nvSpPr>
        <p:spPr bwMode="auto">
          <a:xfrm>
            <a:off x="1157950" y="1687105"/>
            <a:ext cx="11144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dirty="0">
                <a:solidFill>
                  <a:srgbClr val="000099"/>
                </a:solidFill>
                <a:latin typeface="+mn-lt"/>
                <a:ea typeface="黑体" panose="02010609060101010101" pitchFamily="2" charset="-122"/>
              </a:rPr>
              <a:t>打上标记</a:t>
            </a:r>
          </a:p>
        </p:txBody>
      </p:sp>
      <p:sp>
        <p:nvSpPr>
          <p:cNvPr id="960560" name="AutoShape 48"/>
          <p:cNvSpPr>
            <a:spLocks noChangeArrowheads="1"/>
          </p:cNvSpPr>
          <p:nvPr/>
        </p:nvSpPr>
        <p:spPr bwMode="auto">
          <a:xfrm flipH="1">
            <a:off x="7920161" y="1690279"/>
            <a:ext cx="1073150" cy="393700"/>
          </a:xfrm>
          <a:prstGeom prst="wedgeRoundRectCallout">
            <a:avLst>
              <a:gd name="adj1" fmla="val 51278"/>
              <a:gd name="adj2" fmla="val 185481"/>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61" name="Text Box 49"/>
          <p:cNvSpPr txBox="1">
            <a:spLocks noChangeArrowheads="1"/>
          </p:cNvSpPr>
          <p:nvPr/>
        </p:nvSpPr>
        <p:spPr bwMode="auto">
          <a:xfrm>
            <a:off x="7896093" y="1701392"/>
            <a:ext cx="11144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去除标记</a:t>
            </a:r>
          </a:p>
        </p:txBody>
      </p:sp>
      <p:sp>
        <p:nvSpPr>
          <p:cNvPr id="960562" name="Text Box 50"/>
          <p:cNvSpPr txBox="1">
            <a:spLocks noChangeArrowheads="1"/>
          </p:cNvSpPr>
          <p:nvPr/>
        </p:nvSpPr>
        <p:spPr bwMode="auto">
          <a:xfrm>
            <a:off x="7730993" y="3649257"/>
            <a:ext cx="111440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p>
          <a:p>
            <a:pPr algn="ctr">
              <a:lnSpc>
                <a:spcPct val="90000"/>
              </a:lnSpc>
            </a:pPr>
            <a:r>
              <a:rPr kumimoji="1" lang="zh-CN" altLang="en-US" sz="1800" b="1">
                <a:solidFill>
                  <a:srgbClr val="000099"/>
                </a:solidFill>
                <a:latin typeface="+mn-lt"/>
                <a:ea typeface="黑体" panose="02010609060101010101" pitchFamily="2" charset="-122"/>
              </a:rPr>
              <a:t>出口结点</a:t>
            </a:r>
          </a:p>
        </p:txBody>
      </p:sp>
      <p:sp>
        <p:nvSpPr>
          <p:cNvPr id="960563" name="Line 51"/>
          <p:cNvSpPr>
            <a:spLocks noChangeShapeType="1"/>
          </p:cNvSpPr>
          <p:nvPr/>
        </p:nvSpPr>
        <p:spPr bwMode="auto">
          <a:xfrm flipV="1">
            <a:off x="1911211" y="3125382"/>
            <a:ext cx="189177" cy="550863"/>
          </a:xfrm>
          <a:prstGeom prst="line">
            <a:avLst/>
          </a:prstGeom>
          <a:noFill/>
          <a:ln w="952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4" name="Line 52"/>
          <p:cNvSpPr>
            <a:spLocks noChangeShapeType="1"/>
          </p:cNvSpPr>
          <p:nvPr/>
        </p:nvSpPr>
        <p:spPr bwMode="auto">
          <a:xfrm flipH="1" flipV="1">
            <a:off x="8002711" y="3099979"/>
            <a:ext cx="247650" cy="571500"/>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5" name="Text Box 53"/>
          <p:cNvSpPr txBox="1">
            <a:spLocks noChangeArrowheads="1"/>
          </p:cNvSpPr>
          <p:nvPr/>
        </p:nvSpPr>
        <p:spPr bwMode="auto">
          <a:xfrm>
            <a:off x="6558086" y="3180942"/>
            <a:ext cx="1114408" cy="3139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6" name="Text Box 54"/>
          <p:cNvSpPr txBox="1">
            <a:spLocks noChangeArrowheads="1"/>
          </p:cNvSpPr>
          <p:nvPr/>
        </p:nvSpPr>
        <p:spPr bwMode="auto">
          <a:xfrm rot="-869333">
            <a:off x="3097873" y="2938251"/>
            <a:ext cx="1114408" cy="3139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7" name="Text Box 55"/>
          <p:cNvSpPr txBox="1">
            <a:spLocks noChangeArrowheads="1"/>
          </p:cNvSpPr>
          <p:nvPr/>
        </p:nvSpPr>
        <p:spPr bwMode="auto">
          <a:xfrm rot="1131701">
            <a:off x="4683521" y="2801726"/>
            <a:ext cx="1114408" cy="3139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8" name="Line 56"/>
          <p:cNvSpPr>
            <a:spLocks noChangeShapeType="1"/>
          </p:cNvSpPr>
          <p:nvPr/>
        </p:nvSpPr>
        <p:spPr bwMode="auto">
          <a:xfrm>
            <a:off x="9406061" y="1918879"/>
            <a:ext cx="0" cy="9144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0569" name="Picture 5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235802" y="1626779"/>
            <a:ext cx="459184"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0570" name="Rectangle 58"/>
          <p:cNvSpPr>
            <a:spLocks noChangeArrowheads="1"/>
          </p:cNvSpPr>
          <p:nvPr/>
        </p:nvSpPr>
        <p:spPr bwMode="auto">
          <a:xfrm rot="5400000">
            <a:off x="9379803" y="2372046"/>
            <a:ext cx="422275" cy="125544"/>
          </a:xfrm>
          <a:prstGeom prst="rect">
            <a:avLst/>
          </a:prstGeom>
          <a:solidFill>
            <a:srgbClr val="663300"/>
          </a:solidFill>
          <a:ln w="9525" algn="ctr">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71" name="Line 59"/>
          <p:cNvSpPr>
            <a:spLocks noChangeShapeType="1"/>
          </p:cNvSpPr>
          <p:nvPr/>
        </p:nvSpPr>
        <p:spPr bwMode="auto">
          <a:xfrm rot="16200000" flipV="1">
            <a:off x="9587036" y="2426879"/>
            <a:ext cx="381000" cy="0"/>
          </a:xfrm>
          <a:prstGeom prst="line">
            <a:avLst/>
          </a:prstGeom>
          <a:noFill/>
          <a:ln w="19050">
            <a:solidFill>
              <a:srgbClr val="3333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72" name="Text Box 60"/>
          <p:cNvSpPr txBox="1">
            <a:spLocks noChangeArrowheads="1"/>
          </p:cNvSpPr>
          <p:nvPr/>
        </p:nvSpPr>
        <p:spPr bwMode="auto">
          <a:xfrm>
            <a:off x="2203305" y="2399893"/>
            <a:ext cx="351378"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A</a:t>
            </a:r>
          </a:p>
        </p:txBody>
      </p:sp>
      <p:sp>
        <p:nvSpPr>
          <p:cNvPr id="960573" name="Text Box 61"/>
          <p:cNvSpPr txBox="1">
            <a:spLocks noChangeArrowheads="1"/>
          </p:cNvSpPr>
          <p:nvPr/>
        </p:nvSpPr>
        <p:spPr bwMode="auto">
          <a:xfrm>
            <a:off x="4363363" y="1815693"/>
            <a:ext cx="351378"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B</a:t>
            </a:r>
          </a:p>
        </p:txBody>
      </p:sp>
      <p:sp>
        <p:nvSpPr>
          <p:cNvPr id="960574" name="Text Box 62"/>
          <p:cNvSpPr txBox="1">
            <a:spLocks noChangeArrowheads="1"/>
          </p:cNvSpPr>
          <p:nvPr/>
        </p:nvSpPr>
        <p:spPr bwMode="auto">
          <a:xfrm>
            <a:off x="6110672" y="2272893"/>
            <a:ext cx="351378"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C</a:t>
            </a:r>
          </a:p>
        </p:txBody>
      </p:sp>
      <p:sp>
        <p:nvSpPr>
          <p:cNvPr id="960575" name="Text Box 63"/>
          <p:cNvSpPr txBox="1">
            <a:spLocks noChangeArrowheads="1"/>
          </p:cNvSpPr>
          <p:nvPr/>
        </p:nvSpPr>
        <p:spPr bwMode="auto">
          <a:xfrm>
            <a:off x="7565616" y="2399893"/>
            <a:ext cx="351378"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D</a:t>
            </a:r>
          </a:p>
        </p:txBody>
      </p:sp>
      <p:pic>
        <p:nvPicPr>
          <p:cNvPr id="960576" name="Picture 6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25707" y="5116104"/>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77" name="Picture 6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727544" y="26046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78" name="Picture 6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90302" y="25284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79" name="Picture 6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70511" y="20712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80" name="Picture 6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059111" y="26808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81" name="Picture 6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65811" y="39000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0582" name="Picture 7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45011" y="3671479"/>
            <a:ext cx="421350"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0583" name="Text Box 71"/>
          <p:cNvSpPr txBox="1">
            <a:spLocks noChangeArrowheads="1"/>
          </p:cNvSpPr>
          <p:nvPr/>
        </p:nvSpPr>
        <p:spPr bwMode="auto">
          <a:xfrm>
            <a:off x="2384152" y="5116105"/>
            <a:ext cx="147508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普通路由器</a:t>
            </a:r>
          </a:p>
        </p:txBody>
      </p:sp>
      <p:sp>
        <p:nvSpPr>
          <p:cNvPr id="960584" name="Text Box 72"/>
          <p:cNvSpPr txBox="1">
            <a:spLocks noChangeArrowheads="1"/>
          </p:cNvSpPr>
          <p:nvPr/>
        </p:nvSpPr>
        <p:spPr bwMode="auto">
          <a:xfrm>
            <a:off x="6193489" y="5189130"/>
            <a:ext cx="25763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标记交换路由器 </a:t>
            </a:r>
            <a:r>
              <a:rPr kumimoji="1" lang="en-US" altLang="zh-CN" sz="2000" b="1">
                <a:solidFill>
                  <a:srgbClr val="000099"/>
                </a:solidFill>
                <a:latin typeface="+mn-lt"/>
                <a:ea typeface="黑体" panose="02010609060101010101" pitchFamily="2" charset="-122"/>
              </a:rPr>
              <a:t>LSR</a:t>
            </a:r>
          </a:p>
        </p:txBody>
      </p:sp>
      <p:sp>
        <p:nvSpPr>
          <p:cNvPr id="960585" name="Text Box 73"/>
          <p:cNvSpPr txBox="1">
            <a:spLocks noChangeArrowheads="1"/>
          </p:cNvSpPr>
          <p:nvPr/>
        </p:nvSpPr>
        <p:spPr bwMode="auto">
          <a:xfrm>
            <a:off x="6272601" y="4612867"/>
            <a:ext cx="19912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99"/>
                </a:solidFill>
                <a:latin typeface="+mn-lt"/>
                <a:ea typeface="黑体" panose="02010609060101010101" pitchFamily="2" charset="-122"/>
              </a:rPr>
              <a:t>打上标记的分组</a:t>
            </a:r>
            <a:endParaRPr kumimoji="1" lang="zh-CN" altLang="en-US" sz="1600" b="1">
              <a:solidFill>
                <a:srgbClr val="000099"/>
              </a:solidFill>
              <a:latin typeface="+mn-lt"/>
              <a:ea typeface="黑体" panose="02010609060101010101" pitchFamily="2" charset="-122"/>
            </a:endParaRPr>
          </a:p>
        </p:txBody>
      </p:sp>
      <p:pic>
        <p:nvPicPr>
          <p:cNvPr id="960586" name="Picture 7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65290" y="2741204"/>
            <a:ext cx="565812" cy="2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 name="矩形 1"/>
          <p:cNvSpPr/>
          <p:nvPr/>
        </p:nvSpPr>
        <p:spPr>
          <a:xfrm>
            <a:off x="2967163" y="5877274"/>
            <a:ext cx="4514502" cy="461665"/>
          </a:xfrm>
          <a:prstGeom prst="rect">
            <a:avLst/>
          </a:prstGeom>
        </p:spPr>
        <p:txBody>
          <a:bodyPr wrap="square">
            <a:spAutoFit/>
          </a:bodyPr>
          <a:lstStyle/>
          <a:p>
            <a:pPr algn="ctr"/>
            <a:r>
              <a:rPr lang="en-US" altLang="zh-CN" sz="2400" b="1" dirty="0" smtClean="0">
                <a:latin typeface="+mn-ea"/>
              </a:rPr>
              <a:t>MPLS </a:t>
            </a:r>
            <a:r>
              <a:rPr lang="zh-CN" altLang="zh-CN" sz="2400" b="1" dirty="0" smtClean="0">
                <a:latin typeface="+mn-ea"/>
              </a:rPr>
              <a:t>协议</a:t>
            </a:r>
            <a:r>
              <a:rPr lang="zh-CN" altLang="zh-CN" sz="2400" b="1" dirty="0">
                <a:latin typeface="+mn-ea"/>
              </a:rPr>
              <a:t>的基本原理</a:t>
            </a:r>
            <a:endParaRPr lang="zh-CN" altLang="en-US" sz="2400" b="1" dirty="0">
              <a:latin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矩形 1040385"/>
          <p:cNvSpPr/>
          <p:nvPr/>
        </p:nvSpPr>
        <p:spPr>
          <a:xfrm>
            <a:off x="704851" y="2159000"/>
            <a:ext cx="8820150" cy="4438650"/>
          </a:xfrm>
          <a:prstGeom prst="rect">
            <a:avLst/>
          </a:prstGeom>
          <a:noFill/>
          <a:ln w="9525">
            <a:noFill/>
          </a:ln>
        </p:spPr>
        <p:txBody>
          <a:bodyPr lIns="92075" tIns="46038" rIns="92075" bIns="46038" anchor="t"/>
          <a:lstStyle/>
          <a:p>
            <a:pPr marL="342900" indent="-342900">
              <a:spcBef>
                <a:spcPct val="20000"/>
              </a:spcBef>
              <a:buClr>
                <a:schemeClr val="folHlink"/>
              </a:buClr>
              <a:buSzPct val="60000"/>
              <a:buFont typeface="Wingdings" panose="05000000000000000000" pitchFamily="2" charset="2"/>
              <a:buNone/>
            </a:pPr>
            <a:r>
              <a:rPr lang="en-US" altLang="zh-CN" sz="1600" b="1" dirty="0">
                <a:solidFill>
                  <a:srgbClr val="333399"/>
                </a:solidFill>
                <a:latin typeface="Arial" panose="020B0604020202020204" pitchFamily="34" charset="0"/>
                <a:ea typeface="宋体" panose="02010600030101010101" pitchFamily="2" charset="-122"/>
              </a:rPr>
              <a:t>       </a:t>
            </a:r>
            <a:r>
              <a:rPr lang="en-US" altLang="zh-CN" sz="1600" b="1">
                <a:solidFill>
                  <a:srgbClr val="333399"/>
                </a:solidFill>
                <a:latin typeface="Arial" panose="020B0604020202020204" pitchFamily="34" charset="0"/>
                <a:ea typeface="宋体" panose="02010600030101010101" pitchFamily="2" charset="-122"/>
              </a:rPr>
              <a:t>31  30 29 28  27 26 25 24 23 22 21  20  19  18 17 16 15  14  13  12 11  10  9  8 7  6  5  4  3  2  1  0</a:t>
            </a:r>
          </a:p>
          <a:p>
            <a:pPr marL="342900" indent="-342900">
              <a:spcBef>
                <a:spcPct val="20000"/>
              </a:spcBef>
              <a:buClr>
                <a:schemeClr val="folHlink"/>
              </a:buClr>
              <a:buSzPct val="60000"/>
              <a:buFont typeface="Wingdings" panose="05000000000000000000" pitchFamily="2" charset="2"/>
              <a:buNone/>
            </a:pPr>
            <a:endParaRPr lang="en-US" altLang="zh-CN" sz="1600" b="1">
              <a:solidFill>
                <a:srgbClr val="333399"/>
              </a:solidFill>
              <a:latin typeface="Arial" panose="020B0604020202020204" pitchFamily="34" charset="0"/>
              <a:ea typeface="宋体" panose="02010600030101010101" pitchFamily="2" charset="-122"/>
            </a:endParaRPr>
          </a:p>
          <a:p>
            <a:pPr marL="342900" indent="-342900">
              <a:spcBef>
                <a:spcPct val="20000"/>
              </a:spcBef>
              <a:buClr>
                <a:schemeClr val="folHlink"/>
              </a:buClr>
              <a:buSzPct val="60000"/>
              <a:buFont typeface="Wingdings" panose="05000000000000000000" pitchFamily="2" charset="2"/>
              <a:buNone/>
            </a:pPr>
            <a:endParaRPr lang="en-US" altLang="zh-CN" sz="1600" b="1">
              <a:solidFill>
                <a:srgbClr val="333399"/>
              </a:solidFill>
              <a:latin typeface="Arial" panose="020B0604020202020204" pitchFamily="34" charset="0"/>
              <a:ea typeface="宋体" panose="02010600030101010101" pitchFamily="2" charset="-122"/>
            </a:endParaRPr>
          </a:p>
          <a:p>
            <a:pPr marL="342900" indent="-342900">
              <a:spcBef>
                <a:spcPct val="50000"/>
              </a:spcBef>
              <a:buClr>
                <a:schemeClr val="folHlink"/>
              </a:buClr>
              <a:buSzPct val="60000"/>
              <a:buFont typeface="Wingdings" panose="05000000000000000000" pitchFamily="2" charset="2"/>
              <a:buNone/>
            </a:pPr>
            <a:r>
              <a:rPr lang="en-US" altLang="zh-CN" sz="2800" b="1">
                <a:solidFill>
                  <a:srgbClr val="333399"/>
                </a:solidFill>
                <a:latin typeface="Arial" panose="020B0604020202020204" pitchFamily="34" charset="0"/>
                <a:ea typeface="宋体" panose="02010600030101010101" pitchFamily="2" charset="-122"/>
              </a:rPr>
              <a:t>   </a:t>
            </a:r>
            <a:endParaRPr lang="en-US" altLang="zh-CN" sz="2400" b="1">
              <a:solidFill>
                <a:srgbClr val="333399"/>
              </a:solidFill>
              <a:latin typeface="Arial" panose="020B0604020202020204" pitchFamily="34" charset="0"/>
              <a:ea typeface="宋体" panose="02010600030101010101" pitchFamily="2" charset="-122"/>
            </a:endParaRPr>
          </a:p>
          <a:p>
            <a:pPr marL="342900" indent="-342900">
              <a:spcBef>
                <a:spcPct val="20000"/>
              </a:spcBef>
              <a:buClr>
                <a:schemeClr val="folHlink"/>
              </a:buClr>
              <a:buSzPct val="60000"/>
              <a:buFont typeface="Wingdings" panose="05000000000000000000" pitchFamily="2" charset="2"/>
              <a:buNone/>
            </a:pPr>
            <a:endParaRPr lang="en-US" altLang="zh-CN" sz="2800" b="1">
              <a:solidFill>
                <a:srgbClr val="333399"/>
              </a:solidFill>
              <a:latin typeface="Arial" panose="020B0604020202020204" pitchFamily="34" charset="0"/>
              <a:ea typeface="宋体" panose="02010600030101010101" pitchFamily="2" charset="-122"/>
            </a:endParaRPr>
          </a:p>
          <a:p>
            <a:pPr marL="342900" indent="-342900">
              <a:spcBef>
                <a:spcPct val="20000"/>
              </a:spcBef>
              <a:buClr>
                <a:schemeClr val="folHlink"/>
              </a:buClr>
              <a:buSzPct val="60000"/>
              <a:buFont typeface="Wingdings" panose="05000000000000000000" pitchFamily="2" charset="2"/>
              <a:buChar char="n"/>
            </a:pPr>
            <a:endParaRPr lang="zh-CN" altLang="en-US" sz="2400" b="1" dirty="0">
              <a:solidFill>
                <a:srgbClr val="333399"/>
              </a:solidFill>
              <a:latin typeface="Arial" panose="020B0604020202020204" pitchFamily="34" charset="0"/>
              <a:ea typeface="黑体" panose="02010609060101010101" pitchFamily="2" charset="-122"/>
            </a:endParaRPr>
          </a:p>
          <a:p>
            <a:pPr marL="342900" indent="-342900">
              <a:spcBef>
                <a:spcPct val="20000"/>
              </a:spcBef>
              <a:buClr>
                <a:schemeClr val="folHlink"/>
              </a:buClr>
              <a:buSzPct val="60000"/>
              <a:buFont typeface="Wingdings" panose="05000000000000000000" pitchFamily="2" charset="2"/>
              <a:buChar char="n"/>
            </a:pPr>
            <a:r>
              <a:rPr lang="zh-CN" altLang="en-US" sz="2400" b="1" dirty="0">
                <a:solidFill>
                  <a:srgbClr val="333399"/>
                </a:solidFill>
                <a:latin typeface="Arial" panose="020B0604020202020204" pitchFamily="34" charset="0"/>
                <a:ea typeface="黑体" panose="02010609060101010101" pitchFamily="2" charset="-122"/>
              </a:rPr>
              <a:t>每个网络最多可容纳（ </a:t>
            </a:r>
            <a:r>
              <a:rPr lang="en-US" altLang="zh-CN" sz="2400" b="1">
                <a:solidFill>
                  <a:srgbClr val="333399"/>
                </a:solidFill>
                <a:latin typeface="Arial" panose="020B0604020202020204" pitchFamily="34" charset="0"/>
                <a:ea typeface="宋体" panose="02010600030101010101" pitchFamily="2" charset="-122"/>
              </a:rPr>
              <a:t>2</a:t>
            </a:r>
            <a:r>
              <a:rPr lang="en-US" altLang="zh-CN" sz="2400" b="1" baseline="30000">
                <a:solidFill>
                  <a:srgbClr val="333399"/>
                </a:solidFill>
                <a:latin typeface="Arial" panose="020B0604020202020204" pitchFamily="34" charset="0"/>
                <a:ea typeface="宋体" panose="02010600030101010101" pitchFamily="2" charset="-122"/>
              </a:rPr>
              <a:t>24</a:t>
            </a:r>
            <a:r>
              <a:rPr lang="en-US" altLang="zh-CN" sz="2400" b="1" dirty="0">
                <a:solidFill>
                  <a:srgbClr val="333399"/>
                </a:solidFill>
                <a:latin typeface="Arial" panose="020B0604020202020204" pitchFamily="34" charset="0"/>
                <a:ea typeface="宋体" panose="02010600030101010101" pitchFamily="2" charset="-122"/>
              </a:rPr>
              <a:t>    </a:t>
            </a:r>
            <a:r>
              <a:rPr lang="zh-CN" altLang="en-US" sz="2400" b="1" dirty="0">
                <a:solidFill>
                  <a:srgbClr val="333399"/>
                </a:solidFill>
                <a:latin typeface="Arial" panose="020B0604020202020204" pitchFamily="34" charset="0"/>
                <a:ea typeface="黑体" panose="02010609060101010101" pitchFamily="2" charset="-122"/>
              </a:rPr>
              <a:t>－</a:t>
            </a:r>
            <a:r>
              <a:rPr lang="en-US" altLang="zh-CN" sz="2400" b="1" dirty="0">
                <a:solidFill>
                  <a:srgbClr val="333399"/>
                </a:solidFill>
                <a:latin typeface="Arial" panose="020B0604020202020204" pitchFamily="34" charset="0"/>
                <a:ea typeface="宋体" panose="02010600030101010101" pitchFamily="2" charset="-122"/>
              </a:rPr>
              <a:t>2</a:t>
            </a:r>
            <a:r>
              <a:rPr lang="zh-CN" altLang="en-US" sz="2400" b="1" dirty="0">
                <a:solidFill>
                  <a:srgbClr val="333399"/>
                </a:solidFill>
                <a:latin typeface="Arial" panose="020B0604020202020204" pitchFamily="34" charset="0"/>
                <a:ea typeface="黑体" panose="02010609060101010101" pitchFamily="2" charset="-122"/>
              </a:rPr>
              <a:t>）台主机</a:t>
            </a:r>
          </a:p>
          <a:p>
            <a:pPr marL="342900" indent="-342900">
              <a:spcBef>
                <a:spcPct val="20000"/>
              </a:spcBef>
              <a:buClr>
                <a:schemeClr val="folHlink"/>
              </a:buClr>
              <a:buSzPct val="60000"/>
              <a:buFont typeface="Wingdings" panose="05000000000000000000" pitchFamily="2" charset="2"/>
              <a:buChar char="n"/>
            </a:pPr>
            <a:r>
              <a:rPr lang="zh-CN" altLang="en-US" sz="2400" b="1" dirty="0">
                <a:solidFill>
                  <a:srgbClr val="333399"/>
                </a:solidFill>
                <a:latin typeface="Arial" panose="020B0604020202020204" pitchFamily="34" charset="0"/>
                <a:ea typeface="黑体" panose="02010609060101010101" pitchFamily="2" charset="-122"/>
              </a:rPr>
              <a:t>具有</a:t>
            </a:r>
            <a:r>
              <a:rPr lang="en-US" altLang="zh-CN" sz="2400" b="1" dirty="0">
                <a:solidFill>
                  <a:srgbClr val="333399"/>
                </a:solidFill>
                <a:latin typeface="Arial" panose="020B0604020202020204" pitchFamily="34" charset="0"/>
                <a:ea typeface="宋体" panose="02010600030101010101" pitchFamily="2" charset="-122"/>
              </a:rPr>
              <a:t>A</a:t>
            </a:r>
            <a:r>
              <a:rPr lang="zh-CN" altLang="en-US" sz="2400" b="1" dirty="0">
                <a:solidFill>
                  <a:srgbClr val="333399"/>
                </a:solidFill>
                <a:latin typeface="Arial" panose="020B0604020202020204" pitchFamily="34" charset="0"/>
                <a:ea typeface="黑体" panose="02010609060101010101" pitchFamily="2" charset="-122"/>
              </a:rPr>
              <a:t>类地址特征的网络总数为</a:t>
            </a:r>
            <a:r>
              <a:rPr lang="en-US" altLang="zh-CN" sz="2400" b="1" dirty="0">
                <a:solidFill>
                  <a:srgbClr val="333399"/>
                </a:solidFill>
                <a:latin typeface="Arial" panose="020B0604020202020204" pitchFamily="34" charset="0"/>
                <a:ea typeface="宋体" panose="02010600030101010101" pitchFamily="2" charset="-122"/>
              </a:rPr>
              <a:t>127</a:t>
            </a:r>
            <a:r>
              <a:rPr lang="zh-CN" altLang="en-US" sz="2400" b="1" dirty="0">
                <a:solidFill>
                  <a:srgbClr val="333399"/>
                </a:solidFill>
                <a:latin typeface="Arial" panose="020B0604020202020204" pitchFamily="34" charset="0"/>
                <a:ea typeface="黑体" panose="02010609060101010101" pitchFamily="2" charset="-122"/>
              </a:rPr>
              <a:t>个</a:t>
            </a:r>
          </a:p>
        </p:txBody>
      </p:sp>
      <p:sp>
        <p:nvSpPr>
          <p:cNvPr id="62466" name="文本框 1040386"/>
          <p:cNvSpPr txBox="1"/>
          <p:nvPr/>
        </p:nvSpPr>
        <p:spPr>
          <a:xfrm>
            <a:off x="1219200" y="3806827"/>
            <a:ext cx="75438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127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a:t>
            </a:r>
          </a:p>
        </p:txBody>
      </p:sp>
      <p:sp>
        <p:nvSpPr>
          <p:cNvPr id="62467" name="矩形 1040387"/>
          <p:cNvSpPr/>
          <p:nvPr/>
        </p:nvSpPr>
        <p:spPr>
          <a:xfrm>
            <a:off x="1752601" y="765175"/>
            <a:ext cx="7772400" cy="1143000"/>
          </a:xfrm>
          <a:prstGeom prst="rect">
            <a:avLst/>
          </a:prstGeom>
          <a:noFill/>
          <a:ln w="9525">
            <a:noFill/>
          </a:ln>
        </p:spPr>
        <p:txBody>
          <a:bodyPr lIns="92075" tIns="46038" rIns="92075" bIns="46038" anchor="ctr"/>
          <a:lstStyle/>
          <a:p>
            <a:r>
              <a:rPr lang="en-US" altLang="zh-CN" sz="3600" b="1" dirty="0">
                <a:latin typeface="Times New Roman" panose="02020603050405020304" pitchFamily="18" charset="0"/>
                <a:ea typeface="宋体" panose="02010600030101010101" pitchFamily="2" charset="-122"/>
              </a:rPr>
              <a:t>A</a:t>
            </a:r>
            <a:r>
              <a:rPr lang="zh-CN" altLang="en-US" sz="3600" b="1" dirty="0">
                <a:latin typeface="Times New Roman" panose="02020603050405020304" pitchFamily="18" charset="0"/>
                <a:ea typeface="黑体" panose="02010609060101010101" pitchFamily="2" charset="-122"/>
              </a:rPr>
              <a:t>类地址</a:t>
            </a:r>
            <a:endParaRPr lang="zh-CN" altLang="en-US" sz="3600" b="1">
              <a:latin typeface="Times New Roman" panose="02020603050405020304" pitchFamily="18" charset="0"/>
              <a:ea typeface="黑体" panose="02010609060101010101" pitchFamily="2" charset="-122"/>
            </a:endParaRPr>
          </a:p>
        </p:txBody>
      </p:sp>
      <p:sp>
        <p:nvSpPr>
          <p:cNvPr id="62468" name="矩形 1040388"/>
          <p:cNvSpPr/>
          <p:nvPr/>
        </p:nvSpPr>
        <p:spPr>
          <a:xfrm>
            <a:off x="1371601" y="2511425"/>
            <a:ext cx="2232025" cy="5969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2469" name="直接连接符 1040389"/>
          <p:cNvSpPr/>
          <p:nvPr/>
        </p:nvSpPr>
        <p:spPr>
          <a:xfrm>
            <a:off x="3200400" y="2511425"/>
            <a:ext cx="0" cy="609600"/>
          </a:xfrm>
          <a:prstGeom prst="line">
            <a:avLst/>
          </a:prstGeom>
          <a:ln w="12699" cap="flat" cmpd="sng">
            <a:solidFill>
              <a:schemeClr val="tx1"/>
            </a:solidFill>
            <a:prstDash val="solid"/>
            <a:round/>
            <a:headEnd type="none" w="sm" len="sm"/>
            <a:tailEnd type="none" w="sm" len="sm"/>
          </a:ln>
        </p:spPr>
      </p:sp>
      <p:sp>
        <p:nvSpPr>
          <p:cNvPr id="62470" name="矩形 1040390"/>
          <p:cNvSpPr/>
          <p:nvPr/>
        </p:nvSpPr>
        <p:spPr>
          <a:xfrm>
            <a:off x="3200400" y="2517775"/>
            <a:ext cx="6000750" cy="596900"/>
          </a:xfrm>
          <a:prstGeom prst="rect">
            <a:avLst/>
          </a:prstGeom>
          <a:solidFill>
            <a:srgbClr val="FFFF99"/>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2471" name="直接连接符 1040391"/>
          <p:cNvSpPr/>
          <p:nvPr/>
        </p:nvSpPr>
        <p:spPr>
          <a:xfrm>
            <a:off x="1371600" y="3121025"/>
            <a:ext cx="0" cy="533400"/>
          </a:xfrm>
          <a:prstGeom prst="line">
            <a:avLst/>
          </a:prstGeom>
          <a:ln w="9525" cap="flat" cmpd="sng">
            <a:solidFill>
              <a:schemeClr val="tx1"/>
            </a:solidFill>
            <a:prstDash val="solid"/>
            <a:round/>
            <a:headEnd type="none" w="med" len="med"/>
            <a:tailEnd type="none" w="med" len="med"/>
          </a:ln>
        </p:spPr>
      </p:sp>
      <p:sp>
        <p:nvSpPr>
          <p:cNvPr id="62472" name="直接连接符 1040392"/>
          <p:cNvSpPr/>
          <p:nvPr/>
        </p:nvSpPr>
        <p:spPr>
          <a:xfrm>
            <a:off x="9220200" y="3121025"/>
            <a:ext cx="0" cy="609600"/>
          </a:xfrm>
          <a:prstGeom prst="line">
            <a:avLst/>
          </a:prstGeom>
          <a:ln w="9525" cap="flat" cmpd="sng">
            <a:solidFill>
              <a:schemeClr val="tx1"/>
            </a:solidFill>
            <a:prstDash val="solid"/>
            <a:round/>
            <a:headEnd type="none" w="med" len="med"/>
            <a:tailEnd type="none" w="med" len="med"/>
          </a:ln>
        </p:spPr>
      </p:sp>
      <p:sp>
        <p:nvSpPr>
          <p:cNvPr id="62473" name="直接连接符 1040393"/>
          <p:cNvSpPr/>
          <p:nvPr/>
        </p:nvSpPr>
        <p:spPr>
          <a:xfrm>
            <a:off x="3200400" y="3121025"/>
            <a:ext cx="0" cy="457200"/>
          </a:xfrm>
          <a:prstGeom prst="line">
            <a:avLst/>
          </a:prstGeom>
          <a:ln w="9525" cap="flat" cmpd="sng">
            <a:solidFill>
              <a:schemeClr val="tx1"/>
            </a:solidFill>
            <a:prstDash val="solid"/>
            <a:round/>
            <a:headEnd type="none" w="med" len="med"/>
            <a:tailEnd type="none" w="med" len="med"/>
          </a:ln>
        </p:spPr>
      </p:sp>
      <p:sp>
        <p:nvSpPr>
          <p:cNvPr id="62474" name="直接连接符 1040394"/>
          <p:cNvSpPr/>
          <p:nvPr/>
        </p:nvSpPr>
        <p:spPr>
          <a:xfrm>
            <a:off x="1371600" y="3425825"/>
            <a:ext cx="1828800" cy="0"/>
          </a:xfrm>
          <a:prstGeom prst="line">
            <a:avLst/>
          </a:prstGeom>
          <a:ln w="9525" cap="flat" cmpd="sng">
            <a:solidFill>
              <a:schemeClr val="tx1"/>
            </a:solidFill>
            <a:prstDash val="sysDot"/>
            <a:round/>
            <a:headEnd type="triangle" w="med" len="med"/>
            <a:tailEnd type="triangle" w="med" len="med"/>
          </a:ln>
        </p:spPr>
      </p:sp>
      <p:sp>
        <p:nvSpPr>
          <p:cNvPr id="62475" name="直接连接符 1040395"/>
          <p:cNvSpPr/>
          <p:nvPr/>
        </p:nvSpPr>
        <p:spPr>
          <a:xfrm>
            <a:off x="3200400" y="3425825"/>
            <a:ext cx="6019800" cy="0"/>
          </a:xfrm>
          <a:prstGeom prst="line">
            <a:avLst/>
          </a:prstGeom>
          <a:ln w="9525" cap="flat" cmpd="sng">
            <a:solidFill>
              <a:schemeClr val="tx1"/>
            </a:solidFill>
            <a:prstDash val="sysDot"/>
            <a:round/>
            <a:headEnd type="triangle" w="med" len="med"/>
            <a:tailEnd type="triangle" w="med" len="med"/>
          </a:ln>
        </p:spPr>
      </p:sp>
      <p:sp>
        <p:nvSpPr>
          <p:cNvPr id="62476" name="文本框 1040396"/>
          <p:cNvSpPr txBox="1"/>
          <p:nvPr/>
        </p:nvSpPr>
        <p:spPr>
          <a:xfrm>
            <a:off x="1524000" y="3349626"/>
            <a:ext cx="1524000" cy="461665"/>
          </a:xfrm>
          <a:prstGeom prst="rect">
            <a:avLst/>
          </a:prstGeom>
          <a:no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网络地址</a:t>
            </a:r>
            <a:endParaRPr lang="zh-CN" altLang="en-US" sz="2400" b="1">
              <a:latin typeface="Times New Roman" panose="02020603050405020304" pitchFamily="18" charset="0"/>
              <a:ea typeface="宋体" panose="02010600030101010101" pitchFamily="2" charset="-122"/>
            </a:endParaRPr>
          </a:p>
        </p:txBody>
      </p:sp>
      <p:sp>
        <p:nvSpPr>
          <p:cNvPr id="62477" name="文本框 1040397"/>
          <p:cNvSpPr txBox="1"/>
          <p:nvPr/>
        </p:nvSpPr>
        <p:spPr>
          <a:xfrm>
            <a:off x="5257801" y="3197226"/>
            <a:ext cx="1524000" cy="461665"/>
          </a:xfrm>
          <a:prstGeom prst="rect">
            <a:avLst/>
          </a:prstGeom>
          <a:solidFill>
            <a:schemeClr val="bg1"/>
          </a:solid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主机地址</a:t>
            </a:r>
            <a:endParaRPr lang="zh-CN" altLang="en-US" sz="2400" b="1">
              <a:latin typeface="Times New Roman" panose="02020603050405020304" pitchFamily="18" charset="0"/>
              <a:ea typeface="宋体" panose="02010600030101010101" pitchFamily="2" charset="-122"/>
            </a:endParaRPr>
          </a:p>
        </p:txBody>
      </p:sp>
      <p:sp>
        <p:nvSpPr>
          <p:cNvPr id="62478" name="直接连接符 1040398"/>
          <p:cNvSpPr/>
          <p:nvPr/>
        </p:nvSpPr>
        <p:spPr>
          <a:xfrm>
            <a:off x="5292725" y="2511425"/>
            <a:ext cx="0" cy="609600"/>
          </a:xfrm>
          <a:prstGeom prst="line">
            <a:avLst/>
          </a:prstGeom>
          <a:ln w="28575" cap="flat" cmpd="sng">
            <a:solidFill>
              <a:srgbClr val="FF3300"/>
            </a:solidFill>
            <a:prstDash val="solid"/>
            <a:round/>
            <a:headEnd type="none" w="sm" len="sm"/>
            <a:tailEnd type="none" w="sm" len="sm"/>
          </a:ln>
        </p:spPr>
      </p:sp>
      <p:sp>
        <p:nvSpPr>
          <p:cNvPr id="62479" name="直接连接符 1040399"/>
          <p:cNvSpPr/>
          <p:nvPr/>
        </p:nvSpPr>
        <p:spPr>
          <a:xfrm>
            <a:off x="7464425" y="2511425"/>
            <a:ext cx="0" cy="609600"/>
          </a:xfrm>
          <a:prstGeom prst="line">
            <a:avLst/>
          </a:prstGeom>
          <a:ln w="28575" cap="flat" cmpd="sng">
            <a:solidFill>
              <a:srgbClr val="FF3300"/>
            </a:solidFill>
            <a:prstDash val="solid"/>
            <a:round/>
            <a:headEnd type="none" w="sm" len="sm"/>
            <a:tailEnd type="none" w="sm" len="sm"/>
          </a:ln>
        </p:spPr>
      </p:sp>
      <p:sp>
        <p:nvSpPr>
          <p:cNvPr id="62480" name="矩形 1040400"/>
          <p:cNvSpPr/>
          <p:nvPr/>
        </p:nvSpPr>
        <p:spPr>
          <a:xfrm>
            <a:off x="1066800" y="2511425"/>
            <a:ext cx="304800" cy="609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2481" name="矩形 1040401"/>
          <p:cNvSpPr/>
          <p:nvPr/>
        </p:nvSpPr>
        <p:spPr>
          <a:xfrm>
            <a:off x="990600" y="2587627"/>
            <a:ext cx="838200" cy="460375"/>
          </a:xfrm>
          <a:prstGeom prst="rect">
            <a:avLst/>
          </a:prstGeom>
          <a:noFill/>
          <a:ln w="9525">
            <a:noFill/>
          </a:ln>
        </p:spPr>
        <p:txBody>
          <a:bodyPr lIns="92075" tIns="46038" rIns="92075" bIns="46038" anchor="t">
            <a:spAutoFit/>
          </a:bodyPr>
          <a:lstStyle/>
          <a:p>
            <a:pPr>
              <a:spcBef>
                <a:spcPct val="50000"/>
              </a:spcBef>
            </a:pPr>
            <a:r>
              <a:rPr lang="en-US" altLang="zh-CN" sz="2400" b="1">
                <a:latin typeface="Times New Roman" panose="02020603050405020304" pitchFamily="18" charset="0"/>
                <a:ea typeface="宋体" panose="02010600030101010101" pitchFamily="2" charset="-122"/>
              </a:rPr>
              <a:t> 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0386">
                                            <p:txEl>
                                              <p:pRg st="0" end="0"/>
                                            </p:txEl>
                                          </p:spTgt>
                                        </p:tgtEl>
                                        <p:attrNameLst>
                                          <p:attrName>style.visibility</p:attrName>
                                        </p:attrNameLst>
                                      </p:cBhvr>
                                      <p:to>
                                        <p:strVal val="visible"/>
                                      </p:to>
                                    </p:set>
                                    <p:anim calcmode="lin" valueType="num">
                                      <p:cBhvr additive="base">
                                        <p:cTn id="7" dur="500" fill="hold"/>
                                        <p:tgtEl>
                                          <p:spTgt spid="1040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03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0386">
                                            <p:txEl>
                                              <p:pRg st="3" end="3"/>
                                            </p:txEl>
                                          </p:spTgt>
                                        </p:tgtEl>
                                        <p:attrNameLst>
                                          <p:attrName>style.visibility</p:attrName>
                                        </p:attrNameLst>
                                      </p:cBhvr>
                                      <p:to>
                                        <p:strVal val="visible"/>
                                      </p:to>
                                    </p:set>
                                    <p:anim calcmode="lin" valueType="num">
                                      <p:cBhvr additive="base">
                                        <p:cTn id="13" dur="500" fill="hold"/>
                                        <p:tgtEl>
                                          <p:spTgt spid="104038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038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386"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a:t>(1) MPLS </a:t>
            </a:r>
            <a:r>
              <a:rPr lang="zh-CN" altLang="en-US" dirty="0"/>
              <a:t>域中的各 </a:t>
            </a:r>
            <a:r>
              <a:rPr lang="en-US" altLang="zh-CN" dirty="0"/>
              <a:t>LSR </a:t>
            </a:r>
            <a:r>
              <a:rPr lang="zh-CN" altLang="en-US" dirty="0"/>
              <a:t>使用专门的</a:t>
            </a:r>
            <a:r>
              <a:rPr lang="zh-CN" altLang="en-US" dirty="0">
                <a:solidFill>
                  <a:srgbClr val="FF0000"/>
                </a:solidFill>
              </a:rPr>
              <a:t>标记分配协议 </a:t>
            </a:r>
            <a:r>
              <a:rPr lang="en-US" altLang="zh-CN" dirty="0">
                <a:solidFill>
                  <a:srgbClr val="FF0000"/>
                </a:solidFill>
              </a:rPr>
              <a:t>LDP </a:t>
            </a:r>
            <a:r>
              <a:rPr lang="zh-CN" altLang="en-US" dirty="0"/>
              <a:t>交换报文，并找出</a:t>
            </a:r>
            <a:r>
              <a:rPr lang="zh-CN" altLang="en-US" dirty="0">
                <a:solidFill>
                  <a:srgbClr val="FF0000"/>
                </a:solidFill>
              </a:rPr>
              <a:t>标记交换</a:t>
            </a:r>
            <a:r>
              <a:rPr lang="zh-CN" altLang="en-US" dirty="0" smtClean="0">
                <a:solidFill>
                  <a:srgbClr val="FF0000"/>
                </a:solidFill>
              </a:rPr>
              <a:t>路径 </a:t>
            </a:r>
            <a:r>
              <a:rPr lang="en-US" altLang="zh-CN" dirty="0" smtClean="0">
                <a:solidFill>
                  <a:srgbClr val="FF0000"/>
                </a:solidFill>
              </a:rPr>
              <a:t>LSP</a:t>
            </a:r>
            <a:r>
              <a:rPr lang="zh-CN" altLang="en-US" dirty="0">
                <a:solidFill>
                  <a:srgbClr val="FF0000"/>
                </a:solidFill>
              </a:rPr>
              <a:t>。</a:t>
            </a:r>
            <a:r>
              <a:rPr lang="zh-CN" altLang="en-US" dirty="0"/>
              <a:t>各 </a:t>
            </a:r>
            <a:r>
              <a:rPr lang="en-US" altLang="zh-CN" dirty="0"/>
              <a:t>LSR </a:t>
            </a:r>
            <a:r>
              <a:rPr lang="zh-CN" altLang="en-US" dirty="0"/>
              <a:t>根据这些路径</a:t>
            </a:r>
            <a:r>
              <a:rPr lang="zh-CN" altLang="en-US" dirty="0">
                <a:solidFill>
                  <a:srgbClr val="FF0000"/>
                </a:solidFill>
              </a:rPr>
              <a:t>构造出分组转发表。</a:t>
            </a:r>
            <a:r>
              <a:rPr lang="zh-CN" altLang="en-US" dirty="0"/>
              <a:t> </a:t>
            </a:r>
          </a:p>
          <a:p>
            <a:pPr marL="539750" indent="-539750">
              <a:buNone/>
            </a:pPr>
            <a:r>
              <a:rPr lang="en-US" altLang="zh-CN" dirty="0"/>
              <a:t>(2) </a:t>
            </a:r>
            <a:r>
              <a:rPr lang="zh-CN" altLang="en-US" dirty="0"/>
              <a:t>分组进入到 </a:t>
            </a:r>
            <a:r>
              <a:rPr lang="en-US" altLang="zh-CN" dirty="0"/>
              <a:t>MPLS </a:t>
            </a:r>
            <a:r>
              <a:rPr lang="zh-CN" altLang="en-US" dirty="0"/>
              <a:t>域时， </a:t>
            </a:r>
            <a:r>
              <a:rPr lang="en-US" altLang="zh-CN" dirty="0"/>
              <a:t>MPLS </a:t>
            </a:r>
            <a:r>
              <a:rPr lang="zh-CN" altLang="en-US" dirty="0">
                <a:solidFill>
                  <a:srgbClr val="FF0000"/>
                </a:solidFill>
              </a:rPr>
              <a:t>入口结点把分组打上标记，</a:t>
            </a:r>
            <a:r>
              <a:rPr lang="zh-CN" altLang="en-US" dirty="0"/>
              <a:t>并按照转发表将分组转发给下一个 </a:t>
            </a:r>
            <a:r>
              <a:rPr lang="en-US" altLang="zh-CN" dirty="0"/>
              <a:t>LSR</a:t>
            </a:r>
            <a:r>
              <a:rPr lang="zh-CN" altLang="en-US" dirty="0" smtClean="0"/>
              <a:t>。</a:t>
            </a:r>
            <a:r>
              <a:rPr lang="zh-CN" altLang="zh-CN" dirty="0"/>
              <a:t>给</a:t>
            </a:r>
            <a:r>
              <a:rPr lang="en-US" altLang="zh-CN" dirty="0"/>
              <a:t>IP</a:t>
            </a:r>
            <a:r>
              <a:rPr lang="zh-CN" altLang="zh-CN" dirty="0"/>
              <a:t>数据报打标记的过程</a:t>
            </a:r>
            <a:r>
              <a:rPr lang="zh-CN" altLang="zh-CN" dirty="0" smtClean="0"/>
              <a:t>叫</a:t>
            </a:r>
            <a:r>
              <a:rPr lang="zh-CN" altLang="en-US" dirty="0" smtClean="0"/>
              <a:t>作</a:t>
            </a:r>
            <a:r>
              <a:rPr lang="zh-CN" altLang="zh-CN" dirty="0" smtClean="0">
                <a:solidFill>
                  <a:srgbClr val="FF0000"/>
                </a:solidFill>
              </a:rPr>
              <a:t>分类</a:t>
            </a:r>
            <a:r>
              <a:rPr lang="en-US" altLang="zh-CN" dirty="0"/>
              <a:t>(classification)</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None/>
            </a:pPr>
            <a:r>
              <a:rPr lang="en-US" altLang="zh-CN" sz="2800" dirty="0" smtClean="0"/>
              <a:t>(</a:t>
            </a:r>
            <a:r>
              <a:rPr lang="en-US" altLang="zh-CN" sz="2800" dirty="0"/>
              <a:t>3</a:t>
            </a:r>
            <a:r>
              <a:rPr lang="en-US" altLang="zh-CN" sz="2800" dirty="0" smtClean="0"/>
              <a:t>) </a:t>
            </a:r>
            <a:r>
              <a:rPr lang="zh-CN" altLang="zh-CN" sz="2800" dirty="0" smtClean="0"/>
              <a:t>一</a:t>
            </a:r>
            <a:r>
              <a:rPr lang="zh-CN" altLang="zh-CN" sz="2800" dirty="0"/>
              <a:t>个标记仅仅在两个标记交换</a:t>
            </a:r>
            <a:r>
              <a:rPr lang="zh-CN" altLang="zh-CN" sz="2800" dirty="0" smtClean="0"/>
              <a:t>路由器</a:t>
            </a:r>
            <a:r>
              <a:rPr lang="en-US" altLang="zh-CN" sz="2800" dirty="0" smtClean="0"/>
              <a:t> LSR </a:t>
            </a:r>
            <a:r>
              <a:rPr lang="zh-CN" altLang="zh-CN" sz="2800" dirty="0" smtClean="0"/>
              <a:t>之间</a:t>
            </a:r>
            <a:r>
              <a:rPr lang="zh-CN" altLang="zh-CN" sz="2800" dirty="0"/>
              <a:t>才有意义。分组每经过一</a:t>
            </a:r>
            <a:r>
              <a:rPr lang="zh-CN" altLang="zh-CN" sz="2800" dirty="0" smtClean="0"/>
              <a:t>个</a:t>
            </a:r>
            <a:r>
              <a:rPr lang="en-US" altLang="zh-CN" sz="2800" dirty="0" smtClean="0"/>
              <a:t> LSR</a:t>
            </a:r>
            <a:r>
              <a:rPr lang="zh-CN" altLang="zh-CN" sz="2800" dirty="0"/>
              <a:t>，</a:t>
            </a:r>
            <a:r>
              <a:rPr lang="en-US" altLang="zh-CN" sz="2800" dirty="0" smtClean="0"/>
              <a:t>LSR </a:t>
            </a:r>
            <a:r>
              <a:rPr lang="zh-CN" altLang="zh-CN" sz="2800" dirty="0" smtClean="0"/>
              <a:t>就要</a:t>
            </a:r>
            <a:r>
              <a:rPr lang="zh-CN" altLang="zh-CN" sz="2800" dirty="0"/>
              <a:t>做两件</a:t>
            </a:r>
            <a:r>
              <a:rPr lang="zh-CN" altLang="zh-CN" sz="2800" dirty="0" smtClean="0"/>
              <a:t>事</a:t>
            </a:r>
            <a:r>
              <a:rPr lang="zh-CN" altLang="en-US" sz="2800" dirty="0" smtClean="0"/>
              <a:t>：</a:t>
            </a:r>
            <a:r>
              <a:rPr lang="zh-CN" altLang="zh-CN" sz="2800" dirty="0" smtClean="0"/>
              <a:t>一</a:t>
            </a:r>
            <a:r>
              <a:rPr lang="zh-CN" altLang="zh-CN" sz="2800" dirty="0"/>
              <a:t>是</a:t>
            </a:r>
            <a:r>
              <a:rPr lang="zh-CN" altLang="zh-CN" sz="2800" dirty="0">
                <a:solidFill>
                  <a:srgbClr val="FF0000"/>
                </a:solidFill>
              </a:rPr>
              <a:t>转发，</a:t>
            </a:r>
            <a:r>
              <a:rPr lang="zh-CN" altLang="zh-CN" sz="2800" dirty="0"/>
              <a:t>二是更换新的</a:t>
            </a:r>
            <a:r>
              <a:rPr lang="zh-CN" altLang="zh-CN" sz="2800" dirty="0" smtClean="0"/>
              <a:t>标记</a:t>
            </a:r>
            <a:r>
              <a:rPr lang="zh-CN" altLang="en-US" sz="2800" dirty="0" smtClean="0"/>
              <a:t>，</a:t>
            </a:r>
            <a:r>
              <a:rPr lang="zh-CN" altLang="zh-CN" sz="2800" dirty="0"/>
              <a:t>即把入标记更换成为出标记。这就</a:t>
            </a:r>
            <a:r>
              <a:rPr lang="zh-CN" altLang="zh-CN" sz="2800" dirty="0" smtClean="0"/>
              <a:t>叫</a:t>
            </a:r>
            <a:r>
              <a:rPr lang="zh-CN" altLang="en-US" sz="2800" dirty="0" smtClean="0"/>
              <a:t>作</a:t>
            </a:r>
            <a:r>
              <a:rPr lang="zh-CN" altLang="zh-CN" sz="2800" dirty="0" smtClean="0">
                <a:solidFill>
                  <a:srgbClr val="FF0000"/>
                </a:solidFill>
              </a:rPr>
              <a:t>标记对换</a:t>
            </a:r>
            <a:r>
              <a:rPr lang="en-US" altLang="zh-CN" sz="2800" dirty="0" smtClean="0">
                <a:solidFill>
                  <a:srgbClr val="FF0000"/>
                </a:solidFill>
              </a:rPr>
              <a:t> </a:t>
            </a:r>
            <a:r>
              <a:rPr lang="en-US" altLang="zh-CN" sz="2800" dirty="0" smtClean="0"/>
              <a:t>(</a:t>
            </a:r>
            <a:r>
              <a:rPr lang="en-US" altLang="zh-CN" sz="2800" dirty="0"/>
              <a:t>label swapping)</a:t>
            </a:r>
            <a:r>
              <a:rPr lang="zh-CN" altLang="en-US" sz="2800" dirty="0"/>
              <a:t>。</a:t>
            </a:r>
          </a:p>
        </p:txBody>
      </p:sp>
      <p:graphicFrame>
        <p:nvGraphicFramePr>
          <p:cNvPr id="2" name="表格 1"/>
          <p:cNvGraphicFramePr>
            <a:graphicFrameLocks noGrp="1"/>
          </p:cNvGraphicFramePr>
          <p:nvPr/>
        </p:nvGraphicFramePr>
        <p:xfrm>
          <a:off x="2072680" y="3689474"/>
          <a:ext cx="6408716" cy="1107678"/>
        </p:xfrm>
        <a:graphic>
          <a:graphicData uri="http://schemas.openxmlformats.org/drawingml/2006/table">
            <a:tbl>
              <a:tblPr firstRow="1" firstCol="1" lastRow="1" lastCol="1" bandRow="1" bandCol="1">
                <a:tableStyleId>{5C22544A-7EE6-4342-B048-85BDC9FD1C3A}</a:tableStyleId>
              </a:tblPr>
              <a:tblGrid>
                <a:gridCol w="1602179"/>
                <a:gridCol w="1602179"/>
                <a:gridCol w="1602179"/>
                <a:gridCol w="1602179"/>
              </a:tblGrid>
              <a:tr h="553839">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入接口</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入标记</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出标记</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553839">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3</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1208587" y="5013178"/>
            <a:ext cx="8136903" cy="1200329"/>
          </a:xfrm>
          <a:prstGeom prst="rect">
            <a:avLst/>
          </a:prstGeom>
          <a:solidFill>
            <a:srgbClr val="66FF66"/>
          </a:solidFill>
          <a:ln>
            <a:solidFill>
              <a:srgbClr val="000066"/>
            </a:solidFill>
          </a:ln>
        </p:spPr>
        <p:txBody>
          <a:bodyPr wrap="square">
            <a:spAutoFit/>
          </a:bodyPr>
          <a:lstStyle/>
          <a:p>
            <a:r>
              <a:rPr lang="zh-CN" altLang="en-US" sz="2400" b="1" dirty="0" smtClean="0">
                <a:solidFill>
                  <a:srgbClr val="000066"/>
                </a:solidFill>
                <a:latin typeface="+mn-lt"/>
                <a:ea typeface="黑体" panose="02010609060101010101" pitchFamily="2" charset="-122"/>
              </a:rPr>
              <a:t>项目含义</a:t>
            </a:r>
            <a:r>
              <a:rPr lang="zh-CN" altLang="en-US" sz="2400" b="1" dirty="0">
                <a:solidFill>
                  <a:srgbClr val="000066"/>
                </a:solidFill>
                <a:latin typeface="+mn-lt"/>
                <a:ea typeface="黑体" panose="02010609060101010101" pitchFamily="2" charset="-122"/>
              </a:rPr>
              <a:t>：</a:t>
            </a:r>
            <a:r>
              <a:rPr lang="zh-CN" altLang="zh-CN" sz="2400" b="1" dirty="0" smtClean="0">
                <a:solidFill>
                  <a:srgbClr val="000066"/>
                </a:solidFill>
                <a:latin typeface="+mn-lt"/>
                <a:ea typeface="黑体" panose="02010609060101010101" pitchFamily="2" charset="-122"/>
              </a:rPr>
              <a:t>从</a:t>
            </a:r>
            <a:r>
              <a:rPr lang="zh-CN" altLang="zh-CN" sz="2400" b="1" dirty="0">
                <a:solidFill>
                  <a:srgbClr val="000066"/>
                </a:solidFill>
                <a:latin typeface="+mn-lt"/>
                <a:ea typeface="黑体" panose="02010609060101010101" pitchFamily="2" charset="-122"/>
              </a:rPr>
              <a:t>入接口</a:t>
            </a:r>
            <a:r>
              <a:rPr lang="en-US" altLang="zh-CN" sz="2400" b="1" dirty="0" smtClean="0">
                <a:solidFill>
                  <a:srgbClr val="000066"/>
                </a:solidFill>
                <a:latin typeface="+mn-lt"/>
                <a:ea typeface="黑体" panose="02010609060101010101" pitchFamily="2" charset="-122"/>
              </a:rPr>
              <a:t>0 </a:t>
            </a:r>
            <a:r>
              <a:rPr lang="zh-CN" altLang="zh-CN" sz="2400" b="1" dirty="0" smtClean="0">
                <a:solidFill>
                  <a:srgbClr val="000066"/>
                </a:solidFill>
                <a:latin typeface="+mn-lt"/>
                <a:ea typeface="黑体" panose="02010609060101010101" pitchFamily="2" charset="-122"/>
              </a:rPr>
              <a:t>收到</a:t>
            </a:r>
            <a:r>
              <a:rPr lang="zh-CN" altLang="zh-CN" sz="2400" b="1" dirty="0">
                <a:solidFill>
                  <a:srgbClr val="000066"/>
                </a:solidFill>
                <a:latin typeface="+mn-lt"/>
                <a:ea typeface="黑体" panose="02010609060101010101" pitchFamily="2" charset="-122"/>
              </a:rPr>
              <a:t>一个入标记</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3 </a:t>
            </a:r>
            <a:r>
              <a:rPr lang="zh-CN" altLang="zh-CN" sz="2400" b="1" dirty="0" smtClean="0">
                <a:solidFill>
                  <a:srgbClr val="000066"/>
                </a:solidFill>
                <a:latin typeface="+mn-lt"/>
                <a:ea typeface="黑体" panose="02010609060101010101" pitchFamily="2" charset="-122"/>
              </a:rPr>
              <a:t>的</a:t>
            </a:r>
            <a:r>
              <a:rPr lang="en-US" altLang="zh-CN" sz="2400" b="1" dirty="0" smtClean="0">
                <a:solidFill>
                  <a:srgbClr val="000066"/>
                </a:solidFill>
                <a:latin typeface="+mn-lt"/>
                <a:ea typeface="黑体" panose="02010609060101010101" pitchFamily="2" charset="-122"/>
              </a:rPr>
              <a:t>IP </a:t>
            </a:r>
            <a:r>
              <a:rPr lang="zh-CN" altLang="zh-CN" sz="2400" b="1" dirty="0" smtClean="0">
                <a:solidFill>
                  <a:srgbClr val="000066"/>
                </a:solidFill>
                <a:latin typeface="+mn-lt"/>
                <a:ea typeface="黑体" panose="02010609060101010101" pitchFamily="2" charset="-122"/>
              </a:rPr>
              <a:t>数据报</a:t>
            </a:r>
            <a:r>
              <a:rPr lang="zh-CN" altLang="en-US" sz="2400" b="1" dirty="0" smtClean="0">
                <a:solidFill>
                  <a:srgbClr val="000066"/>
                </a:solidFill>
                <a:latin typeface="+mn-lt"/>
                <a:ea typeface="黑体" panose="02010609060101010101" pitchFamily="2" charset="-122"/>
              </a:rPr>
              <a:t>，转发时，</a:t>
            </a:r>
            <a:r>
              <a:rPr lang="zh-CN" altLang="zh-CN" sz="2400" b="1" dirty="0" smtClean="0">
                <a:solidFill>
                  <a:srgbClr val="000066"/>
                </a:solidFill>
                <a:latin typeface="+mn-lt"/>
                <a:ea typeface="黑体" panose="02010609060101010101" pitchFamily="2" charset="-122"/>
              </a:rPr>
              <a:t>应当</a:t>
            </a:r>
            <a:r>
              <a:rPr lang="zh-CN" altLang="zh-CN" sz="2400" b="1" dirty="0">
                <a:solidFill>
                  <a:srgbClr val="000066"/>
                </a:solidFill>
                <a:latin typeface="+mn-lt"/>
                <a:ea typeface="黑体" panose="02010609060101010101" pitchFamily="2" charset="-122"/>
              </a:rPr>
              <a:t>把</a:t>
            </a:r>
            <a:r>
              <a:rPr lang="zh-CN" altLang="zh-CN" sz="2400" b="1" dirty="0" smtClean="0">
                <a:solidFill>
                  <a:srgbClr val="000066"/>
                </a:solidFill>
                <a:latin typeface="+mn-lt"/>
                <a:ea typeface="黑体" panose="02010609060101010101" pitchFamily="2" charset="-122"/>
              </a:rPr>
              <a:t>该</a:t>
            </a:r>
            <a:r>
              <a:rPr lang="en-US" altLang="zh-CN" sz="2400" b="1" dirty="0" smtClean="0">
                <a:solidFill>
                  <a:srgbClr val="000066"/>
                </a:solidFill>
                <a:latin typeface="+mn-lt"/>
                <a:ea typeface="黑体" panose="02010609060101010101" pitchFamily="2" charset="-122"/>
              </a:rPr>
              <a:t> IP </a:t>
            </a:r>
            <a:r>
              <a:rPr lang="zh-CN" altLang="zh-CN" sz="2400" b="1" dirty="0" smtClean="0">
                <a:solidFill>
                  <a:srgbClr val="000066"/>
                </a:solidFill>
                <a:latin typeface="+mn-lt"/>
                <a:ea typeface="黑体" panose="02010609060101010101" pitchFamily="2" charset="-122"/>
              </a:rPr>
              <a:t>数据报</a:t>
            </a:r>
            <a:r>
              <a:rPr lang="zh-CN" altLang="zh-CN" sz="2400" b="1" dirty="0">
                <a:solidFill>
                  <a:srgbClr val="000066"/>
                </a:solidFill>
                <a:latin typeface="+mn-lt"/>
                <a:ea typeface="黑体" panose="02010609060101010101" pitchFamily="2" charset="-122"/>
              </a:rPr>
              <a:t>从出接口</a:t>
            </a:r>
            <a:r>
              <a:rPr lang="en-US" altLang="zh-CN" sz="2400" b="1" dirty="0">
                <a:solidFill>
                  <a:srgbClr val="000066"/>
                </a:solidFill>
                <a:latin typeface="+mn-lt"/>
                <a:ea typeface="黑体" panose="02010609060101010101" pitchFamily="2" charset="-122"/>
              </a:rPr>
              <a:t>1</a:t>
            </a:r>
            <a:r>
              <a:rPr lang="zh-CN" altLang="zh-CN" sz="2400" b="1" dirty="0">
                <a:solidFill>
                  <a:srgbClr val="000066"/>
                </a:solidFill>
                <a:latin typeface="+mn-lt"/>
                <a:ea typeface="黑体" panose="02010609060101010101" pitchFamily="2" charset="-122"/>
              </a:rPr>
              <a:t>转发出去，同时把标记对换为</a:t>
            </a:r>
            <a:r>
              <a:rPr lang="en-US" altLang="zh-CN" sz="2400" b="1" dirty="0">
                <a:solidFill>
                  <a:srgbClr val="000066"/>
                </a:solidFill>
                <a:latin typeface="+mn-lt"/>
                <a:ea typeface="黑体" panose="02010609060101010101" pitchFamily="2" charset="-122"/>
              </a:rPr>
              <a:t>1</a:t>
            </a:r>
            <a:r>
              <a:rPr lang="zh-CN" altLang="zh-CN" sz="2400" b="1" dirty="0">
                <a:solidFill>
                  <a:srgbClr val="000066"/>
                </a:solidFill>
                <a:latin typeface="+mn-lt"/>
                <a:ea typeface="黑体" panose="02010609060101010101" pitchFamily="2" charset="-122"/>
              </a:rPr>
              <a:t>。</a:t>
            </a:r>
            <a:endParaRPr lang="zh-CN" altLang="en-US" sz="2400" b="1" dirty="0">
              <a:solidFill>
                <a:srgbClr val="000066"/>
              </a:solidFill>
              <a:latin typeface="+mn-lt"/>
              <a:ea typeface="黑体" panose="02010609060101010101" pitchFamily="2" charset="-122"/>
            </a:endParaRPr>
          </a:p>
        </p:txBody>
      </p:sp>
      <p:sp>
        <p:nvSpPr>
          <p:cNvPr id="6" name="矩形 5"/>
          <p:cNvSpPr/>
          <p:nvPr/>
        </p:nvSpPr>
        <p:spPr>
          <a:xfrm>
            <a:off x="4441018" y="3212978"/>
            <a:ext cx="1112805" cy="461665"/>
          </a:xfrm>
          <a:prstGeom prst="rect">
            <a:avLst/>
          </a:prstGeom>
        </p:spPr>
        <p:txBody>
          <a:bodyPr wrap="none">
            <a:spAutoFit/>
          </a:bodyPr>
          <a:lstStyle/>
          <a:p>
            <a:r>
              <a:rPr lang="zh-CN" altLang="en-US" sz="2400" b="1" dirty="0" smtClean="0">
                <a:latin typeface="+mn-lt"/>
                <a:ea typeface="黑体" panose="02010609060101010101" pitchFamily="2" charset="-122"/>
              </a:rPr>
              <a:t>转发</a:t>
            </a:r>
            <a:r>
              <a:rPr lang="zh-CN" altLang="en-US" sz="2400" b="1" dirty="0">
                <a:latin typeface="+mn-lt"/>
                <a:ea typeface="黑体" panose="02010609060101010101" pitchFamily="2" charset="-122"/>
              </a:rPr>
              <a:t>表</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smtClean="0"/>
              <a:t>(</a:t>
            </a:r>
            <a:r>
              <a:rPr lang="en-US" altLang="zh-CN" dirty="0"/>
              <a:t>4) </a:t>
            </a:r>
            <a:r>
              <a:rPr lang="zh-CN" altLang="en-US" dirty="0"/>
              <a:t>当分组离开 </a:t>
            </a:r>
            <a:r>
              <a:rPr lang="en-US" altLang="zh-CN" dirty="0"/>
              <a:t>MPLS </a:t>
            </a:r>
            <a:r>
              <a:rPr lang="zh-CN" altLang="en-US" dirty="0"/>
              <a:t>域时，</a:t>
            </a:r>
            <a:r>
              <a:rPr lang="en-US" altLang="zh-CN" dirty="0"/>
              <a:t>MPLS </a:t>
            </a:r>
            <a:r>
              <a:rPr lang="zh-CN" altLang="en-US" dirty="0">
                <a:solidFill>
                  <a:srgbClr val="FF0000"/>
                </a:solidFill>
              </a:rPr>
              <a:t>出口结点把分组的标记去除。</a:t>
            </a:r>
            <a:r>
              <a:rPr lang="zh-CN" altLang="en-US" dirty="0"/>
              <a:t>再以后就按照一般分组的转发方法进行转发。</a:t>
            </a:r>
          </a:p>
        </p:txBody>
      </p:sp>
      <p:sp>
        <p:nvSpPr>
          <p:cNvPr id="2" name="矩形 1"/>
          <p:cNvSpPr/>
          <p:nvPr/>
        </p:nvSpPr>
        <p:spPr>
          <a:xfrm>
            <a:off x="848544" y="3140969"/>
            <a:ext cx="8712968" cy="2259080"/>
          </a:xfrm>
          <a:prstGeom prst="rect">
            <a:avLst/>
          </a:prstGeom>
          <a:solidFill>
            <a:srgbClr val="CCEC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上述的这种“</a:t>
            </a:r>
            <a:r>
              <a:rPr lang="zh-CN" altLang="zh-CN" sz="3200" b="1" dirty="0">
                <a:solidFill>
                  <a:srgbClr val="C00000"/>
                </a:solidFill>
                <a:latin typeface="+mn-lt"/>
                <a:ea typeface="黑体" panose="02010609060101010101" pitchFamily="2" charset="-122"/>
              </a:rPr>
              <a:t>由</a:t>
            </a:r>
            <a:r>
              <a:rPr lang="zh-CN" altLang="zh-CN" sz="3200" b="1" dirty="0" smtClean="0">
                <a:solidFill>
                  <a:srgbClr val="C00000"/>
                </a:solidFill>
                <a:latin typeface="+mn-lt"/>
                <a:ea typeface="黑体" panose="02010609060101010101" pitchFamily="2" charset="-122"/>
              </a:rPr>
              <a:t>入口</a:t>
            </a:r>
            <a:r>
              <a:rPr lang="en-US" altLang="zh-CN" sz="3200" b="1" dirty="0" smtClean="0">
                <a:solidFill>
                  <a:srgbClr val="C00000"/>
                </a:solidFill>
                <a:latin typeface="+mn-lt"/>
                <a:ea typeface="黑体" panose="02010609060101010101" pitchFamily="2" charset="-122"/>
              </a:rPr>
              <a:t> LSR </a:t>
            </a:r>
            <a:r>
              <a:rPr lang="zh-CN" altLang="zh-CN" sz="3200" b="1" dirty="0" smtClean="0">
                <a:solidFill>
                  <a:srgbClr val="C00000"/>
                </a:solidFill>
                <a:latin typeface="+mn-lt"/>
                <a:ea typeface="黑体" panose="02010609060101010101" pitchFamily="2" charset="-122"/>
              </a:rPr>
              <a:t>确定进入</a:t>
            </a:r>
            <a:r>
              <a:rPr lang="en-US" altLang="zh-CN" sz="3200" b="1" dirty="0" smtClean="0">
                <a:solidFill>
                  <a:srgbClr val="C00000"/>
                </a:solidFill>
                <a:latin typeface="+mn-lt"/>
                <a:ea typeface="黑体" panose="02010609060101010101" pitchFamily="2" charset="-122"/>
              </a:rPr>
              <a:t> MPLS </a:t>
            </a:r>
            <a:r>
              <a:rPr lang="zh-CN" altLang="zh-CN" sz="3200" b="1" dirty="0" smtClean="0">
                <a:solidFill>
                  <a:srgbClr val="C00000"/>
                </a:solidFill>
                <a:latin typeface="+mn-lt"/>
                <a:ea typeface="黑体" panose="02010609060101010101" pitchFamily="2" charset="-122"/>
              </a:rPr>
              <a:t>域</a:t>
            </a:r>
            <a:r>
              <a:rPr lang="zh-CN" altLang="zh-CN" sz="3200" b="1" dirty="0">
                <a:solidFill>
                  <a:srgbClr val="C00000"/>
                </a:solidFill>
                <a:latin typeface="+mn-lt"/>
                <a:ea typeface="黑体" panose="02010609060101010101" pitchFamily="2" charset="-122"/>
              </a:rPr>
              <a:t>以后的转发路径</a:t>
            </a:r>
            <a:r>
              <a:rPr lang="zh-CN" altLang="zh-CN" sz="3200" b="1" dirty="0">
                <a:solidFill>
                  <a:srgbClr val="000066"/>
                </a:solidFill>
                <a:latin typeface="+mn-lt"/>
                <a:ea typeface="黑体" panose="02010609060101010101" pitchFamily="2" charset="-122"/>
              </a:rPr>
              <a:t>”称为</a:t>
            </a:r>
            <a:r>
              <a:rPr lang="zh-CN" altLang="zh-CN" sz="3200" b="1" dirty="0">
                <a:solidFill>
                  <a:srgbClr val="C00000"/>
                </a:solidFill>
                <a:latin typeface="+mn-lt"/>
                <a:ea typeface="黑体" panose="02010609060101010101" pitchFamily="2" charset="-122"/>
              </a:rPr>
              <a:t>显式</a:t>
            </a:r>
            <a:r>
              <a:rPr lang="zh-CN" altLang="zh-CN" sz="3200" b="1" dirty="0" smtClean="0">
                <a:solidFill>
                  <a:srgbClr val="C00000"/>
                </a:solidFill>
                <a:latin typeface="+mn-lt"/>
                <a:ea typeface="黑体" panose="02010609060101010101" pitchFamily="2" charset="-122"/>
              </a:rPr>
              <a:t>路由选择</a:t>
            </a:r>
            <a:r>
              <a:rPr lang="en-US" altLang="zh-CN" sz="3200" b="1" dirty="0" smtClean="0">
                <a:solidFill>
                  <a:srgbClr val="C00000"/>
                </a:solidFill>
                <a:latin typeface="+mn-lt"/>
                <a:ea typeface="黑体" panose="02010609060101010101" pitchFamily="2" charset="-122"/>
              </a:rPr>
              <a:t> </a:t>
            </a:r>
            <a:r>
              <a:rPr lang="en-US" altLang="zh-CN" sz="3200" b="1" dirty="0" smtClean="0">
                <a:solidFill>
                  <a:srgbClr val="000066"/>
                </a:solidFill>
                <a:latin typeface="+mn-lt"/>
                <a:ea typeface="黑体" panose="02010609060101010101" pitchFamily="2" charset="-122"/>
              </a:rPr>
              <a:t>(</a:t>
            </a:r>
            <a:r>
              <a:rPr lang="en-US" altLang="zh-CN" sz="3200" b="1" dirty="0">
                <a:solidFill>
                  <a:srgbClr val="000066"/>
                </a:solidFill>
                <a:latin typeface="+mn-lt"/>
                <a:ea typeface="黑体" panose="02010609060101010101" pitchFamily="2" charset="-122"/>
              </a:rPr>
              <a:t>explicit routing)</a:t>
            </a:r>
            <a:r>
              <a:rPr lang="zh-CN" altLang="zh-CN" sz="3200" b="1" dirty="0">
                <a:solidFill>
                  <a:srgbClr val="000066"/>
                </a:solidFill>
                <a:latin typeface="+mn-lt"/>
                <a:ea typeface="黑体" panose="02010609060101010101" pitchFamily="2" charset="-122"/>
              </a:rPr>
              <a:t>，它和互联网中通常使用的“每一个路由器逐跳进行路由选择”有着很大的区别。</a:t>
            </a:r>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en-US" altLang="zh-CN" dirty="0" smtClean="0"/>
              <a:t>MPLS </a:t>
            </a:r>
            <a:r>
              <a:rPr lang="zh-CN" altLang="zh-CN" dirty="0" smtClean="0"/>
              <a:t>有</a:t>
            </a:r>
            <a:r>
              <a:rPr lang="zh-CN" altLang="zh-CN" dirty="0"/>
              <a:t>个很重要的概念就是转发</a:t>
            </a:r>
            <a:r>
              <a:rPr lang="zh-CN" altLang="zh-CN" dirty="0" smtClean="0"/>
              <a:t>等价类</a:t>
            </a:r>
            <a:r>
              <a:rPr lang="en-US" altLang="zh-CN" dirty="0" smtClean="0"/>
              <a:t> FEC </a:t>
            </a:r>
            <a:r>
              <a:rPr lang="en-US" altLang="zh-CN" dirty="0"/>
              <a:t>(Forwarding Equivalence Class)</a:t>
            </a:r>
            <a:r>
              <a:rPr lang="zh-CN" altLang="zh-CN" dirty="0"/>
              <a:t>。</a:t>
            </a:r>
            <a:endParaRPr lang="en-US" altLang="zh-CN" dirty="0" smtClean="0"/>
          </a:p>
          <a:p>
            <a:r>
              <a:rPr lang="en-US" altLang="zh-CN" dirty="0" smtClean="0"/>
              <a:t>“</a:t>
            </a:r>
            <a:r>
              <a:rPr lang="zh-CN" altLang="en-US" dirty="0" smtClean="0">
                <a:solidFill>
                  <a:srgbClr val="FF0000"/>
                </a:solidFill>
              </a:rPr>
              <a:t>转发等价类</a:t>
            </a:r>
            <a:r>
              <a:rPr lang="zh-CN" altLang="en-US" dirty="0" smtClean="0"/>
              <a:t>”就是</a:t>
            </a:r>
            <a:r>
              <a:rPr lang="zh-CN" altLang="en-US" dirty="0"/>
              <a:t>路由器</a:t>
            </a:r>
            <a:r>
              <a:rPr lang="zh-CN" altLang="en-US" dirty="0">
                <a:solidFill>
                  <a:srgbClr val="FF0000"/>
                </a:solidFill>
              </a:rPr>
              <a:t>按照同样方式对待</a:t>
            </a:r>
            <a:r>
              <a:rPr lang="zh-CN" altLang="en-US" dirty="0"/>
              <a:t>的分组的集合。 </a:t>
            </a:r>
          </a:p>
        </p:txBody>
      </p:sp>
      <p:sp>
        <p:nvSpPr>
          <p:cNvPr id="2" name="矩形 1"/>
          <p:cNvSpPr/>
          <p:nvPr/>
        </p:nvSpPr>
        <p:spPr>
          <a:xfrm>
            <a:off x="1064568" y="3645026"/>
            <a:ext cx="8208912" cy="1717393"/>
          </a:xfrm>
          <a:prstGeom prst="rect">
            <a:avLst/>
          </a:prstGeom>
          <a:solidFill>
            <a:srgbClr val="66FF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a:t>
            </a:r>
            <a:r>
              <a:rPr lang="zh-CN" altLang="zh-CN" sz="3200" b="1" dirty="0">
                <a:solidFill>
                  <a:srgbClr val="FF0000"/>
                </a:solidFill>
                <a:latin typeface="+mn-lt"/>
                <a:ea typeface="黑体" panose="02010609060101010101" pitchFamily="2" charset="-122"/>
              </a:rPr>
              <a:t>按照同样方式对待</a:t>
            </a:r>
            <a:r>
              <a:rPr lang="zh-CN" altLang="zh-CN" sz="3200" b="1" dirty="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表示</a:t>
            </a:r>
            <a:r>
              <a:rPr lang="zh-CN" altLang="en-US" sz="3200" b="1" dirty="0" smtClean="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从</a:t>
            </a:r>
            <a:r>
              <a:rPr lang="zh-CN" altLang="zh-CN" sz="3200" b="1" dirty="0">
                <a:solidFill>
                  <a:srgbClr val="000066"/>
                </a:solidFill>
                <a:latin typeface="+mn-lt"/>
                <a:ea typeface="黑体" panose="02010609060101010101" pitchFamily="2" charset="-122"/>
              </a:rPr>
              <a:t>同样接口转发到同样的下一跳地址，并且具有同样服务类别和同样丢弃优先级等。</a:t>
            </a:r>
            <a:endParaRPr lang="zh-CN" altLang="en-US" sz="32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zh-CN" altLang="en-US" dirty="0" smtClean="0"/>
              <a:t>划分 </a:t>
            </a:r>
            <a:r>
              <a:rPr lang="en-US" altLang="zh-CN" dirty="0"/>
              <a:t>FEC </a:t>
            </a:r>
            <a:r>
              <a:rPr lang="zh-CN" altLang="en-US" dirty="0"/>
              <a:t>的方法不受什么限制，这都由网络管理员来控制，因此非常灵活。</a:t>
            </a:r>
          </a:p>
          <a:p>
            <a:r>
              <a:rPr lang="zh-CN" altLang="en-US" dirty="0"/>
              <a:t>入口结点并不是给每一个分组指派一个不同的标记，而是</a:t>
            </a:r>
            <a:r>
              <a:rPr lang="zh-CN" altLang="en-US" dirty="0">
                <a:solidFill>
                  <a:srgbClr val="FF0000"/>
                </a:solidFill>
              </a:rPr>
              <a:t>将属于同样 </a:t>
            </a:r>
            <a:r>
              <a:rPr lang="en-US" altLang="zh-CN" dirty="0">
                <a:solidFill>
                  <a:srgbClr val="FF0000"/>
                </a:solidFill>
              </a:rPr>
              <a:t>FEC </a:t>
            </a:r>
            <a:r>
              <a:rPr lang="zh-CN" altLang="en-US" dirty="0">
                <a:solidFill>
                  <a:srgbClr val="FF0000"/>
                </a:solidFill>
              </a:rPr>
              <a:t>的分组都指派同样的标记</a:t>
            </a:r>
            <a:r>
              <a:rPr lang="zh-CN" altLang="en-US" dirty="0" smtClean="0">
                <a:solidFill>
                  <a:srgbClr val="FF0000"/>
                </a:solidFill>
              </a:rPr>
              <a:t>。</a:t>
            </a:r>
            <a:endParaRPr lang="en-US" altLang="zh-CN" dirty="0" smtClean="0">
              <a:solidFill>
                <a:srgbClr val="FF0000"/>
              </a:solidFill>
            </a:endParaRPr>
          </a:p>
          <a:p>
            <a:r>
              <a:rPr lang="en-US" altLang="zh-CN" dirty="0" smtClean="0">
                <a:solidFill>
                  <a:srgbClr val="FF0000"/>
                </a:solidFill>
              </a:rPr>
              <a:t>FEC </a:t>
            </a:r>
            <a:r>
              <a:rPr lang="zh-CN" altLang="en-US" dirty="0">
                <a:solidFill>
                  <a:srgbClr val="FF0000"/>
                </a:solidFill>
              </a:rPr>
              <a:t>和标记是一一对应的关系</a:t>
            </a:r>
            <a:r>
              <a:rPr lang="zh-CN" altLang="en-US" dirty="0" smtClean="0">
                <a:solidFill>
                  <a:srgbClr val="FF0000"/>
                </a:solidFill>
              </a:rPr>
              <a:t>。</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algn="ctr"/>
            <a:r>
              <a:rPr lang="en-US" altLang="zh-CN" dirty="0"/>
              <a:t>FEC </a:t>
            </a:r>
            <a:r>
              <a:rPr lang="zh-CN" altLang="en-US" dirty="0"/>
              <a:t>用于负载平衡 </a:t>
            </a:r>
          </a:p>
        </p:txBody>
      </p:sp>
      <p:grpSp>
        <p:nvGrpSpPr>
          <p:cNvPr id="2" name="组合 1"/>
          <p:cNvGrpSpPr/>
          <p:nvPr/>
        </p:nvGrpSpPr>
        <p:grpSpPr>
          <a:xfrm>
            <a:off x="992560" y="1216621"/>
            <a:ext cx="7992887" cy="2263477"/>
            <a:chOff x="992560" y="1216619"/>
            <a:chExt cx="7992888" cy="2263477"/>
          </a:xfrm>
        </p:grpSpPr>
        <p:sp>
          <p:nvSpPr>
            <p:cNvPr id="963587" name="Line 3"/>
            <p:cNvSpPr>
              <a:spLocks noChangeShapeType="1"/>
            </p:cNvSpPr>
            <p:nvPr/>
          </p:nvSpPr>
          <p:spPr bwMode="auto">
            <a:xfrm>
              <a:off x="1736750" y="1510305"/>
              <a:ext cx="1061112" cy="5476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8" name="Line 4"/>
            <p:cNvSpPr>
              <a:spLocks noChangeShapeType="1"/>
            </p:cNvSpPr>
            <p:nvPr/>
          </p:nvSpPr>
          <p:spPr bwMode="auto">
            <a:xfrm flipV="1">
              <a:off x="1736749" y="2097680"/>
              <a:ext cx="1176338" cy="7889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9" name="Line 5"/>
            <p:cNvSpPr>
              <a:spLocks noChangeShapeType="1"/>
            </p:cNvSpPr>
            <p:nvPr/>
          </p:nvSpPr>
          <p:spPr bwMode="auto">
            <a:xfrm flipV="1">
              <a:off x="2976720" y="1523005"/>
              <a:ext cx="2325158" cy="53498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0" name="Line 6"/>
            <p:cNvSpPr>
              <a:spLocks noChangeShapeType="1"/>
            </p:cNvSpPr>
            <p:nvPr/>
          </p:nvSpPr>
          <p:spPr bwMode="auto">
            <a:xfrm>
              <a:off x="5367230" y="1510306"/>
              <a:ext cx="1795463" cy="65881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1" name="Line 7"/>
            <p:cNvSpPr>
              <a:spLocks noChangeShapeType="1"/>
            </p:cNvSpPr>
            <p:nvPr/>
          </p:nvSpPr>
          <p:spPr bwMode="auto">
            <a:xfrm>
              <a:off x="2887291" y="2057993"/>
              <a:ext cx="1128183" cy="78581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2" name="Line 8"/>
            <p:cNvSpPr>
              <a:spLocks noChangeShapeType="1"/>
            </p:cNvSpPr>
            <p:nvPr/>
          </p:nvSpPr>
          <p:spPr bwMode="auto">
            <a:xfrm flipV="1">
              <a:off x="4125541" y="2843806"/>
              <a:ext cx="2178976" cy="42863"/>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3" name="Line 9"/>
            <p:cNvSpPr>
              <a:spLocks noChangeShapeType="1"/>
            </p:cNvSpPr>
            <p:nvPr/>
          </p:nvSpPr>
          <p:spPr bwMode="auto">
            <a:xfrm flipV="1">
              <a:off x="6519491" y="2169118"/>
              <a:ext cx="727471" cy="627062"/>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4" name="Line 10"/>
            <p:cNvSpPr>
              <a:spLocks noChangeShapeType="1"/>
            </p:cNvSpPr>
            <p:nvPr/>
          </p:nvSpPr>
          <p:spPr bwMode="auto">
            <a:xfrm flipV="1">
              <a:off x="7319193" y="1553168"/>
              <a:ext cx="990600" cy="59690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5" name="Line 11"/>
            <p:cNvSpPr>
              <a:spLocks noChangeShapeType="1"/>
            </p:cNvSpPr>
            <p:nvPr/>
          </p:nvSpPr>
          <p:spPr bwMode="auto">
            <a:xfrm>
              <a:off x="7315754" y="2197694"/>
              <a:ext cx="925248" cy="61753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596" name="Picture 1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0723" y="1967505"/>
              <a:ext cx="53829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3597" name="Picture 1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77252" y="2700930"/>
              <a:ext cx="53657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3598" name="Picture 1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74703" y="2700930"/>
              <a:ext cx="53657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3599" name="Picture 1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61477" y="2057993"/>
              <a:ext cx="536575" cy="258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3600" name="Picture 1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7793" y="1415055"/>
              <a:ext cx="53657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963601" name="Picture 1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71902" y="2426294"/>
              <a:ext cx="490141" cy="484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02" name="Picture 1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71902" y="1232493"/>
              <a:ext cx="490141" cy="481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03"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24308" y="2426294"/>
              <a:ext cx="493581" cy="484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04" name="Picture 2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24308" y="1232493"/>
              <a:ext cx="493581" cy="481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3605" name="Freeform 21"/>
            <p:cNvSpPr/>
            <p:nvPr/>
          </p:nvSpPr>
          <p:spPr bwMode="auto">
            <a:xfrm>
              <a:off x="3231249" y="1322981"/>
              <a:ext cx="3740546"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0000FF"/>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6" name="Line 22"/>
            <p:cNvSpPr>
              <a:spLocks noChangeShapeType="1"/>
            </p:cNvSpPr>
            <p:nvPr/>
          </p:nvSpPr>
          <p:spPr bwMode="auto">
            <a:xfrm>
              <a:off x="2089307" y="1510305"/>
              <a:ext cx="687917" cy="376238"/>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7" name="Line 23"/>
            <p:cNvSpPr>
              <a:spLocks noChangeShapeType="1"/>
            </p:cNvSpPr>
            <p:nvPr/>
          </p:nvSpPr>
          <p:spPr bwMode="auto">
            <a:xfrm>
              <a:off x="7293397" y="2381843"/>
              <a:ext cx="665559" cy="45720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8" name="Line 24"/>
            <p:cNvSpPr>
              <a:spLocks noChangeShapeType="1"/>
            </p:cNvSpPr>
            <p:nvPr/>
          </p:nvSpPr>
          <p:spPr bwMode="auto">
            <a:xfrm flipV="1">
              <a:off x="2022235" y="2150069"/>
              <a:ext cx="498740" cy="331787"/>
            </a:xfrm>
            <a:prstGeom prst="line">
              <a:avLst/>
            </a:prstGeom>
            <a:noFill/>
            <a:ln w="38100">
              <a:solidFill>
                <a:srgbClr val="0000FF"/>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9" name="Line 25"/>
            <p:cNvSpPr>
              <a:spLocks noChangeShapeType="1"/>
            </p:cNvSpPr>
            <p:nvPr/>
          </p:nvSpPr>
          <p:spPr bwMode="auto">
            <a:xfrm flipV="1">
              <a:off x="7319193" y="1576981"/>
              <a:ext cx="675879" cy="390525"/>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10" name="Text Box 26"/>
            <p:cNvSpPr txBox="1">
              <a:spLocks noChangeArrowheads="1"/>
            </p:cNvSpPr>
            <p:nvPr/>
          </p:nvSpPr>
          <p:spPr bwMode="auto">
            <a:xfrm>
              <a:off x="6894405" y="1534119"/>
              <a:ext cx="40748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p>
          </p:txBody>
        </p:sp>
        <p:sp>
          <p:nvSpPr>
            <p:cNvPr id="963611" name="Text Box 27"/>
            <p:cNvSpPr txBox="1">
              <a:spLocks noChangeArrowheads="1"/>
            </p:cNvSpPr>
            <p:nvPr/>
          </p:nvSpPr>
          <p:spPr bwMode="auto">
            <a:xfrm>
              <a:off x="5021552" y="1518244"/>
              <a:ext cx="40748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p>
          </p:txBody>
        </p:sp>
        <p:sp>
          <p:nvSpPr>
            <p:cNvPr id="963612" name="Text Box 28"/>
            <p:cNvSpPr txBox="1">
              <a:spLocks noChangeArrowheads="1"/>
            </p:cNvSpPr>
            <p:nvPr/>
          </p:nvSpPr>
          <p:spPr bwMode="auto">
            <a:xfrm>
              <a:off x="2677476" y="1438869"/>
              <a:ext cx="40748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p>
          </p:txBody>
        </p:sp>
        <p:sp>
          <p:nvSpPr>
            <p:cNvPr id="963613" name="Text Box 29"/>
            <p:cNvSpPr txBox="1">
              <a:spLocks noChangeArrowheads="1"/>
            </p:cNvSpPr>
            <p:nvPr/>
          </p:nvSpPr>
          <p:spPr bwMode="auto">
            <a:xfrm>
              <a:off x="1014918" y="121661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p>
          </p:txBody>
        </p:sp>
        <p:sp>
          <p:nvSpPr>
            <p:cNvPr id="963614" name="Text Box 30"/>
            <p:cNvSpPr txBox="1">
              <a:spLocks noChangeArrowheads="1"/>
            </p:cNvSpPr>
            <p:nvPr/>
          </p:nvSpPr>
          <p:spPr bwMode="auto">
            <a:xfrm>
              <a:off x="6209929" y="2283419"/>
              <a:ext cx="38985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p>
          </p:txBody>
        </p:sp>
        <p:sp>
          <p:nvSpPr>
            <p:cNvPr id="963615" name="Text Box 31"/>
            <p:cNvSpPr txBox="1">
              <a:spLocks noChangeArrowheads="1"/>
            </p:cNvSpPr>
            <p:nvPr/>
          </p:nvSpPr>
          <p:spPr bwMode="auto">
            <a:xfrm>
              <a:off x="3760945" y="2204044"/>
              <a:ext cx="40748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p>
          </p:txBody>
        </p:sp>
        <p:sp>
          <p:nvSpPr>
            <p:cNvPr id="963616" name="Text Box 32"/>
            <p:cNvSpPr txBox="1">
              <a:spLocks noChangeArrowheads="1"/>
            </p:cNvSpPr>
            <p:nvPr/>
          </p:nvSpPr>
          <p:spPr bwMode="auto">
            <a:xfrm>
              <a:off x="992560" y="2375494"/>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p>
          </p:txBody>
        </p:sp>
        <p:sp>
          <p:nvSpPr>
            <p:cNvPr id="963617" name="Text Box 33"/>
            <p:cNvSpPr txBox="1">
              <a:spLocks noChangeArrowheads="1"/>
            </p:cNvSpPr>
            <p:nvPr/>
          </p:nvSpPr>
          <p:spPr bwMode="auto">
            <a:xfrm>
              <a:off x="8464151" y="1256306"/>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3</a:t>
              </a:r>
            </a:p>
          </p:txBody>
        </p:sp>
        <p:sp>
          <p:nvSpPr>
            <p:cNvPr id="963618" name="Text Box 34"/>
            <p:cNvSpPr txBox="1">
              <a:spLocks noChangeArrowheads="1"/>
            </p:cNvSpPr>
            <p:nvPr/>
          </p:nvSpPr>
          <p:spPr bwMode="auto">
            <a:xfrm>
              <a:off x="8431474" y="2461219"/>
              <a:ext cx="52129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p>
          </p:txBody>
        </p:sp>
        <p:sp>
          <p:nvSpPr>
            <p:cNvPr id="963619" name="Text Box 35"/>
            <p:cNvSpPr txBox="1">
              <a:spLocks noChangeArrowheads="1"/>
            </p:cNvSpPr>
            <p:nvPr/>
          </p:nvSpPr>
          <p:spPr bwMode="auto">
            <a:xfrm>
              <a:off x="2084147" y="3018431"/>
              <a:ext cx="681449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(a) </a:t>
              </a:r>
              <a:r>
                <a:rPr kumimoji="1" lang="zh-CN" altLang="en-US" sz="2400" b="1" dirty="0">
                  <a:latin typeface="+mn-lt"/>
                  <a:ea typeface="黑体" panose="02010609060101010101" pitchFamily="2" charset="-122"/>
                </a:rPr>
                <a:t>传统路由选择协议使最短路径 </a:t>
              </a:r>
              <a:r>
                <a:rPr kumimoji="1" lang="en-US" altLang="zh-CN" sz="2400" b="1" dirty="0">
                  <a:latin typeface="+mn-lt"/>
                  <a:ea typeface="黑体" panose="02010609060101010101" pitchFamily="2" charset="-122"/>
                </a:rPr>
                <a:t>A→B→C </a:t>
              </a:r>
              <a:r>
                <a:rPr kumimoji="1" lang="zh-CN" altLang="en-US" sz="2400" b="1" dirty="0">
                  <a:latin typeface="+mn-lt"/>
                  <a:ea typeface="黑体" panose="02010609060101010101" pitchFamily="2" charset="-122"/>
                </a:rPr>
                <a:t>过载 </a:t>
              </a:r>
            </a:p>
          </p:txBody>
        </p:sp>
      </p:grpSp>
      <p:grpSp>
        <p:nvGrpSpPr>
          <p:cNvPr id="963620" name="Group 36"/>
          <p:cNvGrpSpPr/>
          <p:nvPr/>
        </p:nvGrpSpPr>
        <p:grpSpPr bwMode="auto">
          <a:xfrm>
            <a:off x="992082" y="3675658"/>
            <a:ext cx="7978112" cy="2695576"/>
            <a:chOff x="567" y="2240"/>
            <a:chExt cx="4639" cy="1698"/>
          </a:xfrm>
        </p:grpSpPr>
        <p:sp>
          <p:nvSpPr>
            <p:cNvPr id="963621" name="Line 37"/>
            <p:cNvSpPr>
              <a:spLocks noChangeShapeType="1"/>
            </p:cNvSpPr>
            <p:nvPr/>
          </p:nvSpPr>
          <p:spPr bwMode="auto">
            <a:xfrm>
              <a:off x="1000" y="2621"/>
              <a:ext cx="617" cy="34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2" name="Line 38"/>
            <p:cNvSpPr>
              <a:spLocks noChangeShapeType="1"/>
            </p:cNvSpPr>
            <p:nvPr/>
          </p:nvSpPr>
          <p:spPr bwMode="auto">
            <a:xfrm flipV="1">
              <a:off x="1000" y="2993"/>
              <a:ext cx="684" cy="49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3" name="Line 39"/>
            <p:cNvSpPr>
              <a:spLocks noChangeShapeType="1"/>
            </p:cNvSpPr>
            <p:nvPr/>
          </p:nvSpPr>
          <p:spPr bwMode="auto">
            <a:xfrm flipV="1">
              <a:off x="1721" y="2630"/>
              <a:ext cx="1352" cy="33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4" name="Line 40"/>
            <p:cNvSpPr>
              <a:spLocks noChangeShapeType="1"/>
            </p:cNvSpPr>
            <p:nvPr/>
          </p:nvSpPr>
          <p:spPr bwMode="auto">
            <a:xfrm>
              <a:off x="3111" y="2621"/>
              <a:ext cx="1044" cy="41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5" name="Line 41"/>
            <p:cNvSpPr>
              <a:spLocks noChangeShapeType="1"/>
            </p:cNvSpPr>
            <p:nvPr/>
          </p:nvSpPr>
          <p:spPr bwMode="auto">
            <a:xfrm>
              <a:off x="1669" y="2968"/>
              <a:ext cx="656" cy="494"/>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6" name="Line 42"/>
            <p:cNvSpPr>
              <a:spLocks noChangeShapeType="1"/>
            </p:cNvSpPr>
            <p:nvPr/>
          </p:nvSpPr>
          <p:spPr bwMode="auto">
            <a:xfrm flipV="1">
              <a:off x="2389" y="3478"/>
              <a:ext cx="1339" cy="1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7" name="Line 43"/>
            <p:cNvSpPr>
              <a:spLocks noChangeShapeType="1"/>
            </p:cNvSpPr>
            <p:nvPr/>
          </p:nvSpPr>
          <p:spPr bwMode="auto">
            <a:xfrm flipV="1">
              <a:off x="3781" y="3036"/>
              <a:ext cx="423" cy="396"/>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8" name="Line 44"/>
            <p:cNvSpPr>
              <a:spLocks noChangeShapeType="1"/>
            </p:cNvSpPr>
            <p:nvPr/>
          </p:nvSpPr>
          <p:spPr bwMode="auto">
            <a:xfrm flipV="1">
              <a:off x="4246" y="2650"/>
              <a:ext cx="576" cy="375"/>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9" name="Line 45"/>
            <p:cNvSpPr>
              <a:spLocks noChangeShapeType="1"/>
            </p:cNvSpPr>
            <p:nvPr/>
          </p:nvSpPr>
          <p:spPr bwMode="auto">
            <a:xfrm>
              <a:off x="4244" y="3056"/>
              <a:ext cx="538" cy="38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630" name="Picture 4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31" name="Picture 4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32" name="Picture 4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33" name="Picture 4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3634" name="Text Box 50"/>
            <p:cNvSpPr txBox="1">
              <a:spLocks noChangeArrowheads="1"/>
            </p:cNvSpPr>
            <p:nvPr/>
          </p:nvSpPr>
          <p:spPr bwMode="auto">
            <a:xfrm>
              <a:off x="4052" y="2506"/>
              <a:ext cx="23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p>
          </p:txBody>
        </p:sp>
        <p:sp>
          <p:nvSpPr>
            <p:cNvPr id="963635" name="Text Box 51"/>
            <p:cNvSpPr txBox="1">
              <a:spLocks noChangeArrowheads="1"/>
            </p:cNvSpPr>
            <p:nvPr/>
          </p:nvSpPr>
          <p:spPr bwMode="auto">
            <a:xfrm>
              <a:off x="2683" y="2240"/>
              <a:ext cx="23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p>
          </p:txBody>
        </p:sp>
        <p:sp>
          <p:nvSpPr>
            <p:cNvPr id="963636" name="Text Box 52"/>
            <p:cNvSpPr txBox="1">
              <a:spLocks noChangeArrowheads="1"/>
            </p:cNvSpPr>
            <p:nvPr/>
          </p:nvSpPr>
          <p:spPr bwMode="auto">
            <a:xfrm>
              <a:off x="1518" y="2461"/>
              <a:ext cx="23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p>
          </p:txBody>
        </p:sp>
        <p:sp>
          <p:nvSpPr>
            <p:cNvPr id="963637" name="Text Box 53"/>
            <p:cNvSpPr txBox="1">
              <a:spLocks noChangeArrowheads="1"/>
            </p:cNvSpPr>
            <p:nvPr/>
          </p:nvSpPr>
          <p:spPr bwMode="auto">
            <a:xfrm>
              <a:off x="574" y="2426"/>
              <a:ext cx="30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p>
          </p:txBody>
        </p:sp>
        <p:sp>
          <p:nvSpPr>
            <p:cNvPr id="963638" name="Text Box 54"/>
            <p:cNvSpPr txBox="1">
              <a:spLocks noChangeArrowheads="1"/>
            </p:cNvSpPr>
            <p:nvPr/>
          </p:nvSpPr>
          <p:spPr bwMode="auto">
            <a:xfrm>
              <a:off x="567" y="3180"/>
              <a:ext cx="30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p>
          </p:txBody>
        </p:sp>
        <p:sp>
          <p:nvSpPr>
            <p:cNvPr id="963639" name="Text Box 55"/>
            <p:cNvSpPr txBox="1">
              <a:spLocks noChangeArrowheads="1"/>
            </p:cNvSpPr>
            <p:nvPr/>
          </p:nvSpPr>
          <p:spPr bwMode="auto">
            <a:xfrm>
              <a:off x="4903" y="2467"/>
              <a:ext cx="30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3</a:t>
              </a:r>
            </a:p>
          </p:txBody>
        </p:sp>
        <p:sp>
          <p:nvSpPr>
            <p:cNvPr id="963640" name="Text Box 56"/>
            <p:cNvSpPr txBox="1">
              <a:spLocks noChangeArrowheads="1"/>
            </p:cNvSpPr>
            <p:nvPr/>
          </p:nvSpPr>
          <p:spPr bwMode="auto">
            <a:xfrm>
              <a:off x="4882" y="3225"/>
              <a:ext cx="30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p>
          </p:txBody>
        </p:sp>
        <p:sp>
          <p:nvSpPr>
            <p:cNvPr id="963641" name="Text Box 57"/>
            <p:cNvSpPr txBox="1">
              <a:spLocks noChangeArrowheads="1"/>
            </p:cNvSpPr>
            <p:nvPr/>
          </p:nvSpPr>
          <p:spPr bwMode="auto">
            <a:xfrm>
              <a:off x="2196" y="2971"/>
              <a:ext cx="23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p>
          </p:txBody>
        </p:sp>
        <p:sp>
          <p:nvSpPr>
            <p:cNvPr id="963642" name="Text Box 58"/>
            <p:cNvSpPr txBox="1">
              <a:spLocks noChangeArrowheads="1"/>
            </p:cNvSpPr>
            <p:nvPr/>
          </p:nvSpPr>
          <p:spPr bwMode="auto">
            <a:xfrm>
              <a:off x="3569" y="2893"/>
              <a:ext cx="22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p>
          </p:txBody>
        </p:sp>
        <p:sp>
          <p:nvSpPr>
            <p:cNvPr id="963643" name="Text Box 59"/>
            <p:cNvSpPr txBox="1">
              <a:spLocks noChangeArrowheads="1"/>
            </p:cNvSpPr>
            <p:nvPr/>
          </p:nvSpPr>
          <p:spPr bwMode="auto">
            <a:xfrm>
              <a:off x="1321" y="3647"/>
              <a:ext cx="362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(b) </a:t>
              </a:r>
              <a:r>
                <a:rPr kumimoji="1" lang="zh-CN" altLang="en-US" sz="2400" b="1" dirty="0" smtClean="0">
                  <a:latin typeface="+mn-lt"/>
                  <a:ea typeface="黑体" panose="02010609060101010101" pitchFamily="2" charset="-122"/>
                </a:rPr>
                <a:t>设置两种 </a:t>
              </a:r>
              <a:r>
                <a:rPr kumimoji="1" lang="en-US" altLang="zh-CN" sz="2400" b="1" dirty="0" smtClean="0">
                  <a:latin typeface="+mn-lt"/>
                  <a:ea typeface="黑体" panose="02010609060101010101" pitchFamily="2" charset="-122"/>
                </a:rPr>
                <a:t>FEC</a:t>
              </a:r>
              <a:r>
                <a:rPr kumimoji="1" lang="zh-CN" altLang="en-US" sz="2400" b="1" dirty="0" smtClean="0">
                  <a:latin typeface="+mn-lt"/>
                  <a:ea typeface="黑体" panose="02010609060101010101" pitchFamily="2" charset="-122"/>
                </a:rPr>
                <a:t>，利用 </a:t>
              </a:r>
              <a:r>
                <a:rPr kumimoji="1" lang="en-US" altLang="zh-CN" sz="2400" b="1" dirty="0">
                  <a:latin typeface="+mn-lt"/>
                  <a:ea typeface="黑体" panose="02010609060101010101" pitchFamily="2" charset="-122"/>
                </a:rPr>
                <a:t>FEC </a:t>
              </a:r>
              <a:r>
                <a:rPr kumimoji="1" lang="zh-CN" altLang="en-US" sz="2400" b="1" dirty="0">
                  <a:latin typeface="+mn-lt"/>
                  <a:ea typeface="黑体" panose="02010609060101010101" pitchFamily="2" charset="-122"/>
                </a:rPr>
                <a:t>使通信量分散</a:t>
              </a:r>
              <a:r>
                <a:rPr kumimoji="1" lang="zh-CN" altLang="en-US" sz="2000" b="1" dirty="0">
                  <a:latin typeface="+mn-lt"/>
                  <a:ea typeface="黑体" panose="02010609060101010101" pitchFamily="2" charset="-122"/>
                </a:rPr>
                <a:t> </a:t>
              </a:r>
            </a:p>
          </p:txBody>
        </p:sp>
        <p:pic>
          <p:nvPicPr>
            <p:cNvPr id="963644" name="Picture 6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45" name="Picture 6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46" name="Picture 6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47" name="Picture 6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3648" name="Picture 6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3649" name="Freeform 65"/>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00FF"/>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50" name="Freeform 66"/>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3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zh-CN" dirty="0"/>
              <a:t>流量工程</a:t>
            </a:r>
            <a:endParaRPr lang="zh-CN" altLang="en-US" dirty="0"/>
          </a:p>
        </p:txBody>
      </p:sp>
      <p:sp>
        <p:nvSpPr>
          <p:cNvPr id="4" name="内容占位符 3"/>
          <p:cNvSpPr>
            <a:spLocks noGrp="1"/>
          </p:cNvSpPr>
          <p:nvPr>
            <p:ph idx="1"/>
          </p:nvPr>
        </p:nvSpPr>
        <p:spPr/>
        <p:txBody>
          <a:bodyPr/>
          <a:lstStyle/>
          <a:p>
            <a:r>
              <a:rPr lang="zh-CN" altLang="zh-CN" dirty="0"/>
              <a:t>网络管理员采用自定义</a:t>
            </a:r>
            <a:r>
              <a:rPr lang="zh-CN" altLang="zh-CN" dirty="0" smtClean="0"/>
              <a:t>的</a:t>
            </a:r>
            <a:r>
              <a:rPr lang="en-US" altLang="zh-CN" dirty="0" smtClean="0"/>
              <a:t> FEC </a:t>
            </a:r>
            <a:r>
              <a:rPr lang="zh-CN" altLang="zh-CN" dirty="0" smtClean="0"/>
              <a:t>就</a:t>
            </a:r>
            <a:r>
              <a:rPr lang="zh-CN" altLang="zh-CN" dirty="0"/>
              <a:t>可以更好地管理网络的资源</a:t>
            </a:r>
            <a:r>
              <a:rPr lang="zh-CN" altLang="zh-CN" dirty="0" smtClean="0"/>
              <a:t>。</a:t>
            </a:r>
            <a:endParaRPr lang="en-US" altLang="zh-CN" dirty="0" smtClean="0"/>
          </a:p>
          <a:p>
            <a:r>
              <a:rPr lang="zh-CN" altLang="zh-CN" dirty="0" smtClean="0"/>
              <a:t>这种</a:t>
            </a:r>
            <a:r>
              <a:rPr lang="zh-CN" altLang="zh-CN" dirty="0"/>
              <a:t>均衡网络负载的做法也称为</a:t>
            </a:r>
            <a:r>
              <a:rPr lang="zh-CN" altLang="zh-CN" dirty="0">
                <a:solidFill>
                  <a:srgbClr val="FF0000"/>
                </a:solidFill>
              </a:rPr>
              <a:t>流量</a:t>
            </a:r>
            <a:r>
              <a:rPr lang="zh-CN" altLang="zh-CN" dirty="0" smtClean="0">
                <a:solidFill>
                  <a:srgbClr val="FF0000"/>
                </a:solidFill>
              </a:rPr>
              <a:t>工程</a:t>
            </a:r>
            <a:r>
              <a:rPr lang="en-US" altLang="zh-CN" dirty="0" smtClean="0">
                <a:solidFill>
                  <a:srgbClr val="FF0000"/>
                </a:solidFill>
              </a:rPr>
              <a:t> TE </a:t>
            </a:r>
            <a:r>
              <a:rPr lang="en-US" altLang="zh-CN" dirty="0"/>
              <a:t>(Traffic Engineering</a:t>
            </a:r>
            <a:r>
              <a:rPr lang="en-US" altLang="zh-CN" dirty="0" smtClean="0"/>
              <a:t>) </a:t>
            </a:r>
            <a:r>
              <a:rPr lang="zh-CN" altLang="zh-CN" dirty="0" smtClean="0"/>
              <a:t>或</a:t>
            </a:r>
            <a:r>
              <a:rPr lang="zh-CN" altLang="zh-CN" dirty="0"/>
              <a:t>通信量工程。</a:t>
            </a:r>
            <a:endParaRPr lang="zh-CN" altLang="en-US" dirty="0"/>
          </a:p>
        </p:txBody>
      </p: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r>
              <a:rPr lang="en-US" altLang="zh-CN" dirty="0"/>
              <a:t>4.9.2  </a:t>
            </a:r>
            <a:r>
              <a:rPr lang="en-US" altLang="zh-CN" dirty="0" smtClean="0"/>
              <a:t>MPLS </a:t>
            </a:r>
            <a:r>
              <a:rPr lang="zh-CN" altLang="zh-CN" dirty="0" smtClean="0"/>
              <a:t>首部</a:t>
            </a:r>
            <a:r>
              <a:rPr lang="zh-CN" altLang="zh-CN" dirty="0"/>
              <a:t>的位置与格式</a:t>
            </a:r>
            <a:endParaRPr lang="zh-CN" altLang="en-US" dirty="0"/>
          </a:p>
        </p:txBody>
      </p:sp>
      <p:sp>
        <p:nvSpPr>
          <p:cNvPr id="964613" name="Rectangle 5"/>
          <p:cNvSpPr>
            <a:spLocks noGrp="1" noChangeArrowheads="1"/>
          </p:cNvSpPr>
          <p:nvPr>
            <p:ph idx="1"/>
          </p:nvPr>
        </p:nvSpPr>
        <p:spPr/>
        <p:txBody>
          <a:bodyPr/>
          <a:lstStyle/>
          <a:p>
            <a:r>
              <a:rPr lang="en-US" altLang="zh-CN" sz="2800" dirty="0" smtClean="0"/>
              <a:t>MPLS </a:t>
            </a:r>
            <a:r>
              <a:rPr lang="zh-CN" altLang="zh-CN" sz="2800" dirty="0" smtClean="0"/>
              <a:t>并不</a:t>
            </a:r>
            <a:r>
              <a:rPr lang="zh-CN" altLang="zh-CN" sz="2800" dirty="0"/>
              <a:t>要求下层的网络都使用面向连接的技术</a:t>
            </a:r>
            <a:r>
              <a:rPr lang="zh-CN" altLang="zh-CN" sz="2800" dirty="0" smtClean="0"/>
              <a:t>。</a:t>
            </a:r>
            <a:endParaRPr lang="en-US" altLang="zh-CN" sz="2800" dirty="0" smtClean="0"/>
          </a:p>
          <a:p>
            <a:r>
              <a:rPr lang="zh-CN" altLang="zh-CN" sz="2800" dirty="0"/>
              <a:t>下层的</a:t>
            </a:r>
            <a:r>
              <a:rPr lang="zh-CN" altLang="zh-CN" sz="2800" dirty="0" smtClean="0"/>
              <a:t>网络并不</a:t>
            </a:r>
            <a:r>
              <a:rPr lang="zh-CN" altLang="zh-CN" sz="2800" dirty="0"/>
              <a:t>提供打标记的</a:t>
            </a:r>
            <a:r>
              <a:rPr lang="zh-CN" altLang="zh-CN" sz="2800" dirty="0" smtClean="0"/>
              <a:t>手段</a:t>
            </a:r>
            <a:r>
              <a:rPr lang="zh-CN" altLang="en-US" sz="2800" dirty="0" smtClean="0"/>
              <a:t>，</a:t>
            </a:r>
            <a:r>
              <a:rPr lang="zh-CN" altLang="zh-CN" sz="2800" dirty="0" smtClean="0"/>
              <a:t>而</a:t>
            </a:r>
            <a:r>
              <a:rPr lang="en-US" altLang="zh-CN" sz="2800" dirty="0" smtClean="0"/>
              <a:t> IPv4 </a:t>
            </a:r>
            <a:r>
              <a:rPr lang="zh-CN" altLang="zh-CN" sz="2800" dirty="0" smtClean="0"/>
              <a:t>数据报</a:t>
            </a:r>
            <a:r>
              <a:rPr lang="zh-CN" altLang="zh-CN" sz="2800" dirty="0"/>
              <a:t>首部也没有多余的位置</a:t>
            </a:r>
            <a:r>
              <a:rPr lang="zh-CN" altLang="zh-CN" sz="2800" dirty="0" smtClean="0"/>
              <a:t>存放</a:t>
            </a:r>
            <a:r>
              <a:rPr lang="en-US" altLang="zh-CN" sz="2800" dirty="0" smtClean="0"/>
              <a:t> MPLS </a:t>
            </a:r>
            <a:r>
              <a:rPr lang="zh-CN" altLang="zh-CN" sz="2800" dirty="0" smtClean="0"/>
              <a:t>标记。</a:t>
            </a:r>
            <a:endParaRPr lang="en-US" altLang="zh-CN" sz="2800" dirty="0" smtClean="0"/>
          </a:p>
          <a:p>
            <a:r>
              <a:rPr lang="zh-CN" altLang="zh-CN" sz="2800" dirty="0" smtClean="0"/>
              <a:t>这</a:t>
            </a:r>
            <a:r>
              <a:rPr lang="zh-CN" altLang="zh-CN" sz="2800" dirty="0"/>
              <a:t>就需要使用一种封装技术：在</a:t>
            </a:r>
            <a:r>
              <a:rPr lang="zh-CN" altLang="zh-CN" sz="2800" dirty="0" smtClean="0"/>
              <a:t>把</a:t>
            </a:r>
            <a:r>
              <a:rPr lang="en-US" altLang="zh-CN" sz="2800" dirty="0" smtClean="0"/>
              <a:t> IP </a:t>
            </a:r>
            <a:r>
              <a:rPr lang="zh-CN" altLang="zh-CN" sz="2800" dirty="0" smtClean="0"/>
              <a:t>数据报</a:t>
            </a:r>
            <a:r>
              <a:rPr lang="zh-CN" altLang="zh-CN" sz="2800" dirty="0"/>
              <a:t>封装成以太网帧之前，先要插入一</a:t>
            </a:r>
            <a:r>
              <a:rPr lang="zh-CN" altLang="zh-CN" sz="2800" dirty="0" smtClean="0"/>
              <a:t>个</a:t>
            </a:r>
            <a:r>
              <a:rPr lang="en-US" altLang="zh-CN" sz="2800" dirty="0" smtClean="0"/>
              <a:t> MPLS </a:t>
            </a:r>
            <a:r>
              <a:rPr lang="zh-CN" altLang="zh-CN" sz="2800" dirty="0" smtClean="0"/>
              <a:t>首部。</a:t>
            </a:r>
            <a:endParaRPr lang="en-US" altLang="zh-CN" sz="2800" dirty="0" smtClean="0"/>
          </a:p>
          <a:p>
            <a:r>
              <a:rPr lang="zh-CN" altLang="zh-CN" sz="2800" dirty="0"/>
              <a:t>从层次的角度看，</a:t>
            </a:r>
            <a:r>
              <a:rPr lang="en-US" altLang="zh-CN" sz="2800" dirty="0" smtClean="0"/>
              <a:t>MPLS </a:t>
            </a:r>
            <a:r>
              <a:rPr lang="zh-CN" altLang="zh-CN" sz="2800" dirty="0" smtClean="0"/>
              <a:t>首部</a:t>
            </a:r>
            <a:r>
              <a:rPr lang="zh-CN" altLang="zh-CN" sz="2800" dirty="0"/>
              <a:t>就处在第二层和第三层</a:t>
            </a:r>
            <a:r>
              <a:rPr lang="zh-CN" altLang="zh-CN" sz="2800" dirty="0" smtClean="0"/>
              <a:t>之间</a:t>
            </a:r>
            <a:r>
              <a:rPr lang="zh-CN" altLang="en-US" sz="2800" dirty="0" smtClean="0"/>
              <a:t>。</a:t>
            </a:r>
            <a:endParaRPr lang="en-US" altLang="zh-CN" sz="2800" dirty="0" smtClean="0"/>
          </a:p>
        </p:txBody>
      </p:sp>
      <p:grpSp>
        <p:nvGrpSpPr>
          <p:cNvPr id="5" name="组合 4"/>
          <p:cNvGrpSpPr/>
          <p:nvPr/>
        </p:nvGrpSpPr>
        <p:grpSpPr>
          <a:xfrm>
            <a:off x="3717528" y="4566138"/>
            <a:ext cx="3611737" cy="1311134"/>
            <a:chOff x="3728864" y="4437112"/>
            <a:chExt cx="3611737" cy="1311134"/>
          </a:xfrm>
        </p:grpSpPr>
        <p:sp>
          <p:nvSpPr>
            <p:cNvPr id="2" name="矩形 1"/>
            <p:cNvSpPr/>
            <p:nvPr/>
          </p:nvSpPr>
          <p:spPr bwMode="auto">
            <a:xfrm>
              <a:off x="3728864" y="4437112"/>
              <a:ext cx="2160240" cy="44703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网络层</a:t>
              </a:r>
            </a:p>
          </p:txBody>
        </p:sp>
        <p:sp>
          <p:nvSpPr>
            <p:cNvPr id="41" name="矩形 40"/>
            <p:cNvSpPr/>
            <p:nvPr/>
          </p:nvSpPr>
          <p:spPr bwMode="auto">
            <a:xfrm>
              <a:off x="3728864" y="4884150"/>
              <a:ext cx="2160240" cy="432048"/>
            </a:xfrm>
            <a:prstGeom prst="rect">
              <a:avLst/>
            </a:prstGeom>
            <a:solidFill>
              <a:srgbClr val="66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mn-lt"/>
                  <a:ea typeface="黑体" panose="02010609060101010101" pitchFamily="2" charset="-122"/>
                </a:rPr>
                <a:t>MPLS </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首部</a:t>
              </a:r>
            </a:p>
          </p:txBody>
        </p:sp>
        <p:sp>
          <p:nvSpPr>
            <p:cNvPr id="42" name="矩形 41"/>
            <p:cNvSpPr/>
            <p:nvPr/>
          </p:nvSpPr>
          <p:spPr bwMode="auto">
            <a:xfrm>
              <a:off x="3728864" y="5316198"/>
              <a:ext cx="2160240" cy="43204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400" b="1" dirty="0" smtClean="0">
                  <a:latin typeface="+mn-lt"/>
                  <a:ea typeface="黑体" panose="02010609060101010101" pitchFamily="2" charset="-122"/>
                </a:rPr>
                <a:t>数据链路</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层</a:t>
              </a:r>
            </a:p>
          </p:txBody>
        </p:sp>
        <p:sp>
          <p:nvSpPr>
            <p:cNvPr id="3" name="左箭头 2"/>
            <p:cNvSpPr/>
            <p:nvPr/>
          </p:nvSpPr>
          <p:spPr bwMode="auto">
            <a:xfrm>
              <a:off x="5961112" y="5013176"/>
              <a:ext cx="504056" cy="216024"/>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6537176" y="4869160"/>
              <a:ext cx="803425" cy="461665"/>
            </a:xfrm>
            <a:prstGeom prst="rect">
              <a:avLst/>
            </a:prstGeom>
            <a:noFill/>
          </p:spPr>
          <p:txBody>
            <a:bodyPr wrap="none" rtlCol="0">
              <a:spAutoFit/>
            </a:bodyPr>
            <a:lstStyle/>
            <a:p>
              <a:r>
                <a:rPr lang="zh-CN" altLang="en-US" sz="2400" b="1" dirty="0" smtClean="0">
                  <a:latin typeface="+mn-lt"/>
                  <a:ea typeface="黑体" panose="02010609060101010101" pitchFamily="2" charset="-122"/>
                </a:rPr>
                <a:t>插入</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964649" name="Freeform 41"/>
          <p:cNvSpPr/>
          <p:nvPr/>
        </p:nvSpPr>
        <p:spPr bwMode="auto">
          <a:xfrm>
            <a:off x="1066567" y="2200621"/>
            <a:ext cx="8027988" cy="628650"/>
          </a:xfrm>
          <a:custGeom>
            <a:avLst/>
            <a:gdLst>
              <a:gd name="T0" fmla="*/ 0 w 4668"/>
              <a:gd name="T1" fmla="*/ 0 h 396"/>
              <a:gd name="T2" fmla="*/ 4668 w 4668"/>
              <a:gd name="T3" fmla="*/ 6 h 396"/>
              <a:gd name="T4" fmla="*/ 1680 w 4668"/>
              <a:gd name="T5" fmla="*/ 396 h 396"/>
              <a:gd name="T6" fmla="*/ 876 w 4668"/>
              <a:gd name="T7" fmla="*/ 390 h 396"/>
              <a:gd name="T8" fmla="*/ 0 w 4668"/>
              <a:gd name="T9" fmla="*/ 0 h 396"/>
            </a:gdLst>
            <a:ahLst/>
            <a:cxnLst>
              <a:cxn ang="0">
                <a:pos x="T0" y="T1"/>
              </a:cxn>
              <a:cxn ang="0">
                <a:pos x="T2" y="T3"/>
              </a:cxn>
              <a:cxn ang="0">
                <a:pos x="T4" y="T5"/>
              </a:cxn>
              <a:cxn ang="0">
                <a:pos x="T6" y="T7"/>
              </a:cxn>
              <a:cxn ang="0">
                <a:pos x="T8" y="T9"/>
              </a:cxn>
            </a:cxnLst>
            <a:rect l="0" t="0" r="r" b="b"/>
            <a:pathLst>
              <a:path w="4668" h="396">
                <a:moveTo>
                  <a:pt x="0" y="0"/>
                </a:moveTo>
                <a:lnTo>
                  <a:pt x="4668" y="6"/>
                </a:lnTo>
                <a:lnTo>
                  <a:pt x="1680" y="396"/>
                </a:lnTo>
                <a:lnTo>
                  <a:pt x="876" y="390"/>
                </a:lnTo>
                <a:lnTo>
                  <a:pt x="0" y="0"/>
                </a:lnTo>
                <a:close/>
              </a:path>
            </a:pathLst>
          </a:custGeom>
          <a:gradFill rotWithShape="1">
            <a:gsLst>
              <a:gs pos="0">
                <a:srgbClr val="CCECFF">
                  <a:gamma/>
                  <a:shade val="63529"/>
                  <a:invGamma/>
                </a:srgbClr>
              </a:gs>
              <a:gs pos="100000">
                <a:srgbClr val="66FFFF"/>
              </a:gs>
            </a:gsLst>
            <a:lin ang="54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964610" name="Line 2"/>
          <p:cNvSpPr>
            <a:spLocks noChangeShapeType="1"/>
          </p:cNvSpPr>
          <p:nvPr/>
        </p:nvSpPr>
        <p:spPr bwMode="auto">
          <a:xfrm flipV="1">
            <a:off x="3969576" y="2227609"/>
            <a:ext cx="5138738" cy="603250"/>
          </a:xfrm>
          <a:prstGeom prst="line">
            <a:avLst/>
          </a:prstGeom>
          <a:noFill/>
          <a:ln w="9525">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1" name="Text Box 3"/>
          <p:cNvSpPr txBox="1">
            <a:spLocks noChangeArrowheads="1"/>
          </p:cNvSpPr>
          <p:nvPr/>
        </p:nvSpPr>
        <p:spPr bwMode="auto">
          <a:xfrm>
            <a:off x="5101200" y="2454622"/>
            <a:ext cx="700833"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栈底</a:t>
            </a:r>
          </a:p>
        </p:txBody>
      </p:sp>
      <p:sp>
        <p:nvSpPr>
          <p:cNvPr id="964614" name="Text Box 6"/>
          <p:cNvSpPr txBox="1">
            <a:spLocks noChangeArrowheads="1"/>
          </p:cNvSpPr>
          <p:nvPr/>
        </p:nvSpPr>
        <p:spPr bwMode="auto">
          <a:xfrm>
            <a:off x="2889548" y="2421284"/>
            <a:ext cx="700833" cy="400110"/>
          </a:xfrm>
          <a:prstGeom prst="rect">
            <a:avLst/>
          </a:prstGeom>
          <a:noFill/>
          <a:ln>
            <a:noFill/>
          </a:ln>
          <a:effectLst/>
          <a:extLst>
            <a:ext uri="{909E8E84-426E-40DD-AFC4-6F175D3DCCD1}">
              <a14:hiddenFill xmlns="" xmlns:a14="http://schemas.microsoft.com/office/drawing/2010/main">
                <a:solidFill>
                  <a:srgbClr val="FFFFFF">
                    <a:alpha val="41000"/>
                  </a:srgbClr>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栈顶</a:t>
            </a:r>
          </a:p>
        </p:txBody>
      </p:sp>
      <p:sp>
        <p:nvSpPr>
          <p:cNvPr id="964616" name="Rectangle 8"/>
          <p:cNvSpPr>
            <a:spLocks noChangeArrowheads="1"/>
          </p:cNvSpPr>
          <p:nvPr/>
        </p:nvSpPr>
        <p:spPr bwMode="auto">
          <a:xfrm>
            <a:off x="1580786" y="2830859"/>
            <a:ext cx="982001" cy="482600"/>
          </a:xfrm>
          <a:prstGeom prst="rect">
            <a:avLst/>
          </a:prstGeom>
          <a:noFill/>
          <a:ln w="1905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a:solidFill>
                  <a:srgbClr val="000099"/>
                </a:solidFill>
                <a:latin typeface="+mn-lt"/>
                <a:ea typeface="黑体" panose="02010609060101010101" pitchFamily="2" charset="-122"/>
              </a:rPr>
              <a:t>帧首部 </a:t>
            </a:r>
            <a:r>
              <a:rPr kumimoji="1" lang="zh-CN" altLang="en-US" sz="2000" b="1" dirty="0" smtClean="0">
                <a:solidFill>
                  <a:srgbClr val="000099"/>
                </a:solidFill>
                <a:latin typeface="+mn-lt"/>
                <a:ea typeface="黑体" panose="02010609060101010101" pitchFamily="2" charset="-122"/>
              </a:rPr>
              <a:t> </a:t>
            </a:r>
            <a:endParaRPr kumimoji="1" lang="zh-CN" altLang="en-US" sz="2000" b="1" dirty="0">
              <a:solidFill>
                <a:srgbClr val="000099"/>
              </a:solidFill>
              <a:latin typeface="+mn-lt"/>
              <a:ea typeface="黑体" panose="02010609060101010101" pitchFamily="2" charset="-122"/>
            </a:endParaRPr>
          </a:p>
        </p:txBody>
      </p:sp>
      <p:sp>
        <p:nvSpPr>
          <p:cNvPr id="964617" name="Rectangle 9"/>
          <p:cNvSpPr>
            <a:spLocks noChangeArrowheads="1"/>
          </p:cNvSpPr>
          <p:nvPr/>
        </p:nvSpPr>
        <p:spPr bwMode="auto">
          <a:xfrm>
            <a:off x="1056250" y="1675159"/>
            <a:ext cx="8038306" cy="525462"/>
          </a:xfrm>
          <a:prstGeom prst="rect">
            <a:avLst/>
          </a:prstGeom>
          <a:solidFill>
            <a:srgbClr val="66FF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4618" name="Line 10"/>
          <p:cNvSpPr>
            <a:spLocks noChangeShapeType="1"/>
          </p:cNvSpPr>
          <p:nvPr/>
        </p:nvSpPr>
        <p:spPr bwMode="auto">
          <a:xfrm>
            <a:off x="6079761" y="1675159"/>
            <a:ext cx="0" cy="52546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9" name="Line 11"/>
          <p:cNvSpPr>
            <a:spLocks noChangeShapeType="1"/>
          </p:cNvSpPr>
          <p:nvPr/>
        </p:nvSpPr>
        <p:spPr bwMode="auto">
          <a:xfrm>
            <a:off x="6846788" y="1675159"/>
            <a:ext cx="6879" cy="52546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0" name="Line 12"/>
          <p:cNvSpPr>
            <a:spLocks noChangeShapeType="1"/>
          </p:cNvSpPr>
          <p:nvPr/>
        </p:nvSpPr>
        <p:spPr bwMode="auto">
          <a:xfrm>
            <a:off x="7085839" y="1675159"/>
            <a:ext cx="0" cy="525462"/>
          </a:xfrm>
          <a:prstGeom prst="line">
            <a:avLst/>
          </a:prstGeom>
          <a:noFill/>
          <a:ln w="190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1" name="Text Box 13"/>
          <p:cNvSpPr txBox="1">
            <a:spLocks noChangeArrowheads="1"/>
          </p:cNvSpPr>
          <p:nvPr/>
        </p:nvSpPr>
        <p:spPr bwMode="auto">
          <a:xfrm>
            <a:off x="2923942" y="1775172"/>
            <a:ext cx="138211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   记   值</a:t>
            </a:r>
          </a:p>
        </p:txBody>
      </p:sp>
      <p:sp>
        <p:nvSpPr>
          <p:cNvPr id="964622" name="Text Box 14"/>
          <p:cNvSpPr txBox="1">
            <a:spLocks noChangeArrowheads="1"/>
          </p:cNvSpPr>
          <p:nvPr/>
        </p:nvSpPr>
        <p:spPr bwMode="auto">
          <a:xfrm>
            <a:off x="7173550" y="1775172"/>
            <a:ext cx="175881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生存时间 </a:t>
            </a:r>
            <a:r>
              <a:rPr kumimoji="1" lang="en-US" altLang="zh-CN" sz="2000" b="1">
                <a:solidFill>
                  <a:srgbClr val="000099"/>
                </a:solidFill>
                <a:latin typeface="+mn-lt"/>
                <a:ea typeface="黑体" panose="02010609060101010101" pitchFamily="2" charset="-122"/>
              </a:rPr>
              <a:t>TTL</a:t>
            </a:r>
          </a:p>
        </p:txBody>
      </p:sp>
      <p:sp>
        <p:nvSpPr>
          <p:cNvPr id="964623" name="Text Box 15"/>
          <p:cNvSpPr txBox="1">
            <a:spLocks noChangeArrowheads="1"/>
          </p:cNvSpPr>
          <p:nvPr/>
        </p:nvSpPr>
        <p:spPr bwMode="auto">
          <a:xfrm>
            <a:off x="6029887" y="1775172"/>
            <a:ext cx="77136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试 验</a:t>
            </a:r>
          </a:p>
        </p:txBody>
      </p:sp>
      <p:sp>
        <p:nvSpPr>
          <p:cNvPr id="964624" name="Text Box 16"/>
          <p:cNvSpPr txBox="1">
            <a:spLocks noChangeArrowheads="1"/>
          </p:cNvSpPr>
          <p:nvPr/>
        </p:nvSpPr>
        <p:spPr bwMode="auto">
          <a:xfrm>
            <a:off x="6781436" y="1775172"/>
            <a:ext cx="3561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S</a:t>
            </a:r>
          </a:p>
        </p:txBody>
      </p:sp>
      <p:sp>
        <p:nvSpPr>
          <p:cNvPr id="964625" name="Text Box 17"/>
          <p:cNvSpPr txBox="1">
            <a:spLocks noChangeArrowheads="1"/>
          </p:cNvSpPr>
          <p:nvPr/>
        </p:nvSpPr>
        <p:spPr bwMode="auto">
          <a:xfrm>
            <a:off x="704530" y="1268760"/>
            <a:ext cx="839002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dirty="0">
                <a:solidFill>
                  <a:srgbClr val="000099"/>
                </a:solidFill>
                <a:latin typeface="+mn-lt"/>
                <a:ea typeface="黑体" panose="02010609060101010101" pitchFamily="2" charset="-122"/>
              </a:rPr>
              <a:t>位                            </a:t>
            </a:r>
            <a:r>
              <a:rPr kumimoji="1" lang="en-US" altLang="zh-CN" sz="2000" b="1" dirty="0">
                <a:solidFill>
                  <a:srgbClr val="000099"/>
                </a:solidFill>
                <a:latin typeface="+mn-lt"/>
                <a:ea typeface="黑体" panose="02010609060101010101" pitchFamily="2" charset="-122"/>
              </a:rPr>
              <a:t>20                                 </a:t>
            </a:r>
            <a:r>
              <a:rPr kumimoji="1" lang="en-US" altLang="zh-CN" sz="2000" b="1" dirty="0" smtClean="0">
                <a:solidFill>
                  <a:srgbClr val="000099"/>
                </a:solidFill>
                <a:latin typeface="+mn-lt"/>
                <a:ea typeface="黑体" panose="02010609060101010101" pitchFamily="2" charset="-122"/>
              </a:rPr>
              <a:t>           3     </a:t>
            </a:r>
            <a:r>
              <a:rPr kumimoji="1" lang="en-US" altLang="zh-CN" sz="2000" b="1" dirty="0">
                <a:solidFill>
                  <a:srgbClr val="000099"/>
                </a:solidFill>
                <a:latin typeface="+mn-lt"/>
                <a:ea typeface="黑体" panose="02010609060101010101" pitchFamily="2" charset="-122"/>
              </a:rPr>
              <a:t>1             8</a:t>
            </a:r>
          </a:p>
        </p:txBody>
      </p:sp>
      <p:sp>
        <p:nvSpPr>
          <p:cNvPr id="964627" name="Line 19"/>
          <p:cNvSpPr>
            <a:spLocks noChangeShapeType="1"/>
          </p:cNvSpPr>
          <p:nvPr/>
        </p:nvSpPr>
        <p:spPr bwMode="auto">
          <a:xfrm>
            <a:off x="3970436" y="3353087"/>
            <a:ext cx="0" cy="4826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9" name="Line 21"/>
          <p:cNvSpPr>
            <a:spLocks noChangeShapeType="1"/>
          </p:cNvSpPr>
          <p:nvPr/>
        </p:nvSpPr>
        <p:spPr bwMode="auto">
          <a:xfrm>
            <a:off x="1056249" y="2214909"/>
            <a:ext cx="1520296" cy="615950"/>
          </a:xfrm>
          <a:prstGeom prst="line">
            <a:avLst/>
          </a:prstGeom>
          <a:noFill/>
          <a:ln w="9525">
            <a:solidFill>
              <a:srgbClr val="333399"/>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30" name="Line 22"/>
          <p:cNvSpPr>
            <a:spLocks noChangeShapeType="1"/>
          </p:cNvSpPr>
          <p:nvPr/>
        </p:nvSpPr>
        <p:spPr bwMode="auto">
          <a:xfrm>
            <a:off x="7722460" y="3370138"/>
            <a:ext cx="0" cy="4826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1" name="Line 33"/>
          <p:cNvSpPr>
            <a:spLocks noChangeShapeType="1"/>
          </p:cNvSpPr>
          <p:nvPr/>
        </p:nvSpPr>
        <p:spPr bwMode="auto">
          <a:xfrm>
            <a:off x="3967362" y="3695887"/>
            <a:ext cx="3755099" cy="0"/>
          </a:xfrm>
          <a:prstGeom prst="line">
            <a:avLst/>
          </a:prstGeom>
          <a:noFill/>
          <a:ln w="19050">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2" name="Text Box 34"/>
          <p:cNvSpPr txBox="1">
            <a:spLocks noChangeArrowheads="1"/>
          </p:cNvSpPr>
          <p:nvPr/>
        </p:nvSpPr>
        <p:spPr bwMode="auto">
          <a:xfrm>
            <a:off x="5198284" y="3460938"/>
            <a:ext cx="126688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sp>
        <p:nvSpPr>
          <p:cNvPr id="964643" name="Text Box 35"/>
          <p:cNvSpPr txBox="1">
            <a:spLocks noChangeArrowheads="1"/>
          </p:cNvSpPr>
          <p:nvPr/>
        </p:nvSpPr>
        <p:spPr bwMode="auto">
          <a:xfrm>
            <a:off x="263424" y="2865785"/>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以太网帧</a:t>
            </a:r>
          </a:p>
        </p:txBody>
      </p:sp>
      <p:sp>
        <p:nvSpPr>
          <p:cNvPr id="964645" name="Text Box 37"/>
          <p:cNvSpPr txBox="1">
            <a:spLocks noChangeArrowheads="1"/>
          </p:cNvSpPr>
          <p:nvPr/>
        </p:nvSpPr>
        <p:spPr bwMode="auto">
          <a:xfrm>
            <a:off x="879111" y="3789710"/>
            <a:ext cx="1217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发送在前</a:t>
            </a:r>
          </a:p>
        </p:txBody>
      </p:sp>
      <p:sp>
        <p:nvSpPr>
          <p:cNvPr id="964646" name="Line 38"/>
          <p:cNvSpPr>
            <a:spLocks noChangeShapeType="1"/>
          </p:cNvSpPr>
          <p:nvPr/>
        </p:nvSpPr>
        <p:spPr bwMode="auto">
          <a:xfrm flipV="1">
            <a:off x="1580786" y="3357912"/>
            <a:ext cx="0" cy="503237"/>
          </a:xfrm>
          <a:prstGeom prst="line">
            <a:avLst/>
          </a:prstGeom>
          <a:noFill/>
          <a:ln w="381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8"/>
          <p:cNvSpPr>
            <a:spLocks noChangeArrowheads="1"/>
          </p:cNvSpPr>
          <p:nvPr/>
        </p:nvSpPr>
        <p:spPr bwMode="auto">
          <a:xfrm>
            <a:off x="2562787" y="2830859"/>
            <a:ext cx="1406790" cy="482600"/>
          </a:xfrm>
          <a:prstGeom prst="rect">
            <a:avLst/>
          </a:prstGeom>
          <a:solidFill>
            <a:srgbClr val="66FFFF"/>
          </a:solidFill>
          <a:ln w="19050">
            <a:solidFill>
              <a:schemeClr val="tx1"/>
            </a:solidFill>
            <a:miter lim="800000"/>
          </a:ln>
          <a:effectLst/>
        </p:spPr>
        <p:txBody>
          <a:bodyPr wrap="none" anchor="ctr"/>
          <a:lstStyle/>
          <a:p>
            <a:pPr lvl="0" algn="just"/>
            <a:r>
              <a:rPr kumimoji="1" lang="en-US" altLang="zh-CN" sz="2000" b="1" dirty="0">
                <a:solidFill>
                  <a:srgbClr val="000099"/>
                </a:solidFill>
                <a:latin typeface="Arial" panose="020B0604020202020204"/>
                <a:ea typeface="黑体" panose="02010609060101010101" pitchFamily="2" charset="-122"/>
              </a:rPr>
              <a:t>MPLS</a:t>
            </a:r>
            <a:r>
              <a:rPr kumimoji="1" lang="zh-CN" altLang="en-US" sz="2000" b="1" dirty="0">
                <a:solidFill>
                  <a:srgbClr val="000099"/>
                </a:solidFill>
                <a:latin typeface="Arial" panose="020B0604020202020204"/>
                <a:ea typeface="黑体" panose="02010609060101010101" pitchFamily="2" charset="-122"/>
              </a:rPr>
              <a:t>标记</a:t>
            </a:r>
          </a:p>
        </p:txBody>
      </p:sp>
      <p:sp>
        <p:nvSpPr>
          <p:cNvPr id="42" name="Rectangle 8"/>
          <p:cNvSpPr>
            <a:spLocks noChangeArrowheads="1"/>
          </p:cNvSpPr>
          <p:nvPr/>
        </p:nvSpPr>
        <p:spPr bwMode="auto">
          <a:xfrm>
            <a:off x="3970437" y="2830859"/>
            <a:ext cx="910556" cy="482600"/>
          </a:xfrm>
          <a:prstGeom prst="rect">
            <a:avLst/>
          </a:prstGeom>
          <a:noFill/>
          <a:ln w="1905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en-US" altLang="zh-CN" sz="2000" b="1" dirty="0" smtClean="0">
                <a:solidFill>
                  <a:srgbClr val="000099"/>
                </a:solidFill>
                <a:latin typeface="Arial" panose="020B0604020202020204"/>
                <a:ea typeface="黑体" panose="02010609060101010101" pitchFamily="2" charset="-122"/>
              </a:rPr>
              <a:t>IP</a:t>
            </a:r>
            <a:r>
              <a:rPr kumimoji="1" lang="zh-CN" altLang="en-US" sz="2000" b="1" dirty="0" smtClean="0">
                <a:solidFill>
                  <a:srgbClr val="000099"/>
                </a:solidFill>
                <a:latin typeface="Arial" panose="020B0604020202020204"/>
                <a:ea typeface="黑体" panose="02010609060101010101" pitchFamily="2" charset="-122"/>
              </a:rPr>
              <a:t>首部</a:t>
            </a:r>
            <a:endParaRPr kumimoji="1" lang="zh-CN" altLang="en-US" sz="2000" b="1" dirty="0">
              <a:solidFill>
                <a:srgbClr val="000099"/>
              </a:solidFill>
              <a:latin typeface="Arial" panose="020B0604020202020204"/>
              <a:ea typeface="黑体" panose="02010609060101010101" pitchFamily="2" charset="-122"/>
            </a:endParaRPr>
          </a:p>
        </p:txBody>
      </p:sp>
      <p:sp>
        <p:nvSpPr>
          <p:cNvPr id="43" name="Rectangle 8"/>
          <p:cNvSpPr>
            <a:spLocks noChangeArrowheads="1"/>
          </p:cNvSpPr>
          <p:nvPr/>
        </p:nvSpPr>
        <p:spPr bwMode="auto">
          <a:xfrm>
            <a:off x="4880992" y="2830859"/>
            <a:ext cx="2841469" cy="482600"/>
          </a:xfrm>
          <a:prstGeom prst="rect">
            <a:avLst/>
          </a:prstGeom>
          <a:noFill/>
          <a:ln w="1905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zh-CN" altLang="en-US" sz="2000" b="1" dirty="0" smtClean="0">
                <a:solidFill>
                  <a:srgbClr val="000099"/>
                </a:solidFill>
                <a:latin typeface="Arial" panose="020B0604020202020204"/>
                <a:ea typeface="黑体" panose="02010609060101010101" pitchFamily="2" charset="-122"/>
              </a:rPr>
              <a:t>         </a:t>
            </a:r>
            <a:r>
              <a:rPr kumimoji="1" lang="en-US" altLang="zh-CN" sz="2000" b="1" dirty="0" smtClean="0">
                <a:solidFill>
                  <a:srgbClr val="000099"/>
                </a:solidFill>
                <a:latin typeface="Arial" panose="020B0604020202020204"/>
                <a:ea typeface="黑体" panose="02010609060101010101" pitchFamily="2" charset="-122"/>
              </a:rPr>
              <a:t>IP  </a:t>
            </a:r>
            <a:r>
              <a:rPr kumimoji="1" lang="zh-CN" altLang="en-US" sz="2000" b="1" dirty="0" smtClean="0">
                <a:solidFill>
                  <a:srgbClr val="000099"/>
                </a:solidFill>
                <a:latin typeface="Arial" panose="020B0604020202020204"/>
                <a:ea typeface="黑体" panose="02010609060101010101" pitchFamily="2" charset="-122"/>
              </a:rPr>
              <a:t>数  据  部  分</a:t>
            </a:r>
            <a:endParaRPr kumimoji="1" lang="zh-CN" altLang="en-US" sz="2000" b="1" dirty="0">
              <a:solidFill>
                <a:srgbClr val="000099"/>
              </a:solidFill>
              <a:latin typeface="Arial" panose="020B0604020202020204"/>
              <a:ea typeface="黑体" panose="02010609060101010101" pitchFamily="2" charset="-122"/>
            </a:endParaRPr>
          </a:p>
        </p:txBody>
      </p:sp>
      <p:sp>
        <p:nvSpPr>
          <p:cNvPr id="44" name="Rectangle 8"/>
          <p:cNvSpPr>
            <a:spLocks noChangeArrowheads="1"/>
          </p:cNvSpPr>
          <p:nvPr/>
        </p:nvSpPr>
        <p:spPr bwMode="auto">
          <a:xfrm>
            <a:off x="7722459" y="2830859"/>
            <a:ext cx="982001" cy="482600"/>
          </a:xfrm>
          <a:prstGeom prst="rect">
            <a:avLst/>
          </a:prstGeom>
          <a:noFill/>
          <a:ln w="19050">
            <a:solidFill>
              <a:schemeClr val="tx1"/>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smtClean="0">
                <a:solidFill>
                  <a:srgbClr val="000099"/>
                </a:solidFill>
                <a:latin typeface="+mn-lt"/>
                <a:ea typeface="黑体" panose="02010609060101010101" pitchFamily="2" charset="-122"/>
              </a:rPr>
              <a:t>帧尾部  </a:t>
            </a:r>
            <a:endParaRPr kumimoji="1" lang="zh-CN" altLang="en-US" sz="2000" b="1" dirty="0">
              <a:solidFill>
                <a:srgbClr val="000099"/>
              </a:solidFill>
              <a:latin typeface="+mn-lt"/>
              <a:ea typeface="黑体" panose="02010609060101010101" pitchFamily="2" charset="-122"/>
            </a:endParaRPr>
          </a:p>
        </p:txBody>
      </p:sp>
      <p:sp>
        <p:nvSpPr>
          <p:cNvPr id="4" name="矩形 3"/>
          <p:cNvSpPr/>
          <p:nvPr/>
        </p:nvSpPr>
        <p:spPr>
          <a:xfrm>
            <a:off x="776537" y="4581130"/>
            <a:ext cx="8849751" cy="1040285"/>
          </a:xfrm>
          <a:prstGeom prst="rect">
            <a:avLst/>
          </a:prstGeom>
          <a:solidFill>
            <a:srgbClr val="FFFF66"/>
          </a:solidFill>
          <a:ln>
            <a:solidFill>
              <a:srgbClr val="000066"/>
            </a:solidFill>
          </a:ln>
        </p:spPr>
        <p:txBody>
          <a:bodyPr wrap="square">
            <a:spAutoFit/>
          </a:bodyPr>
          <a:lstStyle/>
          <a:p>
            <a:pPr>
              <a:lnSpc>
                <a:spcPct val="110000"/>
              </a:lnSpc>
            </a:pPr>
            <a:r>
              <a:rPr lang="zh-CN" altLang="zh-CN" sz="2800" b="1" dirty="0">
                <a:solidFill>
                  <a:srgbClr val="000066"/>
                </a:solidFill>
                <a:latin typeface="+mn-lt"/>
                <a:ea typeface="黑体" panose="02010609060101010101" pitchFamily="2" charset="-122"/>
              </a:rPr>
              <a:t>“给</a:t>
            </a:r>
            <a:r>
              <a:rPr lang="en-US" altLang="zh-CN" sz="2800" b="1" dirty="0">
                <a:solidFill>
                  <a:srgbClr val="000066"/>
                </a:solidFill>
                <a:latin typeface="+mn-lt"/>
                <a:ea typeface="黑体" panose="02010609060101010101" pitchFamily="2" charset="-122"/>
              </a:rPr>
              <a:t>IP</a:t>
            </a:r>
            <a:r>
              <a:rPr lang="zh-CN" altLang="zh-CN" sz="2800" b="1" dirty="0">
                <a:solidFill>
                  <a:srgbClr val="000066"/>
                </a:solidFill>
                <a:latin typeface="+mn-lt"/>
                <a:ea typeface="黑体" panose="02010609060101010101" pitchFamily="2" charset="-122"/>
              </a:rPr>
              <a:t>数据报打上标记”其实就是在以太网的帧首部和</a:t>
            </a:r>
            <a:r>
              <a:rPr lang="en-US" altLang="zh-CN" sz="2800" b="1" dirty="0">
                <a:solidFill>
                  <a:srgbClr val="000066"/>
                </a:solidFill>
                <a:latin typeface="+mn-lt"/>
                <a:ea typeface="黑体" panose="02010609060101010101" pitchFamily="2" charset="-122"/>
              </a:rPr>
              <a:t>IP</a:t>
            </a:r>
            <a:r>
              <a:rPr lang="zh-CN" altLang="zh-CN" sz="2800" b="1" dirty="0">
                <a:solidFill>
                  <a:srgbClr val="000066"/>
                </a:solidFill>
                <a:latin typeface="+mn-lt"/>
                <a:ea typeface="黑体" panose="02010609060101010101" pitchFamily="2" charset="-122"/>
              </a:rPr>
              <a:t>数据报的首部之间</a:t>
            </a:r>
            <a:r>
              <a:rPr lang="zh-CN" altLang="zh-CN" sz="2800" b="1" dirty="0">
                <a:solidFill>
                  <a:srgbClr val="C00000"/>
                </a:solidFill>
                <a:latin typeface="+mn-lt"/>
                <a:ea typeface="黑体" panose="02010609060101010101" pitchFamily="2" charset="-122"/>
              </a:rPr>
              <a:t>插入一</a:t>
            </a:r>
            <a:r>
              <a:rPr lang="zh-CN" altLang="zh-CN" sz="2800" b="1" dirty="0" smtClean="0">
                <a:solidFill>
                  <a:srgbClr val="C00000"/>
                </a:solidFill>
                <a:latin typeface="+mn-lt"/>
                <a:ea typeface="黑体" panose="02010609060101010101" pitchFamily="2" charset="-122"/>
              </a:rPr>
              <a:t>个</a:t>
            </a:r>
            <a:r>
              <a:rPr lang="en-US" altLang="zh-CN" sz="2800" b="1" dirty="0" smtClean="0">
                <a:solidFill>
                  <a:srgbClr val="C00000"/>
                </a:solidFill>
                <a:latin typeface="+mn-lt"/>
                <a:ea typeface="黑体" panose="02010609060101010101" pitchFamily="2" charset="-122"/>
              </a:rPr>
              <a:t> 4 </a:t>
            </a:r>
            <a:r>
              <a:rPr lang="zh-CN" altLang="zh-CN" sz="2800" b="1" dirty="0" smtClean="0">
                <a:solidFill>
                  <a:srgbClr val="C00000"/>
                </a:solidFill>
                <a:latin typeface="+mn-lt"/>
                <a:ea typeface="黑体" panose="02010609060101010101" pitchFamily="2" charset="-122"/>
              </a:rPr>
              <a:t>字节的</a:t>
            </a:r>
            <a:r>
              <a:rPr lang="en-US" altLang="zh-CN" sz="2800" b="1" dirty="0" smtClean="0">
                <a:solidFill>
                  <a:srgbClr val="C00000"/>
                </a:solidFill>
                <a:latin typeface="+mn-lt"/>
                <a:ea typeface="黑体" panose="02010609060101010101" pitchFamily="2" charset="-122"/>
              </a:rPr>
              <a:t> MPLS </a:t>
            </a:r>
            <a:r>
              <a:rPr lang="zh-CN" altLang="zh-CN" sz="2800" b="1" dirty="0" smtClean="0">
                <a:solidFill>
                  <a:srgbClr val="C00000"/>
                </a:solidFill>
                <a:latin typeface="+mn-lt"/>
                <a:ea typeface="黑体" panose="02010609060101010101" pitchFamily="2" charset="-122"/>
              </a:rPr>
              <a:t>首部</a:t>
            </a:r>
            <a:r>
              <a:rPr lang="zh-CN" altLang="zh-CN" sz="2800" b="1" dirty="0">
                <a:solidFill>
                  <a:srgbClr val="C00000"/>
                </a:solidFill>
                <a:latin typeface="+mn-lt"/>
                <a:ea typeface="黑体" panose="02010609060101010101" pitchFamily="2" charset="-122"/>
              </a:rPr>
              <a:t>。</a:t>
            </a:r>
            <a:endParaRPr lang="zh-CN" altLang="en-US" sz="28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首部</a:t>
            </a:r>
            <a:r>
              <a:rPr lang="zh-CN" altLang="zh-CN" dirty="0"/>
              <a:t>共包括以下</a:t>
            </a:r>
            <a:r>
              <a:rPr lang="zh-CN" altLang="zh-CN" dirty="0">
                <a:solidFill>
                  <a:srgbClr val="0000FF"/>
                </a:solidFill>
              </a:rPr>
              <a:t>四个字段：</a:t>
            </a:r>
          </a:p>
          <a:p>
            <a:pPr lvl="1"/>
            <a:r>
              <a:rPr lang="en-US" altLang="zh-CN" dirty="0"/>
              <a:t>(1) </a:t>
            </a:r>
            <a:r>
              <a:rPr lang="zh-CN" altLang="zh-CN" dirty="0">
                <a:solidFill>
                  <a:srgbClr val="FF0000"/>
                </a:solidFill>
              </a:rPr>
              <a:t>标记</a:t>
            </a:r>
            <a:r>
              <a:rPr lang="zh-CN" altLang="zh-CN" dirty="0" smtClean="0">
                <a:solidFill>
                  <a:srgbClr val="FF0000"/>
                </a:solidFill>
              </a:rPr>
              <a:t>值</a:t>
            </a:r>
            <a:r>
              <a:rPr lang="zh-CN" altLang="en-US" dirty="0" smtClean="0"/>
              <a:t>（</a:t>
            </a:r>
            <a:r>
              <a:rPr lang="zh-CN" altLang="zh-CN" dirty="0" smtClean="0"/>
              <a:t>占</a:t>
            </a:r>
            <a:r>
              <a:rPr lang="en-US" altLang="zh-CN" dirty="0" smtClean="0"/>
              <a:t> 20 </a:t>
            </a:r>
            <a:r>
              <a:rPr lang="zh-CN" altLang="zh-CN" dirty="0" smtClean="0"/>
              <a:t>位</a:t>
            </a:r>
            <a:r>
              <a:rPr lang="zh-CN" altLang="en-US" dirty="0" smtClean="0"/>
              <a:t>）</a:t>
            </a:r>
            <a:r>
              <a:rPr lang="zh-CN" altLang="zh-CN" dirty="0" smtClean="0"/>
              <a:t>。可以</a:t>
            </a:r>
            <a:r>
              <a:rPr lang="zh-CN" altLang="zh-CN" dirty="0"/>
              <a:t>同时容纳高</a:t>
            </a:r>
            <a:r>
              <a:rPr lang="zh-CN" altLang="zh-CN" dirty="0" smtClean="0"/>
              <a:t>达</a:t>
            </a:r>
            <a:r>
              <a:rPr lang="en-US" altLang="zh-CN" dirty="0" smtClean="0"/>
              <a:t> 2</a:t>
            </a:r>
            <a:r>
              <a:rPr lang="en-US" altLang="zh-CN" baseline="30000" dirty="0" smtClean="0"/>
              <a:t>20 </a:t>
            </a:r>
            <a:r>
              <a:rPr lang="zh-CN" altLang="zh-CN" dirty="0" smtClean="0"/>
              <a:t>个</a:t>
            </a:r>
            <a:r>
              <a:rPr lang="zh-CN" altLang="zh-CN" dirty="0"/>
              <a:t>流（</a:t>
            </a:r>
            <a:r>
              <a:rPr lang="zh-CN" altLang="zh-CN" dirty="0" smtClean="0"/>
              <a:t>即</a:t>
            </a:r>
            <a:r>
              <a:rPr lang="en-US" altLang="zh-CN" dirty="0" smtClean="0"/>
              <a:t> 1048576 </a:t>
            </a:r>
            <a:r>
              <a:rPr lang="zh-CN" altLang="zh-CN" dirty="0" smtClean="0"/>
              <a:t>个</a:t>
            </a:r>
            <a:r>
              <a:rPr lang="zh-CN" altLang="zh-CN" dirty="0"/>
              <a:t>流）</a:t>
            </a:r>
            <a:r>
              <a:rPr lang="zh-CN" altLang="zh-CN" dirty="0" smtClean="0"/>
              <a:t>。实际上</a:t>
            </a:r>
            <a:r>
              <a:rPr lang="zh-CN" altLang="zh-CN" dirty="0"/>
              <a:t>几乎没有</a:t>
            </a:r>
            <a:r>
              <a:rPr lang="zh-CN" altLang="zh-CN" dirty="0" smtClean="0"/>
              <a:t>哪个</a:t>
            </a:r>
            <a:r>
              <a:rPr lang="en-US" altLang="zh-CN" dirty="0" smtClean="0"/>
              <a:t> MPLS </a:t>
            </a:r>
            <a:r>
              <a:rPr lang="zh-CN" altLang="zh-CN" dirty="0" smtClean="0"/>
              <a:t>实例</a:t>
            </a:r>
            <a:r>
              <a:rPr lang="zh-CN" altLang="zh-CN" dirty="0"/>
              <a:t>会使用很大数目的流，因为通常需要管理员人工管理和设置每条交换路径。</a:t>
            </a:r>
          </a:p>
          <a:p>
            <a:pPr lvl="1"/>
            <a:r>
              <a:rPr lang="en-US" altLang="zh-CN" dirty="0"/>
              <a:t>(2) </a:t>
            </a:r>
            <a:r>
              <a:rPr lang="zh-CN" altLang="zh-CN" dirty="0" smtClean="0">
                <a:solidFill>
                  <a:srgbClr val="FF0000"/>
                </a:solidFill>
              </a:rPr>
              <a:t>试验</a:t>
            </a:r>
            <a:r>
              <a:rPr lang="zh-CN" altLang="en-US" dirty="0"/>
              <a:t>（</a:t>
            </a:r>
            <a:r>
              <a:rPr lang="zh-CN" altLang="zh-CN" dirty="0" smtClean="0"/>
              <a:t>占</a:t>
            </a:r>
            <a:r>
              <a:rPr lang="en-US" altLang="zh-CN" dirty="0" smtClean="0"/>
              <a:t> 3 </a:t>
            </a:r>
            <a:r>
              <a:rPr lang="zh-CN" altLang="zh-CN" dirty="0" smtClean="0"/>
              <a:t>位</a:t>
            </a:r>
            <a:r>
              <a:rPr lang="zh-CN" altLang="en-US" dirty="0" smtClean="0"/>
              <a:t>）</a:t>
            </a:r>
            <a:r>
              <a:rPr lang="zh-CN" altLang="zh-CN" dirty="0" smtClean="0"/>
              <a:t>。</a:t>
            </a:r>
            <a:r>
              <a:rPr lang="zh-CN" altLang="zh-CN" dirty="0"/>
              <a:t>目前保留用作试验。</a:t>
            </a:r>
          </a:p>
          <a:p>
            <a:pPr lvl="1"/>
            <a:r>
              <a:rPr lang="en-US" altLang="zh-CN" dirty="0"/>
              <a:t>(3) </a:t>
            </a:r>
            <a:r>
              <a:rPr lang="zh-CN" altLang="zh-CN" dirty="0">
                <a:solidFill>
                  <a:srgbClr val="FF0000"/>
                </a:solidFill>
              </a:rPr>
              <a:t>栈</a:t>
            </a:r>
            <a:r>
              <a:rPr lang="en-US" altLang="zh-CN" dirty="0" smtClean="0">
                <a:solidFill>
                  <a:srgbClr val="FF0000"/>
                </a:solidFill>
              </a:rPr>
              <a:t>S</a:t>
            </a:r>
            <a:r>
              <a:rPr lang="zh-CN" altLang="en-US" dirty="0" smtClean="0"/>
              <a:t>（</a:t>
            </a:r>
            <a:r>
              <a:rPr lang="zh-CN" altLang="zh-CN" dirty="0" smtClean="0"/>
              <a:t>占</a:t>
            </a:r>
            <a:r>
              <a:rPr lang="en-US" altLang="zh-CN" dirty="0" smtClean="0"/>
              <a:t> 1 </a:t>
            </a:r>
            <a:r>
              <a:rPr lang="zh-CN" altLang="zh-CN" dirty="0" smtClean="0"/>
              <a:t>位</a:t>
            </a:r>
            <a:r>
              <a:rPr lang="zh-CN" altLang="en-US" dirty="0" smtClean="0"/>
              <a:t>）</a:t>
            </a:r>
            <a:r>
              <a:rPr lang="zh-CN" altLang="zh-CN" dirty="0" smtClean="0"/>
              <a:t>。</a:t>
            </a:r>
            <a:r>
              <a:rPr lang="zh-CN" altLang="zh-CN" dirty="0"/>
              <a:t>在有“标记栈”时使用。</a:t>
            </a:r>
          </a:p>
          <a:p>
            <a:pPr lvl="1"/>
            <a:r>
              <a:rPr lang="en-US" altLang="zh-CN" dirty="0"/>
              <a:t>(4) </a:t>
            </a:r>
            <a:r>
              <a:rPr lang="zh-CN" altLang="zh-CN" dirty="0">
                <a:solidFill>
                  <a:srgbClr val="FF0000"/>
                </a:solidFill>
              </a:rPr>
              <a:t>生存时间</a:t>
            </a:r>
            <a:r>
              <a:rPr lang="en-US" altLang="zh-CN" dirty="0" smtClean="0">
                <a:solidFill>
                  <a:srgbClr val="FF0000"/>
                </a:solidFill>
              </a:rPr>
              <a:t>TTL</a:t>
            </a:r>
            <a:r>
              <a:rPr lang="zh-CN" altLang="en-US" dirty="0" smtClean="0"/>
              <a:t>（</a:t>
            </a:r>
            <a:r>
              <a:rPr lang="zh-CN" altLang="zh-CN" dirty="0" smtClean="0"/>
              <a:t>占</a:t>
            </a:r>
            <a:r>
              <a:rPr lang="en-US" altLang="zh-CN" dirty="0" smtClean="0"/>
              <a:t> 8 </a:t>
            </a:r>
            <a:r>
              <a:rPr lang="zh-CN" altLang="zh-CN" dirty="0" smtClean="0"/>
              <a:t>位</a:t>
            </a:r>
            <a:r>
              <a:rPr lang="zh-CN" altLang="en-US" dirty="0" smtClean="0"/>
              <a:t>）。</a:t>
            </a:r>
            <a:r>
              <a:rPr lang="zh-CN" altLang="zh-CN" dirty="0" smtClean="0"/>
              <a:t>用来防止</a:t>
            </a:r>
            <a:r>
              <a:rPr lang="en-US" altLang="zh-CN" dirty="0" smtClean="0"/>
              <a:t> MPLS </a:t>
            </a:r>
            <a:r>
              <a:rPr lang="zh-CN" altLang="zh-CN" dirty="0" smtClean="0"/>
              <a:t>分组在</a:t>
            </a:r>
            <a:r>
              <a:rPr lang="en-US" altLang="zh-CN" dirty="0" smtClean="0"/>
              <a:t> MPLS </a:t>
            </a:r>
            <a:r>
              <a:rPr lang="zh-CN" altLang="zh-CN" dirty="0" smtClean="0"/>
              <a:t>域中</a:t>
            </a:r>
            <a:r>
              <a:rPr lang="zh-CN" altLang="zh-CN" dirty="0"/>
              <a:t>兜圈子。</a:t>
            </a:r>
          </a:p>
          <a:p>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矩形 1042433"/>
          <p:cNvSpPr/>
          <p:nvPr/>
        </p:nvSpPr>
        <p:spPr>
          <a:xfrm>
            <a:off x="631826" y="1954213"/>
            <a:ext cx="8893175" cy="4570412"/>
          </a:xfrm>
          <a:prstGeom prst="rect">
            <a:avLst/>
          </a:prstGeom>
          <a:noFill/>
          <a:ln w="9525">
            <a:noFill/>
          </a:ln>
        </p:spPr>
        <p:txBody>
          <a:bodyPr lIns="92075" tIns="46038" rIns="92075" bIns="46038" anchor="t"/>
          <a:lstStyle/>
          <a:p>
            <a:pPr marL="342900" indent="-342900">
              <a:spcBef>
                <a:spcPct val="20000"/>
              </a:spcBef>
              <a:buClr>
                <a:schemeClr val="folHlink"/>
              </a:buClr>
              <a:buSzPct val="60000"/>
              <a:buFont typeface="Wingdings" panose="05000000000000000000" pitchFamily="2" charset="2"/>
              <a:buNone/>
            </a:pPr>
            <a:r>
              <a:rPr lang="en-US" altLang="zh-CN" sz="1600" b="1" dirty="0">
                <a:solidFill>
                  <a:srgbClr val="333399"/>
                </a:solidFill>
                <a:latin typeface="Arial" panose="020B0604020202020204" pitchFamily="34" charset="0"/>
                <a:ea typeface="宋体" panose="02010600030101010101" pitchFamily="2" charset="-122"/>
              </a:rPr>
              <a:t>       </a:t>
            </a:r>
            <a:r>
              <a:rPr lang="en-US" altLang="zh-CN" sz="1600" b="1">
                <a:solidFill>
                  <a:srgbClr val="333399"/>
                </a:solidFill>
                <a:latin typeface="Arial" panose="020B0604020202020204" pitchFamily="34" charset="0"/>
                <a:ea typeface="宋体" panose="02010600030101010101" pitchFamily="2" charset="-122"/>
              </a:rPr>
              <a:t>31 30 29 28 27 26  25 24 23 22 21 20  19 18 17 16 15 14  13 12 11 10  9  8  7   6   5  4   3   2  1  0</a:t>
            </a:r>
          </a:p>
          <a:p>
            <a:pPr marL="342900" indent="-342900">
              <a:spcBef>
                <a:spcPct val="20000"/>
              </a:spcBef>
              <a:buClr>
                <a:schemeClr val="folHlink"/>
              </a:buClr>
              <a:buSzPct val="60000"/>
              <a:buFont typeface="Wingdings" panose="05000000000000000000" pitchFamily="2" charset="2"/>
              <a:buNone/>
            </a:pPr>
            <a:endParaRPr lang="en-US" altLang="zh-CN" sz="1600" b="1">
              <a:solidFill>
                <a:srgbClr val="333399"/>
              </a:solidFill>
              <a:latin typeface="Arial" panose="020B0604020202020204" pitchFamily="34" charset="0"/>
              <a:ea typeface="宋体" panose="02010600030101010101" pitchFamily="2" charset="-122"/>
            </a:endParaRPr>
          </a:p>
          <a:p>
            <a:pPr marL="342900" indent="-342900">
              <a:spcBef>
                <a:spcPct val="20000"/>
              </a:spcBef>
              <a:buClr>
                <a:schemeClr val="folHlink"/>
              </a:buClr>
              <a:buSzPct val="60000"/>
              <a:buFont typeface="Wingdings" panose="05000000000000000000" pitchFamily="2" charset="2"/>
              <a:buNone/>
            </a:pPr>
            <a:endParaRPr lang="en-US" altLang="zh-CN" sz="1600" b="1">
              <a:solidFill>
                <a:srgbClr val="333399"/>
              </a:solidFill>
              <a:latin typeface="Arial" panose="020B0604020202020204" pitchFamily="34" charset="0"/>
              <a:ea typeface="宋体" panose="02010600030101010101" pitchFamily="2" charset="-122"/>
            </a:endParaRPr>
          </a:p>
          <a:p>
            <a:pPr marL="342900" indent="-342900">
              <a:spcBef>
                <a:spcPct val="50000"/>
              </a:spcBef>
              <a:buClr>
                <a:schemeClr val="folHlink"/>
              </a:buClr>
              <a:buSzPct val="60000"/>
              <a:buFont typeface="Wingdings" panose="05000000000000000000" pitchFamily="2" charset="2"/>
              <a:buNone/>
            </a:pPr>
            <a:r>
              <a:rPr lang="en-US" altLang="zh-CN" sz="2800" b="1">
                <a:solidFill>
                  <a:srgbClr val="333399"/>
                </a:solidFill>
                <a:latin typeface="Arial" panose="020B0604020202020204" pitchFamily="34" charset="0"/>
                <a:ea typeface="宋体" panose="02010600030101010101" pitchFamily="2" charset="-122"/>
              </a:rPr>
              <a:t>	</a:t>
            </a:r>
          </a:p>
          <a:p>
            <a:pPr marL="342900" indent="-342900">
              <a:spcBef>
                <a:spcPct val="20000"/>
              </a:spcBef>
              <a:buClr>
                <a:schemeClr val="folHlink"/>
              </a:buClr>
              <a:buSzPct val="60000"/>
              <a:buFont typeface="Wingdings" panose="05000000000000000000" pitchFamily="2" charset="2"/>
              <a:buNone/>
            </a:pPr>
            <a:endParaRPr lang="zh-CN" altLang="en-US" sz="1200" b="1" dirty="0">
              <a:solidFill>
                <a:srgbClr val="333399"/>
              </a:solidFill>
              <a:latin typeface="Arial" panose="020B0604020202020204" pitchFamily="34" charset="0"/>
              <a:ea typeface="黑体" panose="02010609060101010101" pitchFamily="2" charset="-122"/>
            </a:endParaRPr>
          </a:p>
          <a:p>
            <a:pPr marL="342900" indent="-342900">
              <a:spcBef>
                <a:spcPct val="20000"/>
              </a:spcBef>
              <a:buClr>
                <a:schemeClr val="folHlink"/>
              </a:buClr>
              <a:buSzPct val="60000"/>
              <a:buFont typeface="Wingdings" panose="05000000000000000000" pitchFamily="2" charset="2"/>
              <a:buNone/>
            </a:pPr>
            <a:endParaRPr lang="zh-CN" altLang="en-US" sz="1200" b="1" dirty="0">
              <a:solidFill>
                <a:srgbClr val="333399"/>
              </a:solidFill>
              <a:latin typeface="Arial" panose="020B0604020202020204" pitchFamily="34" charset="0"/>
              <a:ea typeface="黑体" panose="02010609060101010101" pitchFamily="2" charset="-122"/>
            </a:endParaRPr>
          </a:p>
          <a:p>
            <a:pPr marL="342900" indent="-342900">
              <a:spcBef>
                <a:spcPct val="20000"/>
              </a:spcBef>
              <a:buClr>
                <a:schemeClr val="folHlink"/>
              </a:buClr>
              <a:buSzPct val="60000"/>
              <a:buFont typeface="Wingdings" panose="05000000000000000000" pitchFamily="2" charset="2"/>
              <a:buNone/>
            </a:pPr>
            <a:endParaRPr lang="zh-CN" altLang="en-US" sz="1200" b="1" dirty="0">
              <a:solidFill>
                <a:srgbClr val="333399"/>
              </a:solidFill>
              <a:latin typeface="Arial" panose="020B0604020202020204" pitchFamily="34" charset="0"/>
              <a:ea typeface="黑体" panose="02010609060101010101" pitchFamily="2" charset="-122"/>
            </a:endParaRPr>
          </a:p>
          <a:p>
            <a:pPr marL="342900" indent="-342900">
              <a:spcBef>
                <a:spcPct val="20000"/>
              </a:spcBef>
              <a:buClr>
                <a:schemeClr val="folHlink"/>
              </a:buClr>
              <a:buSzPct val="60000"/>
              <a:buFont typeface="Wingdings" panose="05000000000000000000" pitchFamily="2" charset="2"/>
              <a:buChar char="n"/>
            </a:pPr>
            <a:r>
              <a:rPr lang="zh-CN" altLang="en-US" sz="2400" b="1" dirty="0">
                <a:solidFill>
                  <a:srgbClr val="333399"/>
                </a:solidFill>
                <a:latin typeface="Arial" panose="020B0604020202020204" pitchFamily="34" charset="0"/>
                <a:ea typeface="黑体" panose="02010609060101010101" pitchFamily="2" charset="-122"/>
              </a:rPr>
              <a:t>每个网络最多可容纳（ </a:t>
            </a:r>
            <a:r>
              <a:rPr lang="en-US" altLang="zh-CN" sz="2400" b="1" dirty="0">
                <a:solidFill>
                  <a:srgbClr val="333399"/>
                </a:solidFill>
                <a:latin typeface="Arial" panose="020B0604020202020204" pitchFamily="34" charset="0"/>
                <a:ea typeface="宋体" panose="02010600030101010101" pitchFamily="2" charset="-122"/>
              </a:rPr>
              <a:t>2   </a:t>
            </a:r>
            <a:r>
              <a:rPr lang="zh-CN" altLang="en-US" sz="2400" b="1" dirty="0">
                <a:solidFill>
                  <a:srgbClr val="333399"/>
                </a:solidFill>
                <a:latin typeface="Arial" panose="020B0604020202020204" pitchFamily="34" charset="0"/>
                <a:ea typeface="黑体" panose="02010609060101010101" pitchFamily="2" charset="-122"/>
              </a:rPr>
              <a:t>－</a:t>
            </a:r>
            <a:r>
              <a:rPr lang="en-US" altLang="zh-CN" sz="2400" b="1" dirty="0">
                <a:solidFill>
                  <a:srgbClr val="333399"/>
                </a:solidFill>
                <a:latin typeface="Arial" panose="020B0604020202020204" pitchFamily="34" charset="0"/>
                <a:ea typeface="宋体" panose="02010600030101010101" pitchFamily="2" charset="-122"/>
              </a:rPr>
              <a:t>2</a:t>
            </a:r>
            <a:r>
              <a:rPr lang="zh-CN" altLang="en-US" sz="2400" b="1" dirty="0">
                <a:solidFill>
                  <a:srgbClr val="333399"/>
                </a:solidFill>
                <a:latin typeface="Arial" panose="020B0604020202020204" pitchFamily="34" charset="0"/>
                <a:ea typeface="黑体" panose="02010609060101010101" pitchFamily="2" charset="-122"/>
              </a:rPr>
              <a:t>）台主机</a:t>
            </a:r>
          </a:p>
          <a:p>
            <a:pPr marL="342900" indent="-342900">
              <a:spcBef>
                <a:spcPct val="20000"/>
              </a:spcBef>
              <a:buClr>
                <a:schemeClr val="folHlink"/>
              </a:buClr>
              <a:buSzPct val="60000"/>
              <a:buFont typeface="Wingdings" panose="05000000000000000000" pitchFamily="2" charset="2"/>
              <a:buChar char="n"/>
            </a:pPr>
            <a:r>
              <a:rPr lang="zh-CN" altLang="en-US" sz="2400" b="1" dirty="0">
                <a:solidFill>
                  <a:srgbClr val="333399"/>
                </a:solidFill>
                <a:latin typeface="Arial" panose="020B0604020202020204" pitchFamily="34" charset="0"/>
                <a:ea typeface="黑体" panose="02010609060101010101" pitchFamily="2" charset="-122"/>
              </a:rPr>
              <a:t>具有</a:t>
            </a:r>
            <a:r>
              <a:rPr lang="en-US" altLang="zh-CN" sz="2400" b="1" dirty="0">
                <a:solidFill>
                  <a:srgbClr val="333399"/>
                </a:solidFill>
                <a:latin typeface="Arial" panose="020B0604020202020204" pitchFamily="34" charset="0"/>
                <a:ea typeface="宋体" panose="02010600030101010101" pitchFamily="2" charset="-122"/>
              </a:rPr>
              <a:t>B</a:t>
            </a:r>
            <a:r>
              <a:rPr lang="zh-CN" altLang="en-US" sz="2400" b="1" dirty="0">
                <a:solidFill>
                  <a:srgbClr val="333399"/>
                </a:solidFill>
                <a:latin typeface="Arial" panose="020B0604020202020204" pitchFamily="34" charset="0"/>
                <a:ea typeface="黑体" panose="02010609060101010101" pitchFamily="2" charset="-122"/>
              </a:rPr>
              <a:t>类地址特征的网络总数为 </a:t>
            </a:r>
            <a:r>
              <a:rPr lang="en-US" altLang="zh-CN" sz="2400" b="1" dirty="0">
                <a:solidFill>
                  <a:srgbClr val="333399"/>
                </a:solidFill>
                <a:latin typeface="Arial" panose="020B0604020202020204" pitchFamily="34" charset="0"/>
                <a:ea typeface="宋体" panose="02010600030101010101" pitchFamily="2" charset="-122"/>
              </a:rPr>
              <a:t>2    </a:t>
            </a:r>
            <a:r>
              <a:rPr lang="zh-CN" altLang="en-US" sz="2400" b="1" dirty="0">
                <a:solidFill>
                  <a:srgbClr val="333399"/>
                </a:solidFill>
                <a:latin typeface="Arial" panose="020B0604020202020204" pitchFamily="34" charset="0"/>
                <a:ea typeface="黑体" panose="02010609060101010101" pitchFamily="2" charset="-122"/>
              </a:rPr>
              <a:t>个</a:t>
            </a:r>
          </a:p>
        </p:txBody>
      </p:sp>
      <p:sp>
        <p:nvSpPr>
          <p:cNvPr id="64514" name="文本框 1042434"/>
          <p:cNvSpPr txBox="1"/>
          <p:nvPr/>
        </p:nvSpPr>
        <p:spPr>
          <a:xfrm>
            <a:off x="1143000" y="3478215"/>
            <a:ext cx="76200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128</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191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a:t>
            </a:r>
          </a:p>
        </p:txBody>
      </p:sp>
      <p:sp>
        <p:nvSpPr>
          <p:cNvPr id="64515" name="矩形 1042435"/>
          <p:cNvSpPr/>
          <p:nvPr/>
        </p:nvSpPr>
        <p:spPr>
          <a:xfrm>
            <a:off x="1752601" y="765175"/>
            <a:ext cx="7772400" cy="1143000"/>
          </a:xfrm>
          <a:prstGeom prst="rect">
            <a:avLst/>
          </a:prstGeom>
          <a:noFill/>
          <a:ln w="9525">
            <a:noFill/>
          </a:ln>
        </p:spPr>
        <p:txBody>
          <a:bodyPr lIns="92075" tIns="46038" rIns="92075" bIns="46038" anchor="ctr"/>
          <a:lstStyle/>
          <a:p>
            <a:r>
              <a:rPr lang="en-US" altLang="zh-CN" sz="3600" b="1" dirty="0">
                <a:latin typeface="Times New Roman" panose="02020603050405020304" pitchFamily="18" charset="0"/>
                <a:ea typeface="宋体" panose="02010600030101010101" pitchFamily="2" charset="-122"/>
              </a:rPr>
              <a:t>B</a:t>
            </a:r>
            <a:r>
              <a:rPr lang="zh-CN" altLang="en-US" sz="3600" b="1" dirty="0">
                <a:latin typeface="Times New Roman" panose="02020603050405020304" pitchFamily="18" charset="0"/>
                <a:ea typeface="黑体" panose="02010609060101010101" pitchFamily="2" charset="-122"/>
              </a:rPr>
              <a:t>类地址</a:t>
            </a:r>
          </a:p>
        </p:txBody>
      </p:sp>
      <p:sp>
        <p:nvSpPr>
          <p:cNvPr id="64516" name="矩形 1042436"/>
          <p:cNvSpPr/>
          <p:nvPr/>
        </p:nvSpPr>
        <p:spPr>
          <a:xfrm>
            <a:off x="1600201" y="2341563"/>
            <a:ext cx="4470400" cy="5969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4517" name="直接连接符 1042437"/>
          <p:cNvSpPr/>
          <p:nvPr/>
        </p:nvSpPr>
        <p:spPr>
          <a:xfrm>
            <a:off x="5181600" y="2335213"/>
            <a:ext cx="0" cy="609600"/>
          </a:xfrm>
          <a:prstGeom prst="line">
            <a:avLst/>
          </a:prstGeom>
          <a:ln w="12699" cap="flat" cmpd="sng">
            <a:solidFill>
              <a:schemeClr val="tx1"/>
            </a:solidFill>
            <a:prstDash val="solid"/>
            <a:round/>
            <a:headEnd type="none" w="sm" len="sm"/>
            <a:tailEnd type="none" w="sm" len="sm"/>
          </a:ln>
        </p:spPr>
      </p:sp>
      <p:sp>
        <p:nvSpPr>
          <p:cNvPr id="64518" name="直接连接符 1042438"/>
          <p:cNvSpPr/>
          <p:nvPr/>
        </p:nvSpPr>
        <p:spPr>
          <a:xfrm>
            <a:off x="3200400" y="2335213"/>
            <a:ext cx="0" cy="609600"/>
          </a:xfrm>
          <a:prstGeom prst="line">
            <a:avLst/>
          </a:prstGeom>
          <a:ln w="12699" cap="flat" cmpd="sng">
            <a:solidFill>
              <a:schemeClr val="tx1"/>
            </a:solidFill>
            <a:prstDash val="solid"/>
            <a:round/>
            <a:headEnd type="none" w="sm" len="sm"/>
            <a:tailEnd type="none" w="sm" len="sm"/>
          </a:ln>
        </p:spPr>
      </p:sp>
      <p:sp>
        <p:nvSpPr>
          <p:cNvPr id="64519" name="矩形 1042439"/>
          <p:cNvSpPr/>
          <p:nvPr/>
        </p:nvSpPr>
        <p:spPr>
          <a:xfrm>
            <a:off x="5181600" y="2335213"/>
            <a:ext cx="3810000" cy="596900"/>
          </a:xfrm>
          <a:prstGeom prst="rect">
            <a:avLst/>
          </a:prstGeom>
          <a:solidFill>
            <a:srgbClr val="FFFF99"/>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4520" name="直接连接符 1042440"/>
          <p:cNvSpPr/>
          <p:nvPr/>
        </p:nvSpPr>
        <p:spPr>
          <a:xfrm>
            <a:off x="1600200" y="2944813"/>
            <a:ext cx="0" cy="457200"/>
          </a:xfrm>
          <a:prstGeom prst="line">
            <a:avLst/>
          </a:prstGeom>
          <a:ln w="9525" cap="flat" cmpd="sng">
            <a:solidFill>
              <a:schemeClr val="tx1"/>
            </a:solidFill>
            <a:prstDash val="solid"/>
            <a:round/>
            <a:headEnd type="none" w="med" len="med"/>
            <a:tailEnd type="none" w="med" len="med"/>
          </a:ln>
        </p:spPr>
      </p:sp>
      <p:sp>
        <p:nvSpPr>
          <p:cNvPr id="64521" name="直接连接符 1042441"/>
          <p:cNvSpPr/>
          <p:nvPr/>
        </p:nvSpPr>
        <p:spPr>
          <a:xfrm>
            <a:off x="5181600" y="2944813"/>
            <a:ext cx="0" cy="457200"/>
          </a:xfrm>
          <a:prstGeom prst="line">
            <a:avLst/>
          </a:prstGeom>
          <a:ln w="9525" cap="flat" cmpd="sng">
            <a:solidFill>
              <a:schemeClr val="tx1"/>
            </a:solidFill>
            <a:prstDash val="solid"/>
            <a:round/>
            <a:headEnd type="none" w="med" len="med"/>
            <a:tailEnd type="none" w="med" len="med"/>
          </a:ln>
        </p:spPr>
      </p:sp>
      <p:sp>
        <p:nvSpPr>
          <p:cNvPr id="64522" name="直接连接符 1042442"/>
          <p:cNvSpPr/>
          <p:nvPr/>
        </p:nvSpPr>
        <p:spPr>
          <a:xfrm>
            <a:off x="8991600" y="2944813"/>
            <a:ext cx="0" cy="457200"/>
          </a:xfrm>
          <a:prstGeom prst="line">
            <a:avLst/>
          </a:prstGeom>
          <a:ln w="9525" cap="flat" cmpd="sng">
            <a:solidFill>
              <a:schemeClr val="tx1"/>
            </a:solidFill>
            <a:prstDash val="solid"/>
            <a:round/>
            <a:headEnd type="none" w="med" len="med"/>
            <a:tailEnd type="none" w="med" len="med"/>
          </a:ln>
        </p:spPr>
      </p:sp>
      <p:sp>
        <p:nvSpPr>
          <p:cNvPr id="64523" name="直接连接符 1042443"/>
          <p:cNvSpPr/>
          <p:nvPr/>
        </p:nvSpPr>
        <p:spPr>
          <a:xfrm>
            <a:off x="1600201" y="3249613"/>
            <a:ext cx="3581400" cy="0"/>
          </a:xfrm>
          <a:prstGeom prst="line">
            <a:avLst/>
          </a:prstGeom>
          <a:ln w="9525" cap="flat" cmpd="sng">
            <a:solidFill>
              <a:schemeClr val="tx1"/>
            </a:solidFill>
            <a:prstDash val="sysDot"/>
            <a:round/>
            <a:headEnd type="triangle" w="med" len="med"/>
            <a:tailEnd type="triangle" w="med" len="med"/>
          </a:ln>
        </p:spPr>
      </p:sp>
      <p:sp>
        <p:nvSpPr>
          <p:cNvPr id="64524" name="直接连接符 1042444"/>
          <p:cNvSpPr/>
          <p:nvPr/>
        </p:nvSpPr>
        <p:spPr>
          <a:xfrm>
            <a:off x="5181600" y="3249613"/>
            <a:ext cx="3810000" cy="0"/>
          </a:xfrm>
          <a:prstGeom prst="line">
            <a:avLst/>
          </a:prstGeom>
          <a:ln w="9525" cap="flat" cmpd="sng">
            <a:solidFill>
              <a:schemeClr val="tx1"/>
            </a:solidFill>
            <a:prstDash val="sysDot"/>
            <a:round/>
            <a:headEnd type="triangle" w="med" len="med"/>
            <a:tailEnd type="triangle" w="med" len="med"/>
          </a:ln>
        </p:spPr>
      </p:sp>
      <p:sp>
        <p:nvSpPr>
          <p:cNvPr id="64525" name="文本框 1042445"/>
          <p:cNvSpPr txBox="1"/>
          <p:nvPr/>
        </p:nvSpPr>
        <p:spPr>
          <a:xfrm>
            <a:off x="2514600" y="3021015"/>
            <a:ext cx="1524000" cy="461665"/>
          </a:xfrm>
          <a:prstGeom prst="rect">
            <a:avLst/>
          </a:prstGeom>
          <a:solidFill>
            <a:schemeClr val="bg1"/>
          </a:solid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网络地址</a:t>
            </a:r>
            <a:endParaRPr lang="zh-CN" altLang="en-US" sz="2400" b="1">
              <a:latin typeface="Times New Roman" panose="02020603050405020304" pitchFamily="18" charset="0"/>
              <a:ea typeface="宋体" panose="02010600030101010101" pitchFamily="2" charset="-122"/>
            </a:endParaRPr>
          </a:p>
        </p:txBody>
      </p:sp>
      <p:sp>
        <p:nvSpPr>
          <p:cNvPr id="64526" name="文本框 1042446"/>
          <p:cNvSpPr txBox="1"/>
          <p:nvPr/>
        </p:nvSpPr>
        <p:spPr>
          <a:xfrm>
            <a:off x="6248401" y="3021015"/>
            <a:ext cx="1524000" cy="461665"/>
          </a:xfrm>
          <a:prstGeom prst="rect">
            <a:avLst/>
          </a:prstGeom>
          <a:solidFill>
            <a:schemeClr val="bg1"/>
          </a:solid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主机地址</a:t>
            </a:r>
            <a:endParaRPr lang="zh-CN" altLang="en-US" sz="2400" b="1">
              <a:latin typeface="Times New Roman" panose="02020603050405020304" pitchFamily="18" charset="0"/>
              <a:ea typeface="宋体" panose="02010600030101010101" pitchFamily="2" charset="-122"/>
            </a:endParaRPr>
          </a:p>
        </p:txBody>
      </p:sp>
      <p:sp>
        <p:nvSpPr>
          <p:cNvPr id="64527" name="直接连接符 1042447"/>
          <p:cNvSpPr/>
          <p:nvPr/>
        </p:nvSpPr>
        <p:spPr>
          <a:xfrm>
            <a:off x="7162800" y="2335213"/>
            <a:ext cx="0" cy="609600"/>
          </a:xfrm>
          <a:prstGeom prst="line">
            <a:avLst/>
          </a:prstGeom>
          <a:ln w="12699" cap="flat" cmpd="sng">
            <a:solidFill>
              <a:schemeClr val="tx1"/>
            </a:solidFill>
            <a:prstDash val="solid"/>
            <a:round/>
            <a:headEnd type="none" w="sm" len="sm"/>
            <a:tailEnd type="none" w="sm" len="sm"/>
          </a:ln>
        </p:spPr>
      </p:sp>
      <p:sp>
        <p:nvSpPr>
          <p:cNvPr id="64528" name="矩形 1042448"/>
          <p:cNvSpPr/>
          <p:nvPr/>
        </p:nvSpPr>
        <p:spPr>
          <a:xfrm>
            <a:off x="1066801" y="2335213"/>
            <a:ext cx="533400" cy="609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4529" name="矩形 1042449"/>
          <p:cNvSpPr/>
          <p:nvPr/>
        </p:nvSpPr>
        <p:spPr>
          <a:xfrm>
            <a:off x="1066801" y="2411415"/>
            <a:ext cx="838200" cy="460375"/>
          </a:xfrm>
          <a:prstGeom prst="rect">
            <a:avLst/>
          </a:prstGeom>
          <a:noFill/>
          <a:ln w="9525">
            <a:noFill/>
          </a:ln>
        </p:spPr>
        <p:txBody>
          <a:bodyPr lIns="92075" tIns="46038" rIns="92075" bIns="46038" anchor="t">
            <a:spAutoFit/>
          </a:bodyPr>
          <a:lstStyle/>
          <a:p>
            <a:pPr>
              <a:spcBef>
                <a:spcPct val="50000"/>
              </a:spcBef>
            </a:pPr>
            <a:r>
              <a:rPr lang="en-US" altLang="zh-CN" sz="2400" b="1">
                <a:latin typeface="Times New Roman" panose="02020603050405020304" pitchFamily="18" charset="0"/>
                <a:ea typeface="宋体" panose="02010600030101010101" pitchFamily="2" charset="-122"/>
              </a:rPr>
              <a:t>1 0</a:t>
            </a:r>
          </a:p>
        </p:txBody>
      </p:sp>
      <p:sp>
        <p:nvSpPr>
          <p:cNvPr id="64530" name="文本框 1042450"/>
          <p:cNvSpPr txBox="1"/>
          <p:nvPr/>
        </p:nvSpPr>
        <p:spPr>
          <a:xfrm>
            <a:off x="5461000" y="4690745"/>
            <a:ext cx="609600" cy="398780"/>
          </a:xfrm>
          <a:prstGeom prst="rect">
            <a:avLst/>
          </a:prstGeom>
          <a:noFill/>
          <a:ln w="9525">
            <a:noFill/>
          </a:ln>
        </p:spPr>
        <p:txBody>
          <a:bodyPr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14</a:t>
            </a:r>
          </a:p>
        </p:txBody>
      </p:sp>
      <p:sp>
        <p:nvSpPr>
          <p:cNvPr id="64531" name="文本框 1042451"/>
          <p:cNvSpPr txBox="1"/>
          <p:nvPr/>
        </p:nvSpPr>
        <p:spPr>
          <a:xfrm>
            <a:off x="4242435" y="4177665"/>
            <a:ext cx="609600" cy="398780"/>
          </a:xfrm>
          <a:prstGeom prst="rect">
            <a:avLst/>
          </a:prstGeom>
          <a:noFill/>
          <a:ln w="9525">
            <a:noFill/>
          </a:ln>
        </p:spPr>
        <p:txBody>
          <a:bodyPr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16</a:t>
            </a:r>
          </a:p>
        </p:txBody>
      </p:sp>
      <p:sp>
        <p:nvSpPr>
          <p:cNvPr id="64532" name="矩形 1042452"/>
          <p:cNvSpPr/>
          <p:nvPr/>
        </p:nvSpPr>
        <p:spPr>
          <a:xfrm>
            <a:off x="1065213" y="5725470"/>
            <a:ext cx="7326044" cy="461665"/>
          </a:xfrm>
          <a:prstGeom prst="rect">
            <a:avLst/>
          </a:prstGeom>
          <a:noFill/>
          <a:ln w="9525">
            <a:noFill/>
          </a:ln>
        </p:spPr>
        <p:txBody>
          <a:bodyPr wrap="none" anchor="ctr">
            <a:spAutoFit/>
          </a:bodyPr>
          <a:lstStyle/>
          <a:p>
            <a:r>
              <a:rPr lang="en-US" altLang="zh-CN" sz="2400" b="1" dirty="0">
                <a:solidFill>
                  <a:schemeClr val="folHlink"/>
                </a:solidFill>
                <a:latin typeface="Times New Roman" panose="02020603050405020304" pitchFamily="18" charset="0"/>
                <a:ea typeface="宋体" panose="02010600030101010101" pitchFamily="2" charset="-122"/>
              </a:rPr>
              <a:t>B</a:t>
            </a:r>
            <a:r>
              <a:rPr lang="zh-CN" altLang="en-US" sz="2400" b="1" dirty="0">
                <a:solidFill>
                  <a:schemeClr val="folHlink"/>
                </a:solidFill>
                <a:latin typeface="Times New Roman" panose="02020603050405020304" pitchFamily="18" charset="0"/>
                <a:ea typeface="宋体" panose="02010600030101010101" pitchFamily="2" charset="-122"/>
              </a:rPr>
              <a:t>类</a:t>
            </a:r>
            <a:r>
              <a:rPr lang="en-US" altLang="zh-CN" sz="2400" b="1" dirty="0">
                <a:solidFill>
                  <a:schemeClr val="folHlink"/>
                </a:solidFill>
                <a:latin typeface="Times New Roman" panose="02020603050405020304" pitchFamily="18" charset="0"/>
                <a:ea typeface="宋体" panose="02010600030101010101" pitchFamily="2" charset="-122"/>
              </a:rPr>
              <a:t>IP</a:t>
            </a:r>
            <a:r>
              <a:rPr lang="zh-CN" altLang="en-US" sz="2400" b="1" dirty="0">
                <a:solidFill>
                  <a:schemeClr val="folHlink"/>
                </a:solidFill>
                <a:latin typeface="Times New Roman" panose="02020603050405020304" pitchFamily="18" charset="0"/>
                <a:ea typeface="宋体" panose="02010600030101010101" pitchFamily="2" charset="-122"/>
              </a:rPr>
              <a:t>地址：一般用于</a:t>
            </a:r>
            <a:r>
              <a:rPr lang="en-US" altLang="zh-CN" sz="2400" b="1" err="1">
                <a:solidFill>
                  <a:schemeClr val="folHlink"/>
                </a:solidFill>
                <a:latin typeface="Times New Roman" panose="02020603050405020304" pitchFamily="18" charset="0"/>
                <a:ea typeface="宋体" panose="02010600030101010101" pitchFamily="2" charset="-122"/>
              </a:rPr>
              <a:t>Cernet</a:t>
            </a:r>
            <a:r>
              <a:rPr lang="zh-CN" altLang="en-US" sz="2400" b="1" dirty="0">
                <a:solidFill>
                  <a:schemeClr val="folHlink"/>
                </a:solidFill>
                <a:latin typeface="Times New Roman" panose="02020603050405020304" pitchFamily="18" charset="0"/>
                <a:ea typeface="宋体" panose="02010600030101010101" pitchFamily="2" charset="-122"/>
              </a:rPr>
              <a:t>网的各地区网管中心。 </a:t>
            </a:r>
            <a:r>
              <a:rPr lang="en-US" altLang="zh-CN" sz="2400" b="1" dirty="0">
                <a:solidFill>
                  <a:schemeClr val="folHlink"/>
                </a:solidFill>
                <a:latin typeface="Times New Roman" panose="02020603050405020304" pitchFamily="18" charset="0"/>
                <a:ea typeface="宋体" panose="02010600030101010101" pitchFamily="2" charset="-122"/>
              </a:rPr>
              <a:t> </a:t>
            </a:r>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1044481"/>
          <p:cNvSpPr/>
          <p:nvPr/>
        </p:nvSpPr>
        <p:spPr>
          <a:xfrm>
            <a:off x="1066801" y="2122488"/>
            <a:ext cx="7772400" cy="4114800"/>
          </a:xfrm>
          <a:prstGeom prst="rect">
            <a:avLst/>
          </a:prstGeom>
          <a:noFill/>
          <a:ln w="9525">
            <a:noFill/>
          </a:ln>
        </p:spPr>
        <p:txBody>
          <a:bodyPr lIns="92075" tIns="46038" rIns="92075" bIns="46038" anchor="t"/>
          <a:lstStyle/>
          <a:p>
            <a:r>
              <a:rPr lang="en-US" altLang="zh-CN" sz="1600" b="1">
                <a:latin typeface="Times New Roman" panose="02020603050405020304" pitchFamily="18" charset="0"/>
                <a:ea typeface="宋体" panose="02010600030101010101" pitchFamily="2" charset="-122"/>
              </a:rPr>
              <a:t>31 30 29 28 27 26 25 24 23 22 21 20 19 18 17 16 15 14 13 12 11 10  9  8  7  6  5  4  3  2  1  0</a:t>
            </a:r>
          </a:p>
          <a:p>
            <a:endParaRPr lang="en-US" altLang="zh-CN" sz="1600" b="1">
              <a:latin typeface="Times New Roman" panose="02020603050405020304" pitchFamily="18" charset="0"/>
              <a:ea typeface="宋体" panose="02010600030101010101" pitchFamily="2" charset="-122"/>
            </a:endParaRPr>
          </a:p>
          <a:p>
            <a:endParaRPr lang="en-US" altLang="zh-CN" sz="1600" b="1">
              <a:latin typeface="Times New Roman" panose="02020603050405020304" pitchFamily="18" charset="0"/>
              <a:ea typeface="宋体" panose="02010600030101010101" pitchFamily="2" charset="-122"/>
            </a:endParaRPr>
          </a:p>
          <a:p>
            <a:pPr>
              <a:spcBef>
                <a:spcPct val="50000"/>
              </a:spcBef>
            </a:pPr>
            <a:endParaRPr lang="en-US" altLang="zh-CN" sz="2800" b="1">
              <a:latin typeface="Times New Roman" panose="02020603050405020304" pitchFamily="18" charset="0"/>
              <a:ea typeface="宋体" panose="02010600030101010101" pitchFamily="2" charset="-122"/>
            </a:endParaRPr>
          </a:p>
          <a:p>
            <a:pPr>
              <a:spcBef>
                <a:spcPct val="50000"/>
              </a:spcBef>
            </a:pPr>
            <a:r>
              <a:rPr lang="en-US" altLang="zh-CN" sz="2800" b="1">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		       	          	</a:t>
            </a:r>
            <a:endParaRPr lang="en-US" altLang="zh-CN" sz="2800" b="1">
              <a:latin typeface="Times New Roman" panose="02020603050405020304" pitchFamily="18" charset="0"/>
              <a:ea typeface="宋体" panose="02010600030101010101" pitchFamily="2" charset="-122"/>
            </a:endParaRPr>
          </a:p>
          <a:p>
            <a:endParaRPr lang="zh-CN" altLang="en-US" sz="2400" b="1" dirty="0">
              <a:latin typeface="Times New Roman" panose="02020603050405020304" pitchFamily="18" charset="0"/>
              <a:ea typeface="宋体" panose="02010600030101010101" pitchFamily="2" charset="-122"/>
            </a:endParaRPr>
          </a:p>
          <a:p>
            <a:r>
              <a:rPr lang="zh-CN" altLang="en-US" sz="2400" b="1" dirty="0">
                <a:latin typeface="Times New Roman" panose="02020603050405020304" pitchFamily="18" charset="0"/>
                <a:ea typeface="宋体" panose="02010600030101010101" pitchFamily="2" charset="-122"/>
              </a:rPr>
              <a:t>每个网络最多可容纳</a:t>
            </a:r>
            <a:r>
              <a:rPr lang="en-US" altLang="zh-CN" sz="2400" b="1" dirty="0">
                <a:latin typeface="Times New Roman" panose="02020603050405020304" pitchFamily="18" charset="0"/>
                <a:ea typeface="宋体" panose="02010600030101010101" pitchFamily="2" charset="-122"/>
              </a:rPr>
              <a:t>254</a:t>
            </a:r>
            <a:r>
              <a:rPr lang="zh-CN" altLang="en-US" sz="2400" b="1" dirty="0">
                <a:latin typeface="Times New Roman" panose="02020603050405020304" pitchFamily="18" charset="0"/>
                <a:ea typeface="宋体" panose="02010600030101010101" pitchFamily="2" charset="-122"/>
              </a:rPr>
              <a:t>台主机</a:t>
            </a:r>
          </a:p>
          <a:p>
            <a:r>
              <a:rPr lang="zh-CN" altLang="en-US" sz="2400" b="1" dirty="0">
                <a:latin typeface="Times New Roman" panose="02020603050405020304" pitchFamily="18" charset="0"/>
                <a:ea typeface="宋体" panose="02010600030101010101" pitchFamily="2" charset="-122"/>
              </a:rPr>
              <a:t>具有</a:t>
            </a:r>
            <a:r>
              <a:rPr lang="en-US" altLang="zh-CN" sz="2400" b="1"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类地址特征的网络总数为 </a:t>
            </a:r>
            <a:r>
              <a:rPr lang="en-US" altLang="zh-CN" sz="2400" b="1">
                <a:latin typeface="Times New Roman" panose="02020603050405020304" pitchFamily="18" charset="0"/>
                <a:ea typeface="宋体" panose="02010600030101010101" pitchFamily="2" charset="-122"/>
              </a:rPr>
              <a:t>2    </a:t>
            </a:r>
            <a:r>
              <a:rPr lang="zh-CN" altLang="en-US" sz="2400" b="1">
                <a:latin typeface="Times New Roman" panose="02020603050405020304" pitchFamily="18" charset="0"/>
                <a:ea typeface="宋体" panose="02010600030101010101" pitchFamily="2" charset="-122"/>
              </a:rPr>
              <a:t>个</a:t>
            </a:r>
          </a:p>
        </p:txBody>
      </p:sp>
      <p:sp>
        <p:nvSpPr>
          <p:cNvPr id="66562" name="直接连接符 1044482"/>
          <p:cNvSpPr/>
          <p:nvPr/>
        </p:nvSpPr>
        <p:spPr>
          <a:xfrm>
            <a:off x="1981200" y="3341688"/>
            <a:ext cx="5181600" cy="0"/>
          </a:xfrm>
          <a:prstGeom prst="line">
            <a:avLst/>
          </a:prstGeom>
          <a:ln w="9525" cap="flat" cmpd="sng">
            <a:solidFill>
              <a:schemeClr val="tx1"/>
            </a:solidFill>
            <a:prstDash val="sysDot"/>
            <a:round/>
            <a:headEnd type="triangle" w="med" len="med"/>
            <a:tailEnd type="triangle" w="med" len="med"/>
          </a:ln>
        </p:spPr>
      </p:sp>
      <p:sp>
        <p:nvSpPr>
          <p:cNvPr id="66563" name="矩形 1044483"/>
          <p:cNvSpPr/>
          <p:nvPr/>
        </p:nvSpPr>
        <p:spPr>
          <a:xfrm>
            <a:off x="1423989" y="620713"/>
            <a:ext cx="7772400" cy="1143000"/>
          </a:xfrm>
          <a:prstGeom prst="rect">
            <a:avLst/>
          </a:prstGeom>
          <a:noFill/>
          <a:ln w="9525">
            <a:noFill/>
          </a:ln>
        </p:spPr>
        <p:txBody>
          <a:bodyPr lIns="92075" tIns="46038" rIns="92075" bIns="46038" anchor="ctr"/>
          <a:lstStyle/>
          <a:p>
            <a:r>
              <a:rPr lang="en-US" altLang="zh-CN" sz="4000" b="1" dirty="0">
                <a:latin typeface="Times New Roman" panose="02020603050405020304" pitchFamily="18" charset="0"/>
                <a:ea typeface="宋体" panose="02010600030101010101" pitchFamily="2" charset="-122"/>
              </a:rPr>
              <a:t>C</a:t>
            </a:r>
            <a:r>
              <a:rPr lang="zh-CN" altLang="en-US" sz="4000" b="1" dirty="0">
                <a:latin typeface="Times New Roman" panose="02020603050405020304" pitchFamily="18" charset="0"/>
                <a:ea typeface="宋体" panose="02010600030101010101" pitchFamily="2" charset="-122"/>
              </a:rPr>
              <a:t>类地址</a:t>
            </a:r>
          </a:p>
        </p:txBody>
      </p:sp>
      <p:sp>
        <p:nvSpPr>
          <p:cNvPr id="66564" name="矩形 1044484"/>
          <p:cNvSpPr/>
          <p:nvPr/>
        </p:nvSpPr>
        <p:spPr>
          <a:xfrm>
            <a:off x="1066800" y="2427288"/>
            <a:ext cx="6083300" cy="5969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6565" name="直接连接符 1044485"/>
          <p:cNvSpPr/>
          <p:nvPr/>
        </p:nvSpPr>
        <p:spPr>
          <a:xfrm>
            <a:off x="5181600" y="2427288"/>
            <a:ext cx="0" cy="609600"/>
          </a:xfrm>
          <a:prstGeom prst="line">
            <a:avLst/>
          </a:prstGeom>
          <a:ln w="12699" cap="flat" cmpd="sng">
            <a:solidFill>
              <a:schemeClr val="tx1"/>
            </a:solidFill>
            <a:prstDash val="solid"/>
            <a:round/>
            <a:headEnd type="none" w="sm" len="sm"/>
            <a:tailEnd type="none" w="sm" len="sm"/>
          </a:ln>
        </p:spPr>
      </p:sp>
      <p:sp>
        <p:nvSpPr>
          <p:cNvPr id="66566" name="直接连接符 1044486"/>
          <p:cNvSpPr/>
          <p:nvPr/>
        </p:nvSpPr>
        <p:spPr>
          <a:xfrm>
            <a:off x="7162800" y="2427288"/>
            <a:ext cx="0" cy="609600"/>
          </a:xfrm>
          <a:prstGeom prst="line">
            <a:avLst/>
          </a:prstGeom>
          <a:ln w="12699" cap="flat" cmpd="sng">
            <a:solidFill>
              <a:schemeClr val="tx1"/>
            </a:solidFill>
            <a:prstDash val="solid"/>
            <a:round/>
            <a:headEnd type="none" w="sm" len="sm"/>
            <a:tailEnd type="none" w="sm" len="sm"/>
          </a:ln>
        </p:spPr>
      </p:sp>
      <p:sp>
        <p:nvSpPr>
          <p:cNvPr id="66567" name="直接连接符 1044487"/>
          <p:cNvSpPr/>
          <p:nvPr/>
        </p:nvSpPr>
        <p:spPr>
          <a:xfrm>
            <a:off x="3200400" y="2427288"/>
            <a:ext cx="0" cy="609600"/>
          </a:xfrm>
          <a:prstGeom prst="line">
            <a:avLst/>
          </a:prstGeom>
          <a:ln w="12699" cap="flat" cmpd="sng">
            <a:solidFill>
              <a:schemeClr val="tx1"/>
            </a:solidFill>
            <a:prstDash val="solid"/>
            <a:round/>
            <a:headEnd type="none" w="sm" len="sm"/>
            <a:tailEnd type="none" w="sm" len="sm"/>
          </a:ln>
        </p:spPr>
      </p:sp>
      <p:sp>
        <p:nvSpPr>
          <p:cNvPr id="66568" name="矩形 1044488"/>
          <p:cNvSpPr/>
          <p:nvPr/>
        </p:nvSpPr>
        <p:spPr>
          <a:xfrm>
            <a:off x="7162800" y="2427288"/>
            <a:ext cx="1587500" cy="596900"/>
          </a:xfrm>
          <a:prstGeom prst="rect">
            <a:avLst/>
          </a:prstGeom>
          <a:solidFill>
            <a:srgbClr val="FFFF99"/>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6569" name="直接连接符 1044489"/>
          <p:cNvSpPr/>
          <p:nvPr/>
        </p:nvSpPr>
        <p:spPr>
          <a:xfrm>
            <a:off x="1905001" y="3036888"/>
            <a:ext cx="0" cy="457200"/>
          </a:xfrm>
          <a:prstGeom prst="line">
            <a:avLst/>
          </a:prstGeom>
          <a:ln w="9525" cap="flat" cmpd="sng">
            <a:solidFill>
              <a:schemeClr val="tx1"/>
            </a:solidFill>
            <a:prstDash val="solid"/>
            <a:round/>
            <a:headEnd type="none" w="med" len="med"/>
            <a:tailEnd type="none" w="med" len="med"/>
          </a:ln>
        </p:spPr>
      </p:sp>
      <p:sp>
        <p:nvSpPr>
          <p:cNvPr id="66570" name="直接连接符 1044490"/>
          <p:cNvSpPr/>
          <p:nvPr/>
        </p:nvSpPr>
        <p:spPr>
          <a:xfrm>
            <a:off x="8763000" y="2960688"/>
            <a:ext cx="0" cy="609600"/>
          </a:xfrm>
          <a:prstGeom prst="line">
            <a:avLst/>
          </a:prstGeom>
          <a:ln w="9525" cap="flat" cmpd="sng">
            <a:solidFill>
              <a:schemeClr val="tx1"/>
            </a:solidFill>
            <a:prstDash val="solid"/>
            <a:round/>
            <a:headEnd type="none" w="med" len="med"/>
            <a:tailEnd type="none" w="med" len="med"/>
          </a:ln>
        </p:spPr>
      </p:sp>
      <p:sp>
        <p:nvSpPr>
          <p:cNvPr id="66571" name="直接连接符 1044491"/>
          <p:cNvSpPr/>
          <p:nvPr/>
        </p:nvSpPr>
        <p:spPr>
          <a:xfrm>
            <a:off x="7162800" y="2960688"/>
            <a:ext cx="0" cy="609600"/>
          </a:xfrm>
          <a:prstGeom prst="line">
            <a:avLst/>
          </a:prstGeom>
          <a:ln w="9525" cap="flat" cmpd="sng">
            <a:solidFill>
              <a:schemeClr val="tx1"/>
            </a:solidFill>
            <a:prstDash val="solid"/>
            <a:round/>
            <a:headEnd type="none" w="med" len="med"/>
            <a:tailEnd type="none" w="med" len="med"/>
          </a:ln>
        </p:spPr>
      </p:sp>
      <p:sp>
        <p:nvSpPr>
          <p:cNvPr id="66572" name="直接连接符 1044492"/>
          <p:cNvSpPr/>
          <p:nvPr/>
        </p:nvSpPr>
        <p:spPr>
          <a:xfrm>
            <a:off x="7162800" y="3341688"/>
            <a:ext cx="1600200" cy="0"/>
          </a:xfrm>
          <a:prstGeom prst="line">
            <a:avLst/>
          </a:prstGeom>
          <a:ln w="9525" cap="flat" cmpd="sng">
            <a:solidFill>
              <a:schemeClr val="tx1"/>
            </a:solidFill>
            <a:prstDash val="sysDot"/>
            <a:round/>
            <a:headEnd type="triangle" w="med" len="med"/>
            <a:tailEnd type="triangle" w="med" len="med"/>
          </a:ln>
        </p:spPr>
      </p:sp>
      <p:sp>
        <p:nvSpPr>
          <p:cNvPr id="66573" name="文本框 1044493"/>
          <p:cNvSpPr txBox="1"/>
          <p:nvPr/>
        </p:nvSpPr>
        <p:spPr>
          <a:xfrm>
            <a:off x="1143000" y="3722690"/>
            <a:ext cx="76200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192</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223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	0</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255</a:t>
            </a:r>
          </a:p>
        </p:txBody>
      </p:sp>
      <p:sp>
        <p:nvSpPr>
          <p:cNvPr id="66574" name="文本框 1044494"/>
          <p:cNvSpPr txBox="1"/>
          <p:nvPr/>
        </p:nvSpPr>
        <p:spPr>
          <a:xfrm>
            <a:off x="3352800" y="3113089"/>
            <a:ext cx="1524000" cy="461665"/>
          </a:xfrm>
          <a:prstGeom prst="rect">
            <a:avLst/>
          </a:prstGeom>
          <a:solidFill>
            <a:schemeClr val="bg1"/>
          </a:solid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网络地址</a:t>
            </a:r>
            <a:endParaRPr lang="zh-CN" altLang="en-US" sz="2400" b="1">
              <a:latin typeface="Times New Roman" panose="02020603050405020304" pitchFamily="18" charset="0"/>
              <a:ea typeface="宋体" panose="02010600030101010101" pitchFamily="2" charset="-122"/>
            </a:endParaRPr>
          </a:p>
        </p:txBody>
      </p:sp>
      <p:sp>
        <p:nvSpPr>
          <p:cNvPr id="66575" name="文本框 1044495"/>
          <p:cNvSpPr txBox="1"/>
          <p:nvPr/>
        </p:nvSpPr>
        <p:spPr>
          <a:xfrm>
            <a:off x="7239001" y="3341689"/>
            <a:ext cx="1524000" cy="461665"/>
          </a:xfrm>
          <a:prstGeom prst="rect">
            <a:avLst/>
          </a:prstGeom>
          <a:noFill/>
          <a:ln w="9525">
            <a:noFill/>
          </a:ln>
        </p:spPr>
        <p:txBody>
          <a:bodyPr anchor="t">
            <a:spAutoFit/>
          </a:bodyPr>
          <a:lstStyle/>
          <a:p>
            <a:pPr algn="ctr">
              <a:spcBef>
                <a:spcPct val="50000"/>
              </a:spcBef>
            </a:pPr>
            <a:r>
              <a:rPr lang="zh-CN" altLang="en-US" sz="2400" b="1" dirty="0">
                <a:latin typeface="Times New Roman" panose="02020603050405020304" pitchFamily="18" charset="0"/>
                <a:ea typeface="宋体" panose="02010600030101010101" pitchFamily="2" charset="-122"/>
              </a:rPr>
              <a:t>主机地址</a:t>
            </a:r>
            <a:endParaRPr lang="zh-CN" altLang="en-US" sz="2400" b="1">
              <a:latin typeface="Times New Roman" panose="02020603050405020304" pitchFamily="18" charset="0"/>
              <a:ea typeface="宋体" panose="02010600030101010101" pitchFamily="2" charset="-122"/>
            </a:endParaRPr>
          </a:p>
        </p:txBody>
      </p:sp>
      <p:sp>
        <p:nvSpPr>
          <p:cNvPr id="66576" name="矩形 1044496"/>
          <p:cNvSpPr/>
          <p:nvPr/>
        </p:nvSpPr>
        <p:spPr>
          <a:xfrm>
            <a:off x="1066801" y="2427288"/>
            <a:ext cx="838200" cy="609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6577" name="矩形 1044497"/>
          <p:cNvSpPr/>
          <p:nvPr/>
        </p:nvSpPr>
        <p:spPr>
          <a:xfrm>
            <a:off x="1066800" y="2503490"/>
            <a:ext cx="990600" cy="460375"/>
          </a:xfrm>
          <a:prstGeom prst="rect">
            <a:avLst/>
          </a:prstGeom>
          <a:noFill/>
          <a:ln w="9525">
            <a:noFill/>
          </a:ln>
        </p:spPr>
        <p:txBody>
          <a:bodyPr lIns="92075" tIns="46038" rIns="92075" bIns="46038" anchor="t">
            <a:spAutoFit/>
          </a:bodyPr>
          <a:lstStyle/>
          <a:p>
            <a:pPr>
              <a:spcBef>
                <a:spcPct val="50000"/>
              </a:spcBef>
            </a:pPr>
            <a:r>
              <a:rPr lang="en-US" altLang="zh-CN" sz="2400" b="1">
                <a:latin typeface="Times New Roman" panose="02020603050405020304" pitchFamily="18" charset="0"/>
                <a:ea typeface="宋体" panose="02010600030101010101" pitchFamily="2" charset="-122"/>
              </a:rPr>
              <a:t>1 1 0</a:t>
            </a:r>
          </a:p>
        </p:txBody>
      </p:sp>
      <p:sp>
        <p:nvSpPr>
          <p:cNvPr id="66578" name="文本框 1044498"/>
          <p:cNvSpPr txBox="1"/>
          <p:nvPr/>
        </p:nvSpPr>
        <p:spPr>
          <a:xfrm>
            <a:off x="5529263" y="4738688"/>
            <a:ext cx="609600" cy="398780"/>
          </a:xfrm>
          <a:prstGeom prst="rect">
            <a:avLst/>
          </a:prstGeom>
          <a:noFill/>
          <a:ln w="9525">
            <a:noFill/>
          </a:ln>
        </p:spPr>
        <p:txBody>
          <a:bodyPr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21</a:t>
            </a:r>
          </a:p>
        </p:txBody>
      </p:sp>
      <p:sp>
        <p:nvSpPr>
          <p:cNvPr id="66579" name="矩形 1044499"/>
          <p:cNvSpPr/>
          <p:nvPr/>
        </p:nvSpPr>
        <p:spPr>
          <a:xfrm>
            <a:off x="1208090" y="5601645"/>
            <a:ext cx="3990195" cy="461665"/>
          </a:xfrm>
          <a:prstGeom prst="rect">
            <a:avLst/>
          </a:prstGeom>
          <a:noFill/>
          <a:ln w="9525">
            <a:noFill/>
          </a:ln>
        </p:spPr>
        <p:txBody>
          <a:bodyPr wrap="none" anchor="ctr">
            <a:spAutoFit/>
          </a:bodyPr>
          <a:lstStyle/>
          <a:p>
            <a:r>
              <a:rPr lang="en-US" altLang="zh-CN" sz="2400" b="1" dirty="0">
                <a:solidFill>
                  <a:schemeClr val="folHlink"/>
                </a:solidFill>
                <a:latin typeface="Times New Roman" panose="02020603050405020304" pitchFamily="18" charset="0"/>
                <a:ea typeface="宋体" panose="02010600030101010101" pitchFamily="2" charset="-122"/>
              </a:rPr>
              <a:t>·C</a:t>
            </a:r>
            <a:r>
              <a:rPr lang="zh-CN" altLang="en-US" sz="2400" b="1" dirty="0">
                <a:solidFill>
                  <a:schemeClr val="folHlink"/>
                </a:solidFill>
                <a:latin typeface="Times New Roman" panose="02020603050405020304" pitchFamily="18" charset="0"/>
                <a:ea typeface="宋体" panose="02010600030101010101" pitchFamily="2" charset="-122"/>
              </a:rPr>
              <a:t>类地址：一般用于校园网 </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1046529"/>
          <p:cNvSpPr/>
          <p:nvPr/>
        </p:nvSpPr>
        <p:spPr>
          <a:xfrm>
            <a:off x="1568450" y="620713"/>
            <a:ext cx="7772400" cy="1143000"/>
          </a:xfrm>
          <a:prstGeom prst="rect">
            <a:avLst/>
          </a:prstGeom>
          <a:noFill/>
          <a:ln w="9525">
            <a:noFill/>
          </a:ln>
        </p:spPr>
        <p:txBody>
          <a:bodyPr lIns="92075" tIns="46038" rIns="92075" bIns="46038" anchor="ctr"/>
          <a:lstStyle/>
          <a:p>
            <a:r>
              <a:rPr lang="en-US" altLang="zh-CN" sz="3600" b="1" dirty="0">
                <a:latin typeface="Times New Roman" panose="02020603050405020304" pitchFamily="18" charset="0"/>
                <a:ea typeface="宋体" panose="02010600030101010101" pitchFamily="2" charset="-122"/>
              </a:rPr>
              <a:t>C</a:t>
            </a:r>
            <a:r>
              <a:rPr lang="zh-CN" altLang="en-US" sz="3600" b="1" dirty="0">
                <a:latin typeface="Times New Roman" panose="02020603050405020304" pitchFamily="18" charset="0"/>
                <a:ea typeface="宋体" panose="02010600030101010101" pitchFamily="2" charset="-122"/>
              </a:rPr>
              <a:t>类地址特殊情况</a:t>
            </a:r>
            <a:endParaRPr lang="zh-CN" altLang="en-US" sz="3600" b="1">
              <a:latin typeface="Times New Roman" panose="02020603050405020304" pitchFamily="18" charset="0"/>
              <a:ea typeface="宋体" panose="02010600030101010101" pitchFamily="2" charset="-122"/>
            </a:endParaRPr>
          </a:p>
        </p:txBody>
      </p:sp>
      <p:sp>
        <p:nvSpPr>
          <p:cNvPr id="68610" name="矩形 1046530"/>
          <p:cNvSpPr/>
          <p:nvPr/>
        </p:nvSpPr>
        <p:spPr>
          <a:xfrm>
            <a:off x="1066800" y="2332040"/>
            <a:ext cx="8077200" cy="835025"/>
          </a:xfrm>
          <a:prstGeom prst="rect">
            <a:avLst/>
          </a:prstGeom>
          <a:noFill/>
          <a:ln w="9525">
            <a:noFill/>
          </a:ln>
        </p:spPr>
        <p:txBody>
          <a:bodyPr lIns="92075" tIns="46038" rIns="92075" bIns="46038" anchor="t"/>
          <a:lstStyle/>
          <a:p>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网络地址：</a:t>
            </a:r>
            <a:r>
              <a:rPr lang="en-US" altLang="zh-CN" sz="2400" b="1">
                <a:latin typeface="Times New Roman" panose="02020603050405020304" pitchFamily="18" charset="0"/>
                <a:ea typeface="宋体" panose="02010600030101010101" pitchFamily="2" charset="-122"/>
              </a:rPr>
              <a:t>202.119.200.0</a:t>
            </a:r>
          </a:p>
          <a:p>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广播地址：</a:t>
            </a:r>
            <a:r>
              <a:rPr lang="en-US" altLang="zh-CN" sz="2400" b="1">
                <a:latin typeface="Times New Roman" panose="02020603050405020304" pitchFamily="18" charset="0"/>
                <a:ea typeface="宋体" panose="02010600030101010101" pitchFamily="2" charset="-122"/>
              </a:rPr>
              <a:t>202.119.200.255</a:t>
            </a:r>
          </a:p>
          <a:p>
            <a:endParaRPr lang="en-US" altLang="zh-CN" sz="2400" b="1">
              <a:latin typeface="Times New Roman" panose="02020603050405020304" pitchFamily="18" charset="0"/>
              <a:ea typeface="宋体" panose="02010600030101010101" pitchFamily="2" charset="-122"/>
            </a:endParaRPr>
          </a:p>
          <a:p>
            <a:endParaRPr lang="en-US" altLang="zh-CN" sz="2400" b="1">
              <a:latin typeface="Times New Roman" panose="02020603050405020304" pitchFamily="18" charset="0"/>
              <a:ea typeface="宋体" panose="02010600030101010101" pitchFamily="2" charset="-122"/>
            </a:endParaRPr>
          </a:p>
          <a:p>
            <a:endParaRPr lang="en-US" altLang="zh-CN" sz="2400" b="1">
              <a:latin typeface="Times New Roman" panose="02020603050405020304" pitchFamily="18" charset="0"/>
              <a:ea typeface="宋体" panose="02010600030101010101" pitchFamily="2" charset="-122"/>
            </a:endParaRPr>
          </a:p>
          <a:p>
            <a:endParaRPr lang="en-US" altLang="zh-CN" sz="2400" b="1">
              <a:latin typeface="Times New Roman" panose="02020603050405020304" pitchFamily="18" charset="0"/>
              <a:ea typeface="宋体" panose="02010600030101010101" pitchFamily="2" charset="-122"/>
            </a:endParaRPr>
          </a:p>
        </p:txBody>
      </p:sp>
      <p:sp>
        <p:nvSpPr>
          <p:cNvPr id="68611" name="直接连接符 1046531"/>
          <p:cNvSpPr/>
          <p:nvPr/>
        </p:nvSpPr>
        <p:spPr>
          <a:xfrm>
            <a:off x="1219199" y="3265488"/>
            <a:ext cx="7620000" cy="0"/>
          </a:xfrm>
          <a:prstGeom prst="line">
            <a:avLst/>
          </a:prstGeom>
          <a:ln w="38100" cap="flat" cmpd="sng">
            <a:solidFill>
              <a:schemeClr val="tx1"/>
            </a:solidFill>
            <a:prstDash val="solid"/>
            <a:round/>
            <a:headEnd type="none" w="sm" len="sm"/>
            <a:tailEnd type="none" w="sm" len="sm"/>
          </a:ln>
        </p:spPr>
      </p:sp>
      <p:sp>
        <p:nvSpPr>
          <p:cNvPr id="68612" name="矩形 1046532"/>
          <p:cNvSpPr/>
          <p:nvPr/>
        </p:nvSpPr>
        <p:spPr>
          <a:xfrm>
            <a:off x="1301750" y="3652838"/>
            <a:ext cx="520700" cy="3683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8613" name="矩形 1046533"/>
          <p:cNvSpPr/>
          <p:nvPr/>
        </p:nvSpPr>
        <p:spPr>
          <a:xfrm>
            <a:off x="3054350" y="3652838"/>
            <a:ext cx="520700" cy="3683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8614" name="矩形 1046534"/>
          <p:cNvSpPr/>
          <p:nvPr/>
        </p:nvSpPr>
        <p:spPr>
          <a:xfrm>
            <a:off x="5035550" y="3652838"/>
            <a:ext cx="520700" cy="3683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8615" name="矩形 1046535"/>
          <p:cNvSpPr/>
          <p:nvPr/>
        </p:nvSpPr>
        <p:spPr>
          <a:xfrm>
            <a:off x="8312150" y="3652838"/>
            <a:ext cx="520700" cy="368300"/>
          </a:xfrm>
          <a:prstGeom prst="rect">
            <a:avLst/>
          </a:prstGeom>
          <a:solidFill>
            <a:schemeClr val="accent1"/>
          </a:solidFill>
          <a:ln w="12699" cap="flat" cmpd="sng">
            <a:solidFill>
              <a:schemeClr val="tx1"/>
            </a:solidFill>
            <a:prstDash val="solid"/>
            <a:miter/>
            <a:headEnd type="none" w="med" len="med"/>
            <a:tailEnd type="none" w="med" len="med"/>
          </a:ln>
        </p:spPr>
        <p:txBody>
          <a:bodyPr wrap="none" anchor="ctr"/>
          <a:lstStyle/>
          <a:p>
            <a:pPr algn="ctr"/>
            <a:endParaRPr lang="zh-CN" altLang="en-US" sz="2800" dirty="0">
              <a:latin typeface="Tahoma" panose="020B0604030504040204" pitchFamily="34" charset="0"/>
              <a:ea typeface="黑体" panose="02010609060101010101" pitchFamily="2" charset="-122"/>
            </a:endParaRPr>
          </a:p>
        </p:txBody>
      </p:sp>
      <p:sp>
        <p:nvSpPr>
          <p:cNvPr id="68616" name="直接连接符 1046536"/>
          <p:cNvSpPr/>
          <p:nvPr/>
        </p:nvSpPr>
        <p:spPr>
          <a:xfrm flipV="1">
            <a:off x="1524000" y="3265488"/>
            <a:ext cx="0" cy="381000"/>
          </a:xfrm>
          <a:prstGeom prst="line">
            <a:avLst/>
          </a:prstGeom>
          <a:ln w="12699" cap="flat" cmpd="sng">
            <a:solidFill>
              <a:schemeClr val="tx1"/>
            </a:solidFill>
            <a:prstDash val="solid"/>
            <a:round/>
            <a:headEnd type="none" w="sm" len="sm"/>
            <a:tailEnd type="none" w="sm" len="sm"/>
          </a:ln>
        </p:spPr>
      </p:sp>
      <p:sp>
        <p:nvSpPr>
          <p:cNvPr id="68617" name="直接连接符 1046537"/>
          <p:cNvSpPr/>
          <p:nvPr/>
        </p:nvSpPr>
        <p:spPr>
          <a:xfrm flipV="1">
            <a:off x="3352800" y="3265488"/>
            <a:ext cx="0" cy="381000"/>
          </a:xfrm>
          <a:prstGeom prst="line">
            <a:avLst/>
          </a:prstGeom>
          <a:ln w="12699" cap="flat" cmpd="sng">
            <a:solidFill>
              <a:schemeClr val="tx1"/>
            </a:solidFill>
            <a:prstDash val="solid"/>
            <a:round/>
            <a:headEnd type="none" w="sm" len="sm"/>
            <a:tailEnd type="none" w="sm" len="sm"/>
          </a:ln>
        </p:spPr>
      </p:sp>
      <p:sp>
        <p:nvSpPr>
          <p:cNvPr id="68618" name="直接连接符 1046538"/>
          <p:cNvSpPr/>
          <p:nvPr/>
        </p:nvSpPr>
        <p:spPr>
          <a:xfrm flipV="1">
            <a:off x="5257800" y="3265488"/>
            <a:ext cx="0" cy="381000"/>
          </a:xfrm>
          <a:prstGeom prst="line">
            <a:avLst/>
          </a:prstGeom>
          <a:ln w="12699" cap="flat" cmpd="sng">
            <a:solidFill>
              <a:schemeClr val="tx1"/>
            </a:solidFill>
            <a:prstDash val="solid"/>
            <a:round/>
            <a:headEnd type="none" w="sm" len="sm"/>
            <a:tailEnd type="none" w="sm" len="sm"/>
          </a:ln>
        </p:spPr>
      </p:sp>
      <p:sp>
        <p:nvSpPr>
          <p:cNvPr id="68619" name="直接连接符 1046539"/>
          <p:cNvSpPr/>
          <p:nvPr/>
        </p:nvSpPr>
        <p:spPr>
          <a:xfrm flipV="1">
            <a:off x="8534400" y="3265488"/>
            <a:ext cx="0" cy="381000"/>
          </a:xfrm>
          <a:prstGeom prst="line">
            <a:avLst/>
          </a:prstGeom>
          <a:ln w="12699" cap="flat" cmpd="sng">
            <a:solidFill>
              <a:schemeClr val="tx1"/>
            </a:solidFill>
            <a:prstDash val="solid"/>
            <a:round/>
            <a:headEnd type="none" w="sm" len="sm"/>
            <a:tailEnd type="none" w="sm" len="sm"/>
          </a:ln>
        </p:spPr>
      </p:sp>
      <p:sp>
        <p:nvSpPr>
          <p:cNvPr id="68620" name="直接连接符 1046540"/>
          <p:cNvSpPr/>
          <p:nvPr/>
        </p:nvSpPr>
        <p:spPr>
          <a:xfrm>
            <a:off x="6019801" y="3798888"/>
            <a:ext cx="1828800" cy="0"/>
          </a:xfrm>
          <a:prstGeom prst="line">
            <a:avLst/>
          </a:prstGeom>
          <a:ln w="25399" cap="flat" cmpd="sng">
            <a:solidFill>
              <a:schemeClr val="tx1"/>
            </a:solidFill>
            <a:prstDash val="dash"/>
            <a:round/>
            <a:headEnd type="none" w="sm" len="sm"/>
            <a:tailEnd type="none" w="sm" len="sm"/>
          </a:ln>
        </p:spPr>
      </p:sp>
      <p:sp>
        <p:nvSpPr>
          <p:cNvPr id="68621" name="矩形 1046541"/>
          <p:cNvSpPr/>
          <p:nvPr/>
        </p:nvSpPr>
        <p:spPr>
          <a:xfrm>
            <a:off x="533400" y="4256088"/>
            <a:ext cx="1905001" cy="398780"/>
          </a:xfrm>
          <a:prstGeom prst="rect">
            <a:avLst/>
          </a:prstGeom>
          <a:noFill/>
          <a:ln w="9525">
            <a:noFill/>
          </a:ln>
        </p:spPr>
        <p:txBody>
          <a:bodyPr lIns="92075" tIns="46038" rIns="92075" bIns="46038"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202.119.200.1</a:t>
            </a:r>
          </a:p>
        </p:txBody>
      </p:sp>
      <p:sp>
        <p:nvSpPr>
          <p:cNvPr id="68622" name="矩形 1046542"/>
          <p:cNvSpPr/>
          <p:nvPr/>
        </p:nvSpPr>
        <p:spPr>
          <a:xfrm>
            <a:off x="2438400" y="4256088"/>
            <a:ext cx="1905001" cy="398780"/>
          </a:xfrm>
          <a:prstGeom prst="rect">
            <a:avLst/>
          </a:prstGeom>
          <a:noFill/>
          <a:ln w="9525">
            <a:noFill/>
          </a:ln>
        </p:spPr>
        <p:txBody>
          <a:bodyPr lIns="92075" tIns="46038" rIns="92075" bIns="46038"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202.119.200.2</a:t>
            </a:r>
          </a:p>
        </p:txBody>
      </p:sp>
      <p:sp>
        <p:nvSpPr>
          <p:cNvPr id="68623" name="矩形 1046543"/>
          <p:cNvSpPr/>
          <p:nvPr/>
        </p:nvSpPr>
        <p:spPr>
          <a:xfrm>
            <a:off x="4648200" y="4256088"/>
            <a:ext cx="1905001" cy="398780"/>
          </a:xfrm>
          <a:prstGeom prst="rect">
            <a:avLst/>
          </a:prstGeom>
          <a:noFill/>
          <a:ln w="9525">
            <a:noFill/>
          </a:ln>
        </p:spPr>
        <p:txBody>
          <a:bodyPr lIns="92075" tIns="46038" rIns="92075" bIns="46038"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202.119.200.3</a:t>
            </a:r>
          </a:p>
        </p:txBody>
      </p:sp>
      <p:sp>
        <p:nvSpPr>
          <p:cNvPr id="68624" name="矩形 1046544"/>
          <p:cNvSpPr/>
          <p:nvPr/>
        </p:nvSpPr>
        <p:spPr>
          <a:xfrm>
            <a:off x="7391400" y="4256088"/>
            <a:ext cx="1905001" cy="400752"/>
          </a:xfrm>
          <a:prstGeom prst="rect">
            <a:avLst/>
          </a:prstGeom>
          <a:noFill/>
          <a:ln w="9525">
            <a:noFill/>
          </a:ln>
        </p:spPr>
        <p:txBody>
          <a:bodyPr lIns="92075" tIns="46038" rIns="92075" bIns="46038" anchor="t">
            <a:spAutoFit/>
          </a:bodyPr>
          <a:lstStyle/>
          <a:p>
            <a:pPr>
              <a:spcBef>
                <a:spcPct val="50000"/>
              </a:spcBef>
            </a:pPr>
            <a:r>
              <a:rPr lang="en-US" altLang="zh-CN" sz="2000" b="1">
                <a:latin typeface="Times New Roman" panose="02020603050405020304" pitchFamily="18" charset="0"/>
                <a:ea typeface="宋体" panose="02010600030101010101" pitchFamily="2" charset="-122"/>
              </a:rPr>
              <a:t>202.119.200.254</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a:t>2. </a:t>
            </a:r>
            <a:r>
              <a:rPr lang="zh-CN" altLang="en-US" dirty="0"/>
              <a:t>常用的三种类别的 </a:t>
            </a:r>
            <a:r>
              <a:rPr lang="en-US" altLang="zh-CN" dirty="0"/>
              <a:t>IP </a:t>
            </a:r>
            <a:r>
              <a:rPr lang="zh-CN" altLang="en-US" dirty="0"/>
              <a:t>地址 </a:t>
            </a:r>
          </a:p>
        </p:txBody>
      </p:sp>
      <p:graphicFrame>
        <p:nvGraphicFramePr>
          <p:cNvPr id="2" name="表格 1"/>
          <p:cNvGraphicFramePr>
            <a:graphicFrameLocks noGrp="1"/>
          </p:cNvGraphicFramePr>
          <p:nvPr/>
        </p:nvGraphicFramePr>
        <p:xfrm>
          <a:off x="416496" y="1988840"/>
          <a:ext cx="9361040" cy="2952328"/>
        </p:xfrm>
        <a:graphic>
          <a:graphicData uri="http://schemas.openxmlformats.org/drawingml/2006/table">
            <a:tbl>
              <a:tblPr>
                <a:tableStyleId>{5C22544A-7EE6-4342-B048-85BDC9FD1C3A}</a:tableStyleId>
              </a:tblPr>
              <a:tblGrid>
                <a:gridCol w="800980"/>
                <a:gridCol w="2943436"/>
                <a:gridCol w="1656184"/>
                <a:gridCol w="1944216"/>
                <a:gridCol w="2016224"/>
              </a:tblGrid>
              <a:tr h="1224136">
                <a:tc>
                  <a:txBody>
                    <a:bodyPr/>
                    <a:lstStyle/>
                    <a:p>
                      <a:pPr algn="ctr">
                        <a:lnSpc>
                          <a:spcPct val="100000"/>
                        </a:lnSpc>
                        <a:spcAft>
                          <a:spcPts val="0"/>
                        </a:spcAft>
                      </a:pPr>
                      <a:r>
                        <a:rPr lang="zh-CN" sz="2400" b="1" dirty="0">
                          <a:effectLst/>
                          <a:latin typeface="+mn-lt"/>
                          <a:ea typeface="黑体" panose="02010609060101010101" pitchFamily="2" charset="-122"/>
                        </a:rPr>
                        <a:t>网络</a:t>
                      </a:r>
                    </a:p>
                    <a:p>
                      <a:pPr algn="ctr">
                        <a:lnSpc>
                          <a:spcPct val="100000"/>
                        </a:lnSpc>
                        <a:spcAft>
                          <a:spcPts val="0"/>
                        </a:spcAft>
                      </a:pPr>
                      <a:r>
                        <a:rPr lang="zh-CN" sz="2400" b="1" dirty="0">
                          <a:effectLst/>
                          <a:latin typeface="+mn-lt"/>
                          <a:ea typeface="黑体" panose="02010609060101010101" pitchFamily="2" charset="-122"/>
                        </a:rPr>
                        <a:t>类别</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最大可</a:t>
                      </a:r>
                      <a:r>
                        <a:rPr lang="zh-CN" sz="2400" b="1" dirty="0" smtClean="0">
                          <a:effectLst/>
                          <a:latin typeface="+mn-lt"/>
                          <a:ea typeface="黑体" panose="02010609060101010101" pitchFamily="2" charset="-122"/>
                        </a:rPr>
                        <a:t>指派</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的网络</a:t>
                      </a:r>
                      <a:r>
                        <a:rPr lang="zh-CN" sz="2400" b="1" dirty="0">
                          <a:effectLst/>
                          <a:latin typeface="+mn-lt"/>
                          <a:ea typeface="黑体" panose="02010609060101010101" pitchFamily="2" charset="-122"/>
                        </a:rPr>
                        <a:t>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第一个可指派</a:t>
                      </a:r>
                      <a:r>
                        <a:rPr lang="zh-CN" sz="2400" b="1" dirty="0" smtClean="0">
                          <a:effectLst/>
                          <a:latin typeface="+mn-lt"/>
                          <a:ea typeface="黑体" panose="02010609060101010101" pitchFamily="2" charset="-122"/>
                        </a:rPr>
                        <a:t>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最后一个可</a:t>
                      </a:r>
                      <a:r>
                        <a:rPr lang="zh-CN" sz="2400" b="1" dirty="0" smtClean="0">
                          <a:effectLst/>
                          <a:latin typeface="+mn-lt"/>
                          <a:ea typeface="黑体" panose="02010609060101010101" pitchFamily="2" charset="-122"/>
                        </a:rPr>
                        <a:t>指派的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每个网络</a:t>
                      </a:r>
                      <a:r>
                        <a:rPr lang="zh-CN" sz="2400" b="1" dirty="0" smtClean="0">
                          <a:effectLst/>
                          <a:latin typeface="+mn-lt"/>
                          <a:ea typeface="黑体" panose="02010609060101010101" pitchFamily="2" charset="-122"/>
                        </a:rPr>
                        <a:t>中</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最大</a:t>
                      </a:r>
                      <a:r>
                        <a:rPr lang="zh-CN" sz="2400" b="1" dirty="0">
                          <a:effectLst/>
                          <a:latin typeface="+mn-lt"/>
                          <a:ea typeface="黑体" panose="02010609060101010101" pitchFamily="2" charset="-122"/>
                        </a:rPr>
                        <a:t>主机数</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576064">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A</a:t>
                      </a:r>
                      <a:endParaRPr lang="zh-CN" sz="2400" b="1" dirty="0">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126 (2</a:t>
                      </a:r>
                      <a:r>
                        <a:rPr lang="en-US" sz="2400" b="1" baseline="30000" dirty="0">
                          <a:solidFill>
                            <a:srgbClr val="0000CC"/>
                          </a:solidFill>
                          <a:effectLst/>
                          <a:latin typeface="+mn-lt"/>
                          <a:ea typeface="黑体" panose="02010609060101010101" pitchFamily="2" charset="-122"/>
                        </a:rPr>
                        <a:t>7</a:t>
                      </a:r>
                      <a:r>
                        <a:rPr lang="en-US" sz="2400" b="1" dirty="0">
                          <a:solidFill>
                            <a:srgbClr val="0000CC"/>
                          </a:solidFill>
                          <a:effectLst/>
                          <a:latin typeface="+mn-lt"/>
                          <a:ea typeface="黑体" panose="02010609060101010101" pitchFamily="2" charset="-122"/>
                        </a:rPr>
                        <a:t> – 2)</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126</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16777214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B</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16383 (2</a:t>
                      </a:r>
                      <a:r>
                        <a:rPr lang="en-US" sz="2400" b="1" baseline="30000" dirty="0">
                          <a:solidFill>
                            <a:srgbClr val="0000CC"/>
                          </a:solidFill>
                          <a:effectLst/>
                          <a:latin typeface="+mn-lt"/>
                          <a:ea typeface="黑体" panose="02010609060101010101" pitchFamily="2" charset="-122"/>
                        </a:rPr>
                        <a:t>14</a:t>
                      </a:r>
                      <a:r>
                        <a:rPr lang="en-US" sz="2400" b="1" dirty="0">
                          <a:solidFill>
                            <a:srgbClr val="0000CC"/>
                          </a:solidFill>
                          <a:effectLst/>
                          <a:latin typeface="+mn-lt"/>
                          <a:ea typeface="黑体" panose="02010609060101010101" pitchFamily="2" charset="-122"/>
                        </a:rPr>
                        <a:t> – 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128.1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191.255</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65534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C</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2097151 (2</a:t>
                      </a:r>
                      <a:r>
                        <a:rPr lang="en-US" sz="2400" b="1" baseline="30000" dirty="0">
                          <a:solidFill>
                            <a:srgbClr val="0000CC"/>
                          </a:solidFill>
                          <a:effectLst/>
                          <a:latin typeface="+mn-lt"/>
                          <a:ea typeface="黑体" panose="02010609060101010101" pitchFamily="2" charset="-122"/>
                        </a:rPr>
                        <a:t>21</a:t>
                      </a:r>
                      <a:r>
                        <a:rPr lang="en-US" sz="2400" b="1" dirty="0">
                          <a:solidFill>
                            <a:srgbClr val="0000CC"/>
                          </a:solidFill>
                          <a:effectLst/>
                          <a:latin typeface="+mn-lt"/>
                          <a:ea typeface="黑体" panose="02010609060101010101" pitchFamily="2" charset="-122"/>
                        </a:rPr>
                        <a:t> – 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192.0.1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223.255.255</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254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152800" y="1412776"/>
            <a:ext cx="3873755" cy="523220"/>
          </a:xfrm>
          <a:prstGeom prst="rect">
            <a:avLst/>
          </a:prstGeom>
        </p:spPr>
        <p:txBody>
          <a:bodyPr wrap="square">
            <a:spAutoFit/>
          </a:bodyPr>
          <a:lstStyle/>
          <a:p>
            <a:pPr algn="ctr"/>
            <a:r>
              <a:rPr lang="en-US" altLang="zh-CN" sz="2800" b="1" dirty="0" smtClean="0">
                <a:ea typeface="黑体" panose="02010609060101010101" pitchFamily="2" charset="-122"/>
              </a:rPr>
              <a:t>IP </a:t>
            </a:r>
            <a:r>
              <a:rPr lang="zh-CN" altLang="en-US" sz="2800" b="1" dirty="0">
                <a:ea typeface="黑体" panose="02010609060101010101" pitchFamily="2" charset="-122"/>
              </a:rPr>
              <a:t>地址</a:t>
            </a:r>
            <a:r>
              <a:rPr lang="zh-CN" altLang="en-US" sz="2800" b="1" dirty="0" smtClean="0">
                <a:ea typeface="黑体" panose="02010609060101010101" pitchFamily="2" charset="-122"/>
              </a:rPr>
              <a:t>的指派范围 </a:t>
            </a:r>
            <a:endParaRPr lang="zh-CN" altLang="en-US" sz="2800" b="1" dirty="0">
              <a:ea typeface="黑体" panose="02010609060101010101" pitchFamily="2" charset="-122"/>
            </a:endParaRPr>
          </a:p>
        </p:txBody>
      </p:sp>
      <p:sp>
        <p:nvSpPr>
          <p:cNvPr id="1049612" name="矩形 1049611"/>
          <p:cNvSpPr/>
          <p:nvPr/>
        </p:nvSpPr>
        <p:spPr>
          <a:xfrm>
            <a:off x="633731" y="5517833"/>
            <a:ext cx="9144000" cy="1014730"/>
          </a:xfrm>
          <a:prstGeom prst="rect">
            <a:avLst/>
          </a:prstGeom>
          <a:solidFill>
            <a:srgbClr val="FFCCCC"/>
          </a:solidFill>
          <a:ln w="12700">
            <a:noFill/>
          </a:ln>
        </p:spPr>
        <p:txBody>
          <a:bodyPr anchor="t">
            <a:spAutoFit/>
          </a:bodyPr>
          <a:lstStyle/>
          <a:p>
            <a:pPr>
              <a:spcBef>
                <a:spcPct val="50000"/>
              </a:spcBef>
              <a:buClr>
                <a:schemeClr val="hlink"/>
              </a:buClr>
              <a:buSzPct val="70000"/>
              <a:buFont typeface="Wingdings" panose="05000000000000000000" pitchFamily="2" charset="2"/>
              <a:buChar char="n"/>
            </a:pPr>
            <a:r>
              <a:rPr lang="en-US" altLang="zh-CN" sz="2400" b="1" dirty="0">
                <a:solidFill>
                  <a:schemeClr val="tx1"/>
                </a:solidFill>
                <a:latin typeface="Garamond" pitchFamily="18" charset="0"/>
                <a:ea typeface="宋体" panose="02010600030101010101" pitchFamily="2" charset="-122"/>
              </a:rPr>
              <a:t> </a:t>
            </a:r>
            <a:r>
              <a:rPr lang="zh-CN" altLang="en-US" sz="2400" b="1" dirty="0">
                <a:solidFill>
                  <a:schemeClr val="tx1"/>
                </a:solidFill>
                <a:latin typeface="Garamond" pitchFamily="18" charset="0"/>
                <a:ea typeface="宋体" panose="02010600030101010101" pitchFamily="2" charset="-122"/>
              </a:rPr>
              <a:t>网络号为</a:t>
            </a:r>
            <a:r>
              <a:rPr lang="en-US" altLang="zh-CN" sz="2400" b="1" dirty="0">
                <a:solidFill>
                  <a:schemeClr val="tx1"/>
                </a:solidFill>
                <a:latin typeface="Garamond" pitchFamily="18" charset="0"/>
                <a:ea typeface="宋体" panose="02010600030101010101" pitchFamily="2" charset="-122"/>
              </a:rPr>
              <a:t>127</a:t>
            </a:r>
            <a:r>
              <a:rPr lang="zh-CN" altLang="en-US" sz="2400" b="1" dirty="0">
                <a:solidFill>
                  <a:schemeClr val="tx1"/>
                </a:solidFill>
                <a:latin typeface="Garamond" pitchFamily="18" charset="0"/>
                <a:ea typeface="宋体" panose="02010600030101010101" pitchFamily="2" charset="-122"/>
              </a:rPr>
              <a:t>的地址专用作测试，不用作其他用途。</a:t>
            </a:r>
          </a:p>
          <a:p>
            <a:pPr>
              <a:spcBef>
                <a:spcPct val="50000"/>
              </a:spcBef>
              <a:buClr>
                <a:schemeClr val="hlink"/>
              </a:buClr>
              <a:buSzPct val="70000"/>
              <a:buFont typeface="Wingdings" panose="05000000000000000000" pitchFamily="2" charset="2"/>
              <a:buChar char="n"/>
            </a:pPr>
            <a:r>
              <a:rPr lang="zh-CN" altLang="en-US" sz="2400" b="1" dirty="0">
                <a:solidFill>
                  <a:schemeClr val="tx1"/>
                </a:solidFill>
                <a:latin typeface="Garamond" pitchFamily="18" charset="0"/>
                <a:ea typeface="宋体" panose="02010600030101010101" pitchFamily="2" charset="-122"/>
              </a:rPr>
              <a:t> 例：</a:t>
            </a:r>
            <a:r>
              <a:rPr lang="en-US" altLang="zh-CN" sz="2400" b="1" dirty="0">
                <a:solidFill>
                  <a:schemeClr val="tx1"/>
                </a:solidFill>
                <a:latin typeface="Garamond" pitchFamily="18" charset="0"/>
                <a:ea typeface="宋体" panose="02010600030101010101" pitchFamily="2" charset="-122"/>
              </a:rPr>
              <a:t>127.0.0.1</a:t>
            </a:r>
            <a:r>
              <a:rPr lang="zh-CN" altLang="en-US" sz="2400" b="1" dirty="0">
                <a:solidFill>
                  <a:schemeClr val="tx1"/>
                </a:solidFill>
                <a:latin typeface="Garamond" pitchFamily="18" charset="0"/>
                <a:ea typeface="宋体" panose="02010600030101010101" pitchFamily="2" charset="-122"/>
              </a:rPr>
              <a:t>为回送给计算机自身的地址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9612"/>
                                        </p:tgtEl>
                                        <p:attrNameLst>
                                          <p:attrName>style.visibility</p:attrName>
                                        </p:attrNameLst>
                                      </p:cBhvr>
                                      <p:to>
                                        <p:strVal val="visible"/>
                                      </p:to>
                                    </p:set>
                                    <p:anim calcmode="lin" valueType="num">
                                      <p:cBhvr additive="base">
                                        <p:cTn id="7" dur="500" fill="hold"/>
                                        <p:tgtEl>
                                          <p:spTgt spid="1049612"/>
                                        </p:tgtEl>
                                        <p:attrNameLst>
                                          <p:attrName>ppt_x</p:attrName>
                                        </p:attrNameLst>
                                      </p:cBhvr>
                                      <p:tavLst>
                                        <p:tav tm="0">
                                          <p:val>
                                            <p:strVal val="#ppt_x"/>
                                          </p:val>
                                        </p:tav>
                                        <p:tav tm="100000">
                                          <p:val>
                                            <p:strVal val="#ppt_x"/>
                                          </p:val>
                                        </p:tav>
                                      </p:tavLst>
                                    </p:anim>
                                    <p:anim calcmode="lin" valueType="num">
                                      <p:cBhvr additive="base">
                                        <p:cTn id="8" dur="500" fill="hold"/>
                                        <p:tgtEl>
                                          <p:spTgt spid="10496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a:noFill/>
          <a:extLst>
            <a:ext uri="{91240B29-F687-4F45-9708-019B960494DF}">
              <a14:hiddenLine xmlns="" xmlns:a14="http://schemas.microsoft.com/office/drawing/2010/main" w="9525">
                <a:solidFill>
                  <a:schemeClr val="tx1"/>
                </a:solidFill>
                <a:prstDash val="solid"/>
                <a:miter lim="800000"/>
                <a:headEnd/>
                <a:tailEnd/>
              </a14:hiddenLine>
            </a:ext>
          </a:extLst>
        </p:spPr>
        <p:txBody>
          <a:bodyPr/>
          <a:lstStyle/>
          <a:p>
            <a:pPr algn="ctr"/>
            <a:r>
              <a:rPr lang="zh-CN" altLang="en-US" dirty="0" smtClean="0"/>
              <a:t>特殊的 </a:t>
            </a:r>
            <a:r>
              <a:rPr lang="en-US" altLang="zh-CN" dirty="0" smtClean="0"/>
              <a:t>IP </a:t>
            </a:r>
            <a:r>
              <a:rPr lang="zh-CN" altLang="en-US" dirty="0" smtClean="0"/>
              <a:t>地址</a:t>
            </a:r>
            <a:endParaRPr lang="zh-CN" altLang="en-US" dirty="0"/>
          </a:p>
        </p:txBody>
      </p:sp>
      <p:graphicFrame>
        <p:nvGraphicFramePr>
          <p:cNvPr id="3" name="内容占位符 2"/>
          <p:cNvGraphicFramePr>
            <a:graphicFrameLocks noGrp="1"/>
          </p:cNvGraphicFramePr>
          <p:nvPr>
            <p:ph idx="1"/>
          </p:nvPr>
        </p:nvGraphicFramePr>
        <p:xfrm>
          <a:off x="488505" y="1412776"/>
          <a:ext cx="9145016" cy="4389120"/>
        </p:xfrm>
        <a:graphic>
          <a:graphicData uri="http://schemas.openxmlformats.org/drawingml/2006/table">
            <a:tbl>
              <a:tblPr>
                <a:tableStyleId>{5C22544A-7EE6-4342-B048-85BDC9FD1C3A}</a:tableStyleId>
              </a:tblPr>
              <a:tblGrid>
                <a:gridCol w="1080120"/>
                <a:gridCol w="1584176"/>
                <a:gridCol w="1224136"/>
                <a:gridCol w="1440160"/>
                <a:gridCol w="3816424"/>
              </a:tblGrid>
              <a:tr h="0">
                <a:tc>
                  <a:txBody>
                    <a:bodyPr/>
                    <a:lstStyle/>
                    <a:p>
                      <a:pPr marL="0" algn="ctr" defTabSz="914400" rtl="0" eaLnBrk="1" latinLnBrk="0" hangingPunct="1">
                        <a:lnSpc>
                          <a:spcPct val="100000"/>
                        </a:lnSpc>
                        <a:spcAft>
                          <a:spcPts val="0"/>
                        </a:spcAft>
                      </a:pPr>
                      <a:r>
                        <a:rPr lang="zh-CN" sz="2400" b="1" kern="1200" dirty="0">
                          <a:solidFill>
                            <a:schemeClr val="tx1"/>
                          </a:solidFill>
                          <a:effectLst/>
                          <a:latin typeface="+mn-lt"/>
                          <a:ea typeface="黑体" panose="02010609060101010101" pitchFamily="2" charset="-122"/>
                          <a:cs typeface="+mn-cs"/>
                        </a:rPr>
                        <a:t>网络号</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a:solidFill>
                            <a:schemeClr val="tx1"/>
                          </a:solidFill>
                          <a:effectLst/>
                          <a:latin typeface="+mn-lt"/>
                          <a:ea typeface="黑体" panose="02010609060101010101" pitchFamily="2" charset="-122"/>
                          <a:cs typeface="+mn-cs"/>
                        </a:rPr>
                        <a:t>主机号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源地址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目的地址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2400" b="1" kern="1200" dirty="0">
                          <a:solidFill>
                            <a:schemeClr val="tx1"/>
                          </a:solidFill>
                          <a:effectLst/>
                          <a:latin typeface="+mn-lt"/>
                          <a:ea typeface="黑体" panose="02010609060101010101" pitchFamily="2" charset="-122"/>
                          <a:cs typeface="+mn-cs"/>
                        </a:rPr>
                        <a:t>代表的意思</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0">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在本网络上的本主机（见</a:t>
                      </a:r>
                      <a:r>
                        <a:rPr lang="en-US" sz="2400" b="1" kern="1200" dirty="0">
                          <a:solidFill>
                            <a:srgbClr val="0000CC"/>
                          </a:solidFill>
                          <a:effectLst/>
                          <a:latin typeface="+mn-lt"/>
                          <a:ea typeface="黑体" panose="02010609060101010101" pitchFamily="2" charset="-122"/>
                          <a:cs typeface="+mn-cs"/>
                        </a:rPr>
                        <a:t>6.6</a:t>
                      </a:r>
                      <a:r>
                        <a:rPr lang="zh-CN" sz="2400" b="1" kern="1200" dirty="0">
                          <a:solidFill>
                            <a:srgbClr val="0000CC"/>
                          </a:solidFill>
                          <a:effectLst/>
                          <a:latin typeface="+mn-lt"/>
                          <a:ea typeface="黑体" panose="02010609060101010101" pitchFamily="2" charset="-122"/>
                          <a:cs typeface="+mn-cs"/>
                        </a:rPr>
                        <a:t>节</a:t>
                      </a:r>
                      <a:r>
                        <a:rPr lang="en-US" sz="2400" b="1" kern="1200" dirty="0">
                          <a:solidFill>
                            <a:srgbClr val="0000CC"/>
                          </a:solidFill>
                          <a:effectLst/>
                          <a:latin typeface="+mn-lt"/>
                          <a:ea typeface="黑体" panose="02010609060101010101" pitchFamily="2" charset="-122"/>
                          <a:cs typeface="+mn-cs"/>
                        </a:rPr>
                        <a:t>DHCP</a:t>
                      </a:r>
                      <a:r>
                        <a:rPr lang="zh-CN" sz="2400" b="1" kern="1200" dirty="0">
                          <a:solidFill>
                            <a:srgbClr val="0000CC"/>
                          </a:solidFill>
                          <a:effectLst/>
                          <a:latin typeface="+mn-lt"/>
                          <a:ea typeface="黑体" panose="02010609060101010101" pitchFamily="2" charset="-122"/>
                          <a:cs typeface="+mn-cs"/>
                        </a:rPr>
                        <a:t>协议）</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0</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host-id</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在本网络上的某台主机</a:t>
                      </a:r>
                      <a:r>
                        <a:rPr lang="en-US" sz="2400" b="1" kern="1200" dirty="0">
                          <a:solidFill>
                            <a:srgbClr val="0000CC"/>
                          </a:solidFill>
                          <a:effectLst/>
                          <a:latin typeface="+mn-lt"/>
                          <a:ea typeface="黑体" panose="02010609060101010101" pitchFamily="2" charset="-122"/>
                          <a:cs typeface="+mn-cs"/>
                        </a:rPr>
                        <a:t>host-id</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全</a:t>
                      </a:r>
                      <a:r>
                        <a:rPr lang="en-US" sz="2400" b="1" kern="1200">
                          <a:solidFill>
                            <a:srgbClr val="0000CC"/>
                          </a:solidFill>
                          <a:effectLst/>
                          <a:latin typeface="+mn-lt"/>
                          <a:ea typeface="黑体" panose="02010609060101010101" pitchFamily="2" charset="-122"/>
                          <a:cs typeface="+mn-cs"/>
                        </a:rPr>
                        <a:t>1</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全</a:t>
                      </a:r>
                      <a:r>
                        <a:rPr lang="en-US" sz="2400" b="1" kern="1200">
                          <a:solidFill>
                            <a:srgbClr val="0000CC"/>
                          </a:solidFill>
                          <a:effectLst/>
                          <a:latin typeface="+mn-lt"/>
                          <a:ea typeface="黑体" panose="02010609060101010101" pitchFamily="2" charset="-122"/>
                          <a:cs typeface="+mn-cs"/>
                        </a:rPr>
                        <a:t>1</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只在本网络上进行广播（各路由器均不转发）</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net-id</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全</a:t>
                      </a:r>
                      <a:r>
                        <a:rPr lang="en-US" sz="2400" b="1" kern="1200">
                          <a:solidFill>
                            <a:srgbClr val="0000CC"/>
                          </a:solidFill>
                          <a:effectLst/>
                          <a:latin typeface="+mn-lt"/>
                          <a:ea typeface="黑体" panose="02010609060101010101" pitchFamily="2" charset="-122"/>
                          <a:cs typeface="+mn-cs"/>
                        </a:rPr>
                        <a:t>1</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对</a:t>
                      </a:r>
                      <a:r>
                        <a:rPr lang="en-US" sz="2400" b="1" kern="1200" dirty="0">
                          <a:solidFill>
                            <a:srgbClr val="0000CC"/>
                          </a:solidFill>
                          <a:effectLst/>
                          <a:latin typeface="+mn-lt"/>
                          <a:ea typeface="黑体" panose="02010609060101010101" pitchFamily="2" charset="-122"/>
                          <a:cs typeface="+mn-cs"/>
                        </a:rPr>
                        <a:t>net-id</a:t>
                      </a:r>
                      <a:r>
                        <a:rPr lang="zh-CN" sz="2400" b="1" kern="1200" dirty="0">
                          <a:solidFill>
                            <a:srgbClr val="0000CC"/>
                          </a:solidFill>
                          <a:effectLst/>
                          <a:latin typeface="+mn-lt"/>
                          <a:ea typeface="黑体" panose="02010609060101010101" pitchFamily="2" charset="-122"/>
                          <a:cs typeface="+mn-cs"/>
                        </a:rPr>
                        <a:t>上的所有主机进行广播</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127</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非全</a:t>
                      </a:r>
                      <a:r>
                        <a:rPr lang="en-US" sz="2400" b="1" kern="1200" dirty="0">
                          <a:solidFill>
                            <a:srgbClr val="0000CC"/>
                          </a:solidFill>
                          <a:effectLst/>
                          <a:latin typeface="+mn-lt"/>
                          <a:ea typeface="黑体" panose="02010609060101010101" pitchFamily="2" charset="-122"/>
                          <a:cs typeface="+mn-cs"/>
                        </a:rPr>
                        <a:t>0</a:t>
                      </a:r>
                      <a:r>
                        <a:rPr lang="zh-CN" sz="2400" b="1" kern="1200" dirty="0">
                          <a:solidFill>
                            <a:srgbClr val="0000CC"/>
                          </a:solidFill>
                          <a:effectLst/>
                          <a:latin typeface="+mn-lt"/>
                          <a:ea typeface="黑体" panose="02010609060101010101" pitchFamily="2" charset="-122"/>
                          <a:cs typeface="+mn-cs"/>
                        </a:rPr>
                        <a:t>或全</a:t>
                      </a:r>
                      <a:r>
                        <a:rPr lang="en-US" sz="2400" b="1" kern="1200" dirty="0">
                          <a:solidFill>
                            <a:srgbClr val="0000CC"/>
                          </a:solidFill>
                          <a:effectLst/>
                          <a:latin typeface="+mn-lt"/>
                          <a:ea typeface="黑体" panose="02010609060101010101" pitchFamily="2" charset="-122"/>
                          <a:cs typeface="+mn-cs"/>
                        </a:rPr>
                        <a:t>1</a:t>
                      </a:r>
                      <a:r>
                        <a:rPr lang="zh-CN" sz="2400" b="1" kern="1200" dirty="0">
                          <a:solidFill>
                            <a:srgbClr val="0000CC"/>
                          </a:solidFill>
                          <a:effectLst/>
                          <a:latin typeface="+mn-lt"/>
                          <a:ea typeface="黑体" panose="02010609060101010101" pitchFamily="2" charset="-122"/>
                          <a:cs typeface="+mn-cs"/>
                        </a:rPr>
                        <a:t>的任何数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用作本地软件环回测试之用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932865"/>
          <p:cNvSpPr>
            <a:spLocks noGrp="1"/>
          </p:cNvSpPr>
          <p:nvPr>
            <p:ph type="title"/>
          </p:nvPr>
        </p:nvSpPr>
        <p:spPr>
          <a:xfrm>
            <a:off x="1531938" y="214314"/>
            <a:ext cx="7165975" cy="1462087"/>
          </a:xfrm>
        </p:spPr>
        <p:txBody>
          <a:bodyPr anchor="b"/>
          <a:lstStyle/>
          <a:p>
            <a:pPr algn="ctr"/>
            <a:r>
              <a:rPr lang="zh-CN" altLang="en-US" dirty="0"/>
              <a:t>电信网的成功经验</a:t>
            </a:r>
            <a:br>
              <a:rPr lang="zh-CN" altLang="en-US" dirty="0"/>
            </a:br>
            <a:r>
              <a:rPr lang="zh-CN" altLang="en-US" dirty="0"/>
              <a:t>让网络负责可靠交付 </a:t>
            </a:r>
          </a:p>
        </p:txBody>
      </p:sp>
      <p:sp>
        <p:nvSpPr>
          <p:cNvPr id="16386" name="文本占位符 932866"/>
          <p:cNvSpPr>
            <a:spLocks noGrp="1"/>
          </p:cNvSpPr>
          <p:nvPr>
            <p:ph idx="1"/>
          </p:nvPr>
        </p:nvSpPr>
        <p:spPr>
          <a:xfrm>
            <a:off x="495301" y="1904365"/>
            <a:ext cx="9065895" cy="4226560"/>
          </a:xfrm>
        </p:spPr>
        <p:txBody>
          <a:bodyPr anchor="t"/>
          <a:lstStyle/>
          <a:p>
            <a:r>
              <a:rPr lang="zh-CN" altLang="en-US" dirty="0">
                <a:solidFill>
                  <a:schemeClr val="hlink"/>
                </a:solidFill>
              </a:rPr>
              <a:t>面向连接</a:t>
            </a:r>
            <a:r>
              <a:rPr lang="zh-CN" altLang="en-US" dirty="0"/>
              <a:t>的通信方式 </a:t>
            </a:r>
          </a:p>
          <a:p>
            <a:r>
              <a:rPr lang="zh-CN" altLang="en-US" dirty="0"/>
              <a:t>建立</a:t>
            </a:r>
            <a:r>
              <a:rPr lang="zh-CN" altLang="en-US" dirty="0">
                <a:solidFill>
                  <a:schemeClr val="hlink"/>
                </a:solidFill>
              </a:rPr>
              <a:t>虚电路</a:t>
            </a:r>
            <a:r>
              <a:rPr lang="en-US" altLang="zh-CN" dirty="0"/>
              <a:t>(Virtual Circuit)</a:t>
            </a:r>
            <a:r>
              <a:rPr lang="zh-CN" altLang="en-US" dirty="0"/>
              <a:t>，以保证双方通信所需的一切网络资源。 </a:t>
            </a:r>
          </a:p>
          <a:p>
            <a:r>
              <a:rPr lang="zh-CN" altLang="en-US" dirty="0"/>
              <a:t>如果再使用可靠传输的网络协议，就可使所发送的分组无差错按序到达终点。</a:t>
            </a:r>
            <a:r>
              <a:rPr lang="zh-CN" altLang="zh-CN" dirty="0" smtClean="0">
                <a:sym typeface="+mn-ea"/>
              </a:rPr>
              <a:t>不</a:t>
            </a:r>
            <a:r>
              <a:rPr lang="zh-CN" altLang="zh-CN" dirty="0">
                <a:sym typeface="+mn-ea"/>
              </a:rPr>
              <a:t>丢失、不</a:t>
            </a:r>
            <a:r>
              <a:rPr lang="zh-CN" altLang="zh-CN" dirty="0" smtClean="0">
                <a:sym typeface="+mn-ea"/>
              </a:rPr>
              <a:t>重复</a:t>
            </a:r>
            <a:r>
              <a:rPr lang="zh-CN" altLang="en-US" dirty="0" smtClean="0">
                <a:sym typeface="+mn-ea"/>
              </a:rPr>
              <a:t>。</a:t>
            </a:r>
            <a:endParaRPr lang="zh-CN" altLang="en-US" dirty="0"/>
          </a:p>
          <a:p>
            <a:r>
              <a:rPr lang="zh-CN" altLang="en-US" dirty="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直接连接符 1056769"/>
          <p:cNvSpPr/>
          <p:nvPr/>
        </p:nvSpPr>
        <p:spPr>
          <a:xfrm flipV="1">
            <a:off x="2068514" y="4225925"/>
            <a:ext cx="5305425" cy="0"/>
          </a:xfrm>
          <a:prstGeom prst="line">
            <a:avLst/>
          </a:prstGeom>
          <a:ln w="12700" cap="flat" cmpd="sng">
            <a:solidFill>
              <a:schemeClr val="tx1"/>
            </a:solidFill>
            <a:prstDash val="solid"/>
            <a:round/>
            <a:headEnd type="triangle" w="sm" len="med"/>
            <a:tailEnd type="triangle" w="sm" len="med"/>
          </a:ln>
        </p:spPr>
      </p:sp>
      <p:sp>
        <p:nvSpPr>
          <p:cNvPr id="71682" name="矩形 1056770"/>
          <p:cNvSpPr/>
          <p:nvPr/>
        </p:nvSpPr>
        <p:spPr>
          <a:xfrm>
            <a:off x="4132264" y="4008438"/>
            <a:ext cx="823945" cy="643766"/>
          </a:xfrm>
          <a:prstGeom prst="rect">
            <a:avLst/>
          </a:prstGeom>
          <a:solidFill>
            <a:schemeClr val="bg1"/>
          </a:solidFill>
          <a:ln w="12700">
            <a:noFill/>
          </a:ln>
        </p:spPr>
        <p:txBody>
          <a:bodyPr wrap="none" lIns="90488" tIns="44450" rIns="90488" bIns="44450" anchor="t">
            <a:spAutoFit/>
          </a:bodyPr>
          <a:lstStyle/>
          <a:p>
            <a:pP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net-id</a:t>
            </a:r>
          </a:p>
          <a:p>
            <a:pP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24 </a:t>
            </a:r>
            <a:r>
              <a:rPr lang="zh-CN" altLang="en-US" sz="2000" dirty="0">
                <a:solidFill>
                  <a:srgbClr val="333399"/>
                </a:solidFill>
                <a:latin typeface="Arial" panose="020B0604020202020204" pitchFamily="34" charset="0"/>
                <a:ea typeface="黑体" panose="02010609060101010101" pitchFamily="2" charset="-122"/>
              </a:rPr>
              <a:t>位</a:t>
            </a:r>
          </a:p>
        </p:txBody>
      </p:sp>
      <p:sp>
        <p:nvSpPr>
          <p:cNvPr id="71683" name="矩形 1056771"/>
          <p:cNvSpPr/>
          <p:nvPr/>
        </p:nvSpPr>
        <p:spPr>
          <a:xfrm>
            <a:off x="2068514" y="3571875"/>
            <a:ext cx="7046912" cy="444500"/>
          </a:xfrm>
          <a:prstGeom prst="rect">
            <a:avLst/>
          </a:prstGeom>
          <a:solidFill>
            <a:srgbClr val="FFFF99"/>
          </a:solidFill>
          <a:ln w="25400"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71684" name="直接连接符 1056772"/>
          <p:cNvSpPr/>
          <p:nvPr/>
        </p:nvSpPr>
        <p:spPr>
          <a:xfrm>
            <a:off x="3794125" y="1577975"/>
            <a:ext cx="5310188" cy="0"/>
          </a:xfrm>
          <a:prstGeom prst="line">
            <a:avLst/>
          </a:prstGeom>
          <a:ln w="12700" cap="flat" cmpd="sng">
            <a:solidFill>
              <a:schemeClr val="tx1"/>
            </a:solidFill>
            <a:prstDash val="solid"/>
            <a:round/>
            <a:headEnd type="triangle" w="sm" len="med"/>
            <a:tailEnd type="triangle" w="sm" len="med"/>
          </a:ln>
        </p:spPr>
      </p:sp>
      <p:sp>
        <p:nvSpPr>
          <p:cNvPr id="71685" name="矩形 1056773"/>
          <p:cNvSpPr/>
          <p:nvPr/>
        </p:nvSpPr>
        <p:spPr>
          <a:xfrm>
            <a:off x="5681027" y="1370013"/>
            <a:ext cx="952185" cy="643766"/>
          </a:xfrm>
          <a:prstGeom prst="rect">
            <a:avLst/>
          </a:prstGeom>
          <a:solidFill>
            <a:schemeClr val="bg1"/>
          </a:solidFill>
          <a:ln w="12700">
            <a:noFill/>
          </a:ln>
        </p:spPr>
        <p:txBody>
          <a:bodyPr wrap="none" lIns="90488" tIns="44450" rIns="90488" bIns="44450" anchor="t">
            <a:spAutoFit/>
          </a:bodyPr>
          <a:lstStyle/>
          <a:p>
            <a:pPr algn="ct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host-id</a:t>
            </a:r>
          </a:p>
          <a:p>
            <a:pPr algn="ct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24 </a:t>
            </a:r>
            <a:r>
              <a:rPr lang="zh-CN" altLang="en-US" sz="2000" dirty="0">
                <a:solidFill>
                  <a:srgbClr val="333399"/>
                </a:solidFill>
                <a:latin typeface="Arial" panose="020B0604020202020204" pitchFamily="34" charset="0"/>
                <a:ea typeface="黑体" panose="02010609060101010101" pitchFamily="2" charset="-122"/>
              </a:rPr>
              <a:t>位</a:t>
            </a:r>
          </a:p>
        </p:txBody>
      </p:sp>
      <p:sp>
        <p:nvSpPr>
          <p:cNvPr id="71686" name="直接连接符 1056774"/>
          <p:cNvSpPr/>
          <p:nvPr/>
        </p:nvSpPr>
        <p:spPr>
          <a:xfrm flipV="1">
            <a:off x="2108201" y="2913063"/>
            <a:ext cx="3475038" cy="0"/>
          </a:xfrm>
          <a:prstGeom prst="line">
            <a:avLst/>
          </a:prstGeom>
          <a:ln w="12700" cap="flat" cmpd="sng">
            <a:solidFill>
              <a:schemeClr val="tx1"/>
            </a:solidFill>
            <a:prstDash val="solid"/>
            <a:round/>
            <a:headEnd type="triangle" w="sm" len="med"/>
            <a:tailEnd type="triangle" w="sm" len="med"/>
          </a:ln>
        </p:spPr>
      </p:sp>
      <p:sp>
        <p:nvSpPr>
          <p:cNvPr id="71687" name="矩形 1056775"/>
          <p:cNvSpPr/>
          <p:nvPr/>
        </p:nvSpPr>
        <p:spPr>
          <a:xfrm>
            <a:off x="3232152" y="2708275"/>
            <a:ext cx="823945" cy="643766"/>
          </a:xfrm>
          <a:prstGeom prst="rect">
            <a:avLst/>
          </a:prstGeom>
          <a:solidFill>
            <a:schemeClr val="bg1"/>
          </a:solidFill>
          <a:ln w="12700">
            <a:noFill/>
          </a:ln>
        </p:spPr>
        <p:txBody>
          <a:bodyPr wrap="none" lIns="90488" tIns="44450" rIns="90488" bIns="44450" anchor="t">
            <a:spAutoFit/>
          </a:bodyPr>
          <a:lstStyle/>
          <a:p>
            <a:pP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net-id</a:t>
            </a:r>
          </a:p>
          <a:p>
            <a:pP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16 </a:t>
            </a:r>
            <a:r>
              <a:rPr lang="zh-CN" altLang="en-US" sz="2000" dirty="0">
                <a:solidFill>
                  <a:srgbClr val="333399"/>
                </a:solidFill>
                <a:latin typeface="Arial" panose="020B0604020202020204" pitchFamily="34" charset="0"/>
                <a:ea typeface="黑体" panose="02010609060101010101" pitchFamily="2" charset="-122"/>
              </a:rPr>
              <a:t>位</a:t>
            </a:r>
          </a:p>
        </p:txBody>
      </p:sp>
      <p:sp>
        <p:nvSpPr>
          <p:cNvPr id="71688" name="直接连接符 1056776"/>
          <p:cNvSpPr/>
          <p:nvPr/>
        </p:nvSpPr>
        <p:spPr>
          <a:xfrm>
            <a:off x="2030413" y="1577975"/>
            <a:ext cx="1763712" cy="0"/>
          </a:xfrm>
          <a:prstGeom prst="line">
            <a:avLst/>
          </a:prstGeom>
          <a:ln w="12700" cap="flat" cmpd="sng">
            <a:solidFill>
              <a:schemeClr val="tx1"/>
            </a:solidFill>
            <a:prstDash val="solid"/>
            <a:round/>
            <a:headEnd type="triangle" w="sm" len="med"/>
            <a:tailEnd type="triangle" w="sm" len="med"/>
          </a:ln>
        </p:spPr>
      </p:sp>
      <p:sp>
        <p:nvSpPr>
          <p:cNvPr id="71689" name="矩形 1056777"/>
          <p:cNvSpPr/>
          <p:nvPr/>
        </p:nvSpPr>
        <p:spPr>
          <a:xfrm>
            <a:off x="2434417" y="1370013"/>
            <a:ext cx="823945" cy="643766"/>
          </a:xfrm>
          <a:prstGeom prst="rect">
            <a:avLst/>
          </a:prstGeom>
          <a:solidFill>
            <a:schemeClr val="bg1"/>
          </a:solidFill>
          <a:ln w="12700">
            <a:noFill/>
          </a:ln>
        </p:spPr>
        <p:txBody>
          <a:bodyPr wrap="none" lIns="90488" tIns="44450" rIns="90488" bIns="44450" anchor="t">
            <a:spAutoFit/>
          </a:bodyPr>
          <a:lstStyle/>
          <a:p>
            <a:pPr algn="ct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net-id</a:t>
            </a:r>
          </a:p>
          <a:p>
            <a:pPr algn="ct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8 </a:t>
            </a:r>
            <a:r>
              <a:rPr lang="zh-CN" altLang="en-US" sz="2000" dirty="0">
                <a:solidFill>
                  <a:srgbClr val="333399"/>
                </a:solidFill>
                <a:latin typeface="Arial" panose="020B0604020202020204" pitchFamily="34" charset="0"/>
                <a:ea typeface="黑体" panose="02010609060101010101" pitchFamily="2" charset="-122"/>
              </a:rPr>
              <a:t>位</a:t>
            </a:r>
          </a:p>
        </p:txBody>
      </p:sp>
      <p:sp>
        <p:nvSpPr>
          <p:cNvPr id="71690" name="矩形 1056778"/>
          <p:cNvSpPr/>
          <p:nvPr/>
        </p:nvSpPr>
        <p:spPr>
          <a:xfrm>
            <a:off x="2033588" y="933452"/>
            <a:ext cx="7085012" cy="442913"/>
          </a:xfrm>
          <a:prstGeom prst="rect">
            <a:avLst/>
          </a:prstGeom>
          <a:solidFill>
            <a:srgbClr val="FFFF99"/>
          </a:solidFill>
          <a:ln w="19050"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71691" name="矩形 1056779"/>
          <p:cNvSpPr/>
          <p:nvPr/>
        </p:nvSpPr>
        <p:spPr>
          <a:xfrm>
            <a:off x="2054226" y="2274890"/>
            <a:ext cx="7070725" cy="446087"/>
          </a:xfrm>
          <a:prstGeom prst="rect">
            <a:avLst/>
          </a:prstGeom>
          <a:solidFill>
            <a:srgbClr val="FFFF99"/>
          </a:solidFill>
          <a:ln w="25400"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71692" name="标题 1056780"/>
          <p:cNvSpPr>
            <a:spLocks noGrp="1"/>
          </p:cNvSpPr>
          <p:nvPr>
            <p:ph type="title"/>
          </p:nvPr>
        </p:nvSpPr>
        <p:spPr>
          <a:xfrm>
            <a:off x="776289" y="44450"/>
            <a:ext cx="8548687" cy="768350"/>
          </a:xfrm>
        </p:spPr>
        <p:txBody>
          <a:bodyPr anchor="b"/>
          <a:lstStyle/>
          <a:p>
            <a:pPr algn="ctr"/>
            <a:r>
              <a:rPr lang="en-US" altLang="zh-CN" sz="4000" dirty="0"/>
              <a:t>IP </a:t>
            </a:r>
            <a:r>
              <a:rPr lang="zh-CN" altLang="en-US" sz="4000" dirty="0"/>
              <a:t>地址中的网络号字段和主机号字段 </a:t>
            </a:r>
          </a:p>
        </p:txBody>
      </p:sp>
      <p:sp>
        <p:nvSpPr>
          <p:cNvPr id="71693" name="矩形 1056781"/>
          <p:cNvSpPr/>
          <p:nvPr/>
        </p:nvSpPr>
        <p:spPr>
          <a:xfrm>
            <a:off x="2078039" y="3586163"/>
            <a:ext cx="5300662" cy="423862"/>
          </a:xfrm>
          <a:prstGeom prst="rect">
            <a:avLst/>
          </a:prstGeom>
          <a:solidFill>
            <a:srgbClr val="FFCCFF"/>
          </a:solidFill>
          <a:ln w="12700">
            <a:noFill/>
          </a:ln>
        </p:spPr>
        <p:txBody>
          <a:bodyPr anchor="t"/>
          <a:lstStyle/>
          <a:p>
            <a:endParaRPr lang="zh-CN" altLang="en-US">
              <a:latin typeface="Arial" panose="020B0604020202020204" pitchFamily="34" charset="0"/>
              <a:ea typeface="宋体" panose="02010600030101010101" pitchFamily="2" charset="-122"/>
            </a:endParaRPr>
          </a:p>
        </p:txBody>
      </p:sp>
      <p:sp>
        <p:nvSpPr>
          <p:cNvPr id="71694" name="矩形 1056782"/>
          <p:cNvSpPr/>
          <p:nvPr/>
        </p:nvSpPr>
        <p:spPr>
          <a:xfrm>
            <a:off x="2076451" y="2300290"/>
            <a:ext cx="3511550" cy="409575"/>
          </a:xfrm>
          <a:prstGeom prst="rect">
            <a:avLst/>
          </a:prstGeom>
          <a:solidFill>
            <a:srgbClr val="FFCCFF"/>
          </a:solidFill>
          <a:ln w="12700">
            <a:noFill/>
          </a:ln>
        </p:spPr>
        <p:txBody>
          <a:bodyPr anchor="t"/>
          <a:lstStyle/>
          <a:p>
            <a:endParaRPr lang="zh-CN" altLang="en-US">
              <a:latin typeface="Arial" panose="020B0604020202020204" pitchFamily="34" charset="0"/>
              <a:ea typeface="宋体" panose="02010600030101010101" pitchFamily="2" charset="-122"/>
            </a:endParaRPr>
          </a:p>
        </p:txBody>
      </p:sp>
      <p:sp>
        <p:nvSpPr>
          <p:cNvPr id="71695" name="矩形 1056783"/>
          <p:cNvSpPr/>
          <p:nvPr/>
        </p:nvSpPr>
        <p:spPr>
          <a:xfrm>
            <a:off x="2057401" y="957263"/>
            <a:ext cx="1730375" cy="406400"/>
          </a:xfrm>
          <a:prstGeom prst="rect">
            <a:avLst/>
          </a:prstGeom>
          <a:solidFill>
            <a:srgbClr val="FFCCFF"/>
          </a:solidFill>
          <a:ln w="12700">
            <a:noFill/>
          </a:ln>
        </p:spPr>
        <p:txBody>
          <a:bodyPr anchor="t"/>
          <a:lstStyle/>
          <a:p>
            <a:endParaRPr lang="zh-CN" altLang="en-US">
              <a:latin typeface="Arial" panose="020B0604020202020204" pitchFamily="34" charset="0"/>
              <a:ea typeface="宋体" panose="02010600030101010101" pitchFamily="2" charset="-122"/>
            </a:endParaRPr>
          </a:p>
        </p:txBody>
      </p:sp>
      <p:sp>
        <p:nvSpPr>
          <p:cNvPr id="71696" name="矩形 1056784"/>
          <p:cNvSpPr/>
          <p:nvPr/>
        </p:nvSpPr>
        <p:spPr>
          <a:xfrm>
            <a:off x="1979613" y="927101"/>
            <a:ext cx="325411" cy="397545"/>
          </a:xfrm>
          <a:prstGeom prst="rect">
            <a:avLst/>
          </a:prstGeom>
          <a:noFill/>
          <a:ln w="12700">
            <a:noFill/>
          </a:ln>
        </p:spPr>
        <p:txBody>
          <a:bodyPr wrap="none"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0</a:t>
            </a:r>
          </a:p>
        </p:txBody>
      </p:sp>
      <p:sp>
        <p:nvSpPr>
          <p:cNvPr id="71697" name="矩形 1056785"/>
          <p:cNvSpPr/>
          <p:nvPr/>
        </p:nvSpPr>
        <p:spPr>
          <a:xfrm>
            <a:off x="854075" y="955676"/>
            <a:ext cx="1180068" cy="397545"/>
          </a:xfrm>
          <a:prstGeom prst="rect">
            <a:avLst/>
          </a:prstGeom>
          <a:noFill/>
          <a:ln w="12700">
            <a:noFill/>
          </a:ln>
        </p:spPr>
        <p:txBody>
          <a:bodyPr wrap="none" lIns="90488" tIns="44450" rIns="90488" bIns="44450" anchor="t">
            <a:spAutoFit/>
          </a:bodyPr>
          <a:lstStyle/>
          <a:p>
            <a:pPr defTabSz="762000" eaLnBrk="0" hangingPunct="0"/>
            <a:r>
              <a:rPr lang="en-US" altLang="zh-CN" sz="2000" dirty="0">
                <a:solidFill>
                  <a:srgbClr val="333399"/>
                </a:solidFill>
                <a:latin typeface="Arial" panose="020B0604020202020204" pitchFamily="34" charset="0"/>
                <a:ea typeface="黑体" panose="02010609060101010101" pitchFamily="2" charset="-122"/>
              </a:rPr>
              <a:t>A </a:t>
            </a:r>
            <a:r>
              <a:rPr lang="zh-CN" altLang="en-US" sz="2000" dirty="0">
                <a:solidFill>
                  <a:srgbClr val="333399"/>
                </a:solidFill>
                <a:latin typeface="Arial" panose="020B0604020202020204" pitchFamily="34" charset="0"/>
                <a:ea typeface="黑体" panose="02010609060101010101" pitchFamily="2" charset="-122"/>
              </a:rPr>
              <a:t>类地址</a:t>
            </a:r>
          </a:p>
        </p:txBody>
      </p:sp>
      <p:sp>
        <p:nvSpPr>
          <p:cNvPr id="71698" name="直接连接符 1056786"/>
          <p:cNvSpPr/>
          <p:nvPr/>
        </p:nvSpPr>
        <p:spPr>
          <a:xfrm>
            <a:off x="2289175" y="933452"/>
            <a:ext cx="0" cy="422275"/>
          </a:xfrm>
          <a:prstGeom prst="line">
            <a:avLst/>
          </a:prstGeom>
          <a:ln w="19050" cap="flat" cmpd="sng">
            <a:solidFill>
              <a:schemeClr val="tx1"/>
            </a:solidFill>
            <a:prstDash val="dash"/>
            <a:round/>
            <a:headEnd type="none" w="med" len="med"/>
            <a:tailEnd type="none" w="med" len="med"/>
          </a:ln>
        </p:spPr>
      </p:sp>
      <p:sp>
        <p:nvSpPr>
          <p:cNvPr id="71699" name="直接连接符 1056787"/>
          <p:cNvSpPr/>
          <p:nvPr/>
        </p:nvSpPr>
        <p:spPr>
          <a:xfrm>
            <a:off x="3794125" y="933450"/>
            <a:ext cx="0" cy="450850"/>
          </a:xfrm>
          <a:prstGeom prst="line">
            <a:avLst/>
          </a:prstGeom>
          <a:ln w="19050" cap="flat" cmpd="sng">
            <a:solidFill>
              <a:schemeClr val="tx1"/>
            </a:solidFill>
            <a:prstDash val="solid"/>
            <a:round/>
            <a:headEnd type="none" w="med" len="med"/>
            <a:tailEnd type="none" w="med" len="med"/>
          </a:ln>
        </p:spPr>
      </p:sp>
      <p:sp>
        <p:nvSpPr>
          <p:cNvPr id="71700" name="直接连接符 1056788"/>
          <p:cNvSpPr/>
          <p:nvPr/>
        </p:nvSpPr>
        <p:spPr>
          <a:xfrm>
            <a:off x="2030413" y="1416050"/>
            <a:ext cx="0" cy="323850"/>
          </a:xfrm>
          <a:prstGeom prst="line">
            <a:avLst/>
          </a:prstGeom>
          <a:ln w="12700" cap="flat" cmpd="sng">
            <a:solidFill>
              <a:schemeClr val="tx1"/>
            </a:solidFill>
            <a:prstDash val="solid"/>
            <a:round/>
            <a:headEnd type="none" w="med" len="med"/>
            <a:tailEnd type="none" w="med" len="med"/>
          </a:ln>
        </p:spPr>
      </p:sp>
      <p:sp>
        <p:nvSpPr>
          <p:cNvPr id="71701" name="直接连接符 1056789"/>
          <p:cNvSpPr/>
          <p:nvPr/>
        </p:nvSpPr>
        <p:spPr>
          <a:xfrm>
            <a:off x="3794125" y="1416050"/>
            <a:ext cx="0" cy="323850"/>
          </a:xfrm>
          <a:prstGeom prst="line">
            <a:avLst/>
          </a:prstGeom>
          <a:ln w="12700" cap="flat" cmpd="sng">
            <a:solidFill>
              <a:schemeClr val="tx1"/>
            </a:solidFill>
            <a:prstDash val="solid"/>
            <a:round/>
            <a:headEnd type="none" w="med" len="med"/>
            <a:tailEnd type="none" w="med" len="med"/>
          </a:ln>
        </p:spPr>
      </p:sp>
      <p:sp>
        <p:nvSpPr>
          <p:cNvPr id="71702" name="直接连接符 1056790"/>
          <p:cNvSpPr/>
          <p:nvPr/>
        </p:nvSpPr>
        <p:spPr>
          <a:xfrm>
            <a:off x="9104313" y="1416050"/>
            <a:ext cx="0" cy="323850"/>
          </a:xfrm>
          <a:prstGeom prst="line">
            <a:avLst/>
          </a:prstGeom>
          <a:ln w="12700" cap="flat" cmpd="sng">
            <a:solidFill>
              <a:schemeClr val="tx1"/>
            </a:solidFill>
            <a:prstDash val="solid"/>
            <a:round/>
            <a:headEnd type="none" w="med" len="med"/>
            <a:tailEnd type="none" w="med" len="med"/>
          </a:ln>
        </p:spPr>
      </p:sp>
      <p:sp>
        <p:nvSpPr>
          <p:cNvPr id="71703" name="直接连接符 1056791"/>
          <p:cNvSpPr/>
          <p:nvPr/>
        </p:nvSpPr>
        <p:spPr>
          <a:xfrm flipV="1">
            <a:off x="5595939" y="2913065"/>
            <a:ext cx="3475037" cy="3175"/>
          </a:xfrm>
          <a:prstGeom prst="line">
            <a:avLst/>
          </a:prstGeom>
          <a:ln w="12700" cap="flat" cmpd="sng">
            <a:solidFill>
              <a:schemeClr val="tx1"/>
            </a:solidFill>
            <a:prstDash val="solid"/>
            <a:round/>
            <a:headEnd type="triangle" w="sm" len="med"/>
            <a:tailEnd type="triangle" w="sm" len="med"/>
          </a:ln>
        </p:spPr>
      </p:sp>
      <p:sp>
        <p:nvSpPr>
          <p:cNvPr id="71704" name="矩形 1056792"/>
          <p:cNvSpPr/>
          <p:nvPr/>
        </p:nvSpPr>
        <p:spPr>
          <a:xfrm>
            <a:off x="6812914" y="2735263"/>
            <a:ext cx="952185" cy="643766"/>
          </a:xfrm>
          <a:prstGeom prst="rect">
            <a:avLst/>
          </a:prstGeom>
          <a:solidFill>
            <a:schemeClr val="bg1"/>
          </a:solidFill>
          <a:ln w="12700">
            <a:noFill/>
          </a:ln>
        </p:spPr>
        <p:txBody>
          <a:bodyPr wrap="none" lIns="90488" tIns="44450" rIns="90488" bIns="44450" anchor="t">
            <a:spAutoFit/>
          </a:bodyPr>
          <a:lstStyle/>
          <a:p>
            <a:pPr algn="ct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host-id</a:t>
            </a:r>
          </a:p>
          <a:p>
            <a:pPr algn="ct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16 </a:t>
            </a:r>
            <a:r>
              <a:rPr lang="zh-CN" altLang="en-US" sz="2000" dirty="0">
                <a:solidFill>
                  <a:srgbClr val="333399"/>
                </a:solidFill>
                <a:latin typeface="Arial" panose="020B0604020202020204" pitchFamily="34" charset="0"/>
                <a:ea typeface="黑体" panose="02010609060101010101" pitchFamily="2" charset="-122"/>
              </a:rPr>
              <a:t>位</a:t>
            </a:r>
          </a:p>
        </p:txBody>
      </p:sp>
      <p:sp>
        <p:nvSpPr>
          <p:cNvPr id="71705" name="直接连接符 1056793"/>
          <p:cNvSpPr/>
          <p:nvPr/>
        </p:nvSpPr>
        <p:spPr>
          <a:xfrm>
            <a:off x="2068513" y="2760663"/>
            <a:ext cx="0" cy="323850"/>
          </a:xfrm>
          <a:prstGeom prst="line">
            <a:avLst/>
          </a:prstGeom>
          <a:ln w="12700" cap="flat" cmpd="sng">
            <a:solidFill>
              <a:schemeClr val="tx1"/>
            </a:solidFill>
            <a:prstDash val="solid"/>
            <a:round/>
            <a:headEnd type="none" w="med" len="med"/>
            <a:tailEnd type="none" w="med" len="med"/>
          </a:ln>
        </p:spPr>
      </p:sp>
      <p:sp>
        <p:nvSpPr>
          <p:cNvPr id="71706" name="直接连接符 1056794"/>
          <p:cNvSpPr/>
          <p:nvPr/>
        </p:nvSpPr>
        <p:spPr>
          <a:xfrm>
            <a:off x="5595938" y="2760663"/>
            <a:ext cx="0" cy="323850"/>
          </a:xfrm>
          <a:prstGeom prst="line">
            <a:avLst/>
          </a:prstGeom>
          <a:ln w="12700" cap="flat" cmpd="sng">
            <a:solidFill>
              <a:schemeClr val="tx1"/>
            </a:solidFill>
            <a:prstDash val="solid"/>
            <a:round/>
            <a:headEnd type="none" w="med" len="med"/>
            <a:tailEnd type="none" w="med" len="med"/>
          </a:ln>
        </p:spPr>
      </p:sp>
      <p:sp>
        <p:nvSpPr>
          <p:cNvPr id="71707" name="直接连接符 1056795"/>
          <p:cNvSpPr/>
          <p:nvPr/>
        </p:nvSpPr>
        <p:spPr>
          <a:xfrm>
            <a:off x="9091613" y="2760663"/>
            <a:ext cx="0" cy="323850"/>
          </a:xfrm>
          <a:prstGeom prst="line">
            <a:avLst/>
          </a:prstGeom>
          <a:ln w="12700" cap="flat" cmpd="sng">
            <a:solidFill>
              <a:schemeClr val="tx1"/>
            </a:solidFill>
            <a:prstDash val="solid"/>
            <a:round/>
            <a:headEnd type="none" w="med" len="med"/>
            <a:tailEnd type="none" w="med" len="med"/>
          </a:ln>
        </p:spPr>
      </p:sp>
      <p:sp>
        <p:nvSpPr>
          <p:cNvPr id="71708" name="矩形 1056796"/>
          <p:cNvSpPr/>
          <p:nvPr/>
        </p:nvSpPr>
        <p:spPr>
          <a:xfrm>
            <a:off x="873126" y="2286001"/>
            <a:ext cx="1194239" cy="397545"/>
          </a:xfrm>
          <a:prstGeom prst="rect">
            <a:avLst/>
          </a:prstGeom>
          <a:noFill/>
          <a:ln w="12700">
            <a:noFill/>
          </a:ln>
        </p:spPr>
        <p:txBody>
          <a:bodyPr wrap="none" lIns="90488" tIns="44450" rIns="90488" bIns="44450" anchor="t">
            <a:spAutoFit/>
          </a:bodyPr>
          <a:lstStyle/>
          <a:p>
            <a:pPr defTabSz="762000" eaLnBrk="0" hangingPunct="0"/>
            <a:r>
              <a:rPr lang="en-US" altLang="zh-CN" sz="2000" dirty="0">
                <a:solidFill>
                  <a:srgbClr val="333399"/>
                </a:solidFill>
                <a:latin typeface="Arial" panose="020B0604020202020204" pitchFamily="34" charset="0"/>
                <a:ea typeface="黑体" panose="02010609060101010101" pitchFamily="2" charset="-122"/>
              </a:rPr>
              <a:t>B </a:t>
            </a:r>
            <a:r>
              <a:rPr lang="zh-CN" altLang="en-US" sz="2000" dirty="0">
                <a:solidFill>
                  <a:srgbClr val="333399"/>
                </a:solidFill>
                <a:latin typeface="Arial" panose="020B0604020202020204" pitchFamily="34" charset="0"/>
                <a:ea typeface="黑体" panose="02010609060101010101" pitchFamily="2" charset="-122"/>
              </a:rPr>
              <a:t>类地址</a:t>
            </a:r>
          </a:p>
        </p:txBody>
      </p:sp>
      <p:sp>
        <p:nvSpPr>
          <p:cNvPr id="71709" name="直接连接符 1056797"/>
          <p:cNvSpPr/>
          <p:nvPr/>
        </p:nvSpPr>
        <p:spPr>
          <a:xfrm>
            <a:off x="5595938" y="2284415"/>
            <a:ext cx="0" cy="433387"/>
          </a:xfrm>
          <a:prstGeom prst="line">
            <a:avLst/>
          </a:prstGeom>
          <a:ln w="19050" cap="flat" cmpd="sng">
            <a:solidFill>
              <a:schemeClr val="tx1"/>
            </a:solidFill>
            <a:prstDash val="solid"/>
            <a:round/>
            <a:headEnd type="none" w="med" len="med"/>
            <a:tailEnd type="none" w="med" len="med"/>
          </a:ln>
        </p:spPr>
      </p:sp>
      <p:sp>
        <p:nvSpPr>
          <p:cNvPr id="71710" name="矩形 1056798"/>
          <p:cNvSpPr/>
          <p:nvPr/>
        </p:nvSpPr>
        <p:spPr>
          <a:xfrm>
            <a:off x="873125" y="3581400"/>
            <a:ext cx="1208665" cy="397545"/>
          </a:xfrm>
          <a:prstGeom prst="rect">
            <a:avLst/>
          </a:prstGeom>
          <a:noFill/>
          <a:ln w="12700">
            <a:noFill/>
          </a:ln>
        </p:spPr>
        <p:txBody>
          <a:bodyPr wrap="none" lIns="90488" tIns="44450" rIns="90488" bIns="44450" anchor="t">
            <a:spAutoFit/>
          </a:bodyPr>
          <a:lstStyle/>
          <a:p>
            <a:pPr defTabSz="762000" eaLnBrk="0" hangingPunct="0"/>
            <a:r>
              <a:rPr lang="en-US" altLang="zh-CN" sz="2000" dirty="0">
                <a:solidFill>
                  <a:srgbClr val="333399"/>
                </a:solidFill>
                <a:latin typeface="Arial" panose="020B0604020202020204" pitchFamily="34" charset="0"/>
                <a:ea typeface="黑体" panose="02010609060101010101" pitchFamily="2" charset="-122"/>
              </a:rPr>
              <a:t>C </a:t>
            </a:r>
            <a:r>
              <a:rPr lang="zh-CN" altLang="en-US" sz="2000" dirty="0">
                <a:solidFill>
                  <a:srgbClr val="333399"/>
                </a:solidFill>
                <a:latin typeface="Arial" panose="020B0604020202020204" pitchFamily="34" charset="0"/>
                <a:ea typeface="黑体" panose="02010609060101010101" pitchFamily="2" charset="-122"/>
              </a:rPr>
              <a:t>类地址</a:t>
            </a:r>
          </a:p>
        </p:txBody>
      </p:sp>
      <p:sp>
        <p:nvSpPr>
          <p:cNvPr id="71711" name="矩形 1056799"/>
          <p:cNvSpPr/>
          <p:nvPr/>
        </p:nvSpPr>
        <p:spPr>
          <a:xfrm>
            <a:off x="2395539" y="3600450"/>
            <a:ext cx="325411" cy="397545"/>
          </a:xfrm>
          <a:prstGeom prst="rect">
            <a:avLst/>
          </a:prstGeom>
          <a:noFill/>
          <a:ln w="12700">
            <a:noFill/>
          </a:ln>
        </p:spPr>
        <p:txBody>
          <a:bodyPr wrap="none"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0</a:t>
            </a:r>
          </a:p>
        </p:txBody>
      </p:sp>
      <p:sp>
        <p:nvSpPr>
          <p:cNvPr id="71712" name="矩形 1056800"/>
          <p:cNvSpPr/>
          <p:nvPr/>
        </p:nvSpPr>
        <p:spPr>
          <a:xfrm>
            <a:off x="2008188" y="3592513"/>
            <a:ext cx="485775" cy="396240"/>
          </a:xfrm>
          <a:prstGeom prst="rect">
            <a:avLst/>
          </a:prstGeom>
          <a:noFill/>
          <a:ln w="12700">
            <a:noFill/>
          </a:ln>
        </p:spPr>
        <p:txBody>
          <a:bodyPr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1</a:t>
            </a:r>
          </a:p>
        </p:txBody>
      </p:sp>
      <p:sp>
        <p:nvSpPr>
          <p:cNvPr id="71713" name="矩形 1056801"/>
          <p:cNvSpPr/>
          <p:nvPr/>
        </p:nvSpPr>
        <p:spPr>
          <a:xfrm>
            <a:off x="2203451" y="3600450"/>
            <a:ext cx="482600" cy="396240"/>
          </a:xfrm>
          <a:prstGeom prst="rect">
            <a:avLst/>
          </a:prstGeom>
          <a:noFill/>
          <a:ln w="12700">
            <a:noFill/>
          </a:ln>
        </p:spPr>
        <p:txBody>
          <a:bodyPr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1</a:t>
            </a:r>
          </a:p>
        </p:txBody>
      </p:sp>
      <p:sp>
        <p:nvSpPr>
          <p:cNvPr id="71714" name="直接连接符 1056802"/>
          <p:cNvSpPr/>
          <p:nvPr/>
        </p:nvSpPr>
        <p:spPr>
          <a:xfrm>
            <a:off x="2752725" y="3570290"/>
            <a:ext cx="0" cy="439737"/>
          </a:xfrm>
          <a:prstGeom prst="line">
            <a:avLst/>
          </a:prstGeom>
          <a:ln w="19050" cap="flat" cmpd="sng">
            <a:solidFill>
              <a:schemeClr val="tx1"/>
            </a:solidFill>
            <a:prstDash val="dash"/>
            <a:round/>
            <a:headEnd type="none" w="med" len="med"/>
            <a:tailEnd type="none" w="med" len="med"/>
          </a:ln>
        </p:spPr>
      </p:sp>
      <p:sp>
        <p:nvSpPr>
          <p:cNvPr id="71715" name="直接连接符 1056803"/>
          <p:cNvSpPr/>
          <p:nvPr/>
        </p:nvSpPr>
        <p:spPr>
          <a:xfrm>
            <a:off x="7397750" y="3565527"/>
            <a:ext cx="0" cy="441325"/>
          </a:xfrm>
          <a:prstGeom prst="line">
            <a:avLst/>
          </a:prstGeom>
          <a:ln w="19050" cap="flat" cmpd="sng">
            <a:solidFill>
              <a:schemeClr val="tx1"/>
            </a:solidFill>
            <a:prstDash val="solid"/>
            <a:round/>
            <a:headEnd type="none" w="med" len="med"/>
            <a:tailEnd type="none" w="med" len="med"/>
          </a:ln>
        </p:spPr>
      </p:sp>
      <p:sp>
        <p:nvSpPr>
          <p:cNvPr id="71716" name="直接连接符 1056804"/>
          <p:cNvSpPr/>
          <p:nvPr/>
        </p:nvSpPr>
        <p:spPr>
          <a:xfrm flipV="1">
            <a:off x="7402513" y="4210052"/>
            <a:ext cx="1701800" cy="17463"/>
          </a:xfrm>
          <a:prstGeom prst="line">
            <a:avLst/>
          </a:prstGeom>
          <a:ln w="12700" cap="flat" cmpd="sng">
            <a:solidFill>
              <a:schemeClr val="tx1"/>
            </a:solidFill>
            <a:prstDash val="solid"/>
            <a:round/>
            <a:headEnd type="triangle" w="sm" len="med"/>
            <a:tailEnd type="triangle" w="sm" len="med"/>
          </a:ln>
        </p:spPr>
      </p:sp>
      <p:grpSp>
        <p:nvGrpSpPr>
          <p:cNvPr id="71717" name="组合 1056805"/>
          <p:cNvGrpSpPr/>
          <p:nvPr/>
        </p:nvGrpSpPr>
        <p:grpSpPr>
          <a:xfrm>
            <a:off x="7799385" y="4037013"/>
            <a:ext cx="988859" cy="643240"/>
            <a:chOff x="2832" y="3024"/>
            <a:chExt cx="429" cy="381"/>
          </a:xfrm>
        </p:grpSpPr>
        <p:sp>
          <p:nvSpPr>
            <p:cNvPr id="71718" name="矩形 1056806"/>
            <p:cNvSpPr/>
            <p:nvPr/>
          </p:nvSpPr>
          <p:spPr>
            <a:xfrm>
              <a:off x="2832" y="3072"/>
              <a:ext cx="426" cy="138"/>
            </a:xfrm>
            <a:prstGeom prst="rect">
              <a:avLst/>
            </a:prstGeom>
            <a:solidFill>
              <a:schemeClr val="bg1"/>
            </a:solidFill>
            <a:ln w="12700">
              <a:noFill/>
            </a:ln>
          </p:spPr>
          <p:txBody>
            <a:bodyPr anchor="t"/>
            <a:lstStyle/>
            <a:p>
              <a:endParaRPr lang="zh-CN" altLang="en-US">
                <a:latin typeface="Arial" panose="020B0604020202020204" pitchFamily="34" charset="0"/>
                <a:ea typeface="宋体" panose="02010600030101010101" pitchFamily="2" charset="-122"/>
              </a:endParaRPr>
            </a:p>
          </p:txBody>
        </p:sp>
        <p:sp>
          <p:nvSpPr>
            <p:cNvPr id="71719" name="矩形 1056807"/>
            <p:cNvSpPr/>
            <p:nvPr/>
          </p:nvSpPr>
          <p:spPr>
            <a:xfrm>
              <a:off x="2848" y="3024"/>
              <a:ext cx="413" cy="381"/>
            </a:xfrm>
            <a:prstGeom prst="rect">
              <a:avLst/>
            </a:prstGeom>
            <a:noFill/>
            <a:ln w="12700">
              <a:noFill/>
            </a:ln>
          </p:spPr>
          <p:txBody>
            <a:bodyPr wrap="none" lIns="90488" tIns="44450" rIns="90488" bIns="44450" anchor="t">
              <a:spAutoFit/>
            </a:bodyPr>
            <a:lstStyle/>
            <a:p>
              <a:pPr algn="ctr" defTabSz="762000" eaLnBrk="0" hangingPunct="0">
                <a:lnSpc>
                  <a:spcPct val="90000"/>
                </a:lnSpc>
              </a:pPr>
              <a:r>
                <a:rPr lang="en-US" altLang="zh-CN" sz="2000">
                  <a:solidFill>
                    <a:srgbClr val="333399"/>
                  </a:solidFill>
                  <a:latin typeface="Arial" panose="020B0604020202020204" pitchFamily="34" charset="0"/>
                  <a:ea typeface="黑体" panose="02010609060101010101" pitchFamily="2" charset="-122"/>
                </a:rPr>
                <a:t>host-id</a:t>
              </a:r>
            </a:p>
            <a:p>
              <a:pPr algn="ctr" defTabSz="762000" eaLnBrk="0" hangingPunct="0">
                <a:lnSpc>
                  <a:spcPct val="90000"/>
                </a:lnSpc>
              </a:pPr>
              <a:r>
                <a:rPr lang="en-US" altLang="zh-CN" sz="2000" dirty="0">
                  <a:solidFill>
                    <a:srgbClr val="333399"/>
                  </a:solidFill>
                  <a:latin typeface="Arial" panose="020B0604020202020204" pitchFamily="34" charset="0"/>
                  <a:ea typeface="黑体" panose="02010609060101010101" pitchFamily="2" charset="-122"/>
                </a:rPr>
                <a:t>8 </a:t>
              </a:r>
              <a:r>
                <a:rPr lang="zh-CN" altLang="en-US" sz="2000" dirty="0">
                  <a:solidFill>
                    <a:srgbClr val="333399"/>
                  </a:solidFill>
                  <a:latin typeface="Arial" panose="020B0604020202020204" pitchFamily="34" charset="0"/>
                  <a:ea typeface="黑体" panose="02010609060101010101" pitchFamily="2" charset="-122"/>
                </a:rPr>
                <a:t>位</a:t>
              </a:r>
            </a:p>
          </p:txBody>
        </p:sp>
      </p:grpSp>
      <p:sp>
        <p:nvSpPr>
          <p:cNvPr id="71720" name="直接连接符 1056808"/>
          <p:cNvSpPr/>
          <p:nvPr/>
        </p:nvSpPr>
        <p:spPr>
          <a:xfrm>
            <a:off x="2068513" y="4073525"/>
            <a:ext cx="0" cy="323850"/>
          </a:xfrm>
          <a:prstGeom prst="line">
            <a:avLst/>
          </a:prstGeom>
          <a:ln w="12700" cap="flat" cmpd="sng">
            <a:solidFill>
              <a:schemeClr val="tx1"/>
            </a:solidFill>
            <a:prstDash val="solid"/>
            <a:round/>
            <a:headEnd type="none" w="med" len="med"/>
            <a:tailEnd type="none" w="med" len="med"/>
          </a:ln>
        </p:spPr>
      </p:sp>
      <p:sp>
        <p:nvSpPr>
          <p:cNvPr id="71721" name="直接连接符 1056809"/>
          <p:cNvSpPr/>
          <p:nvPr/>
        </p:nvSpPr>
        <p:spPr>
          <a:xfrm>
            <a:off x="7402513" y="4076700"/>
            <a:ext cx="0" cy="323850"/>
          </a:xfrm>
          <a:prstGeom prst="line">
            <a:avLst/>
          </a:prstGeom>
          <a:ln w="12700" cap="flat" cmpd="sng">
            <a:solidFill>
              <a:schemeClr val="tx1"/>
            </a:solidFill>
            <a:prstDash val="solid"/>
            <a:round/>
            <a:headEnd type="none" w="med" len="med"/>
            <a:tailEnd type="none" w="med" len="med"/>
          </a:ln>
        </p:spPr>
      </p:sp>
      <p:sp>
        <p:nvSpPr>
          <p:cNvPr id="71722" name="直接连接符 1056810"/>
          <p:cNvSpPr/>
          <p:nvPr/>
        </p:nvSpPr>
        <p:spPr>
          <a:xfrm>
            <a:off x="9091613" y="4057650"/>
            <a:ext cx="0" cy="323850"/>
          </a:xfrm>
          <a:prstGeom prst="line">
            <a:avLst/>
          </a:prstGeom>
          <a:ln w="12700" cap="flat" cmpd="sng">
            <a:solidFill>
              <a:schemeClr val="tx1"/>
            </a:solidFill>
            <a:prstDash val="solid"/>
            <a:round/>
            <a:headEnd type="none" w="med" len="med"/>
            <a:tailEnd type="none" w="med" len="med"/>
          </a:ln>
        </p:spPr>
      </p:sp>
      <p:sp>
        <p:nvSpPr>
          <p:cNvPr id="71723" name="矩形 1056811"/>
          <p:cNvSpPr/>
          <p:nvPr/>
        </p:nvSpPr>
        <p:spPr>
          <a:xfrm>
            <a:off x="2062163" y="4948238"/>
            <a:ext cx="7067550" cy="444500"/>
          </a:xfrm>
          <a:prstGeom prst="rect">
            <a:avLst/>
          </a:prstGeom>
          <a:solidFill>
            <a:srgbClr val="CCECFF"/>
          </a:solidFill>
          <a:ln w="25400"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71724" name="矩形 1056812"/>
          <p:cNvSpPr/>
          <p:nvPr/>
        </p:nvSpPr>
        <p:spPr>
          <a:xfrm>
            <a:off x="854076" y="4959351"/>
            <a:ext cx="1208665" cy="397545"/>
          </a:xfrm>
          <a:prstGeom prst="rect">
            <a:avLst/>
          </a:prstGeom>
          <a:noFill/>
          <a:ln w="12700">
            <a:noFill/>
          </a:ln>
        </p:spPr>
        <p:txBody>
          <a:bodyPr wrap="none" lIns="90488" tIns="44450" rIns="90488" bIns="44450" anchor="t">
            <a:spAutoFit/>
          </a:bodyPr>
          <a:lstStyle/>
          <a:p>
            <a:pPr defTabSz="762000" eaLnBrk="0" hangingPunct="0"/>
            <a:r>
              <a:rPr lang="en-US" altLang="zh-CN" sz="2000" dirty="0">
                <a:solidFill>
                  <a:srgbClr val="333399"/>
                </a:solidFill>
                <a:latin typeface="Arial" panose="020B0604020202020204" pitchFamily="34" charset="0"/>
                <a:ea typeface="黑体" panose="02010609060101010101" pitchFamily="2" charset="-122"/>
              </a:rPr>
              <a:t>D </a:t>
            </a:r>
            <a:r>
              <a:rPr lang="zh-CN" altLang="en-US" sz="2000" dirty="0">
                <a:solidFill>
                  <a:srgbClr val="333399"/>
                </a:solidFill>
                <a:latin typeface="Arial" panose="020B0604020202020204" pitchFamily="34" charset="0"/>
                <a:ea typeface="黑体" panose="02010609060101010101" pitchFamily="2" charset="-122"/>
              </a:rPr>
              <a:t>类地址</a:t>
            </a:r>
          </a:p>
        </p:txBody>
      </p:sp>
      <p:sp>
        <p:nvSpPr>
          <p:cNvPr id="71725" name="直接连接符 1056813"/>
          <p:cNvSpPr/>
          <p:nvPr/>
        </p:nvSpPr>
        <p:spPr>
          <a:xfrm>
            <a:off x="2843213" y="4956177"/>
            <a:ext cx="0" cy="441325"/>
          </a:xfrm>
          <a:prstGeom prst="line">
            <a:avLst/>
          </a:prstGeom>
          <a:ln w="19050" cap="flat" cmpd="sng">
            <a:solidFill>
              <a:schemeClr val="tx1"/>
            </a:solidFill>
            <a:prstDash val="dash"/>
            <a:round/>
            <a:headEnd type="none" w="med" len="med"/>
            <a:tailEnd type="none" w="med" len="med"/>
          </a:ln>
        </p:spPr>
      </p:sp>
      <p:sp>
        <p:nvSpPr>
          <p:cNvPr id="71726" name="矩形 1056814"/>
          <p:cNvSpPr/>
          <p:nvPr/>
        </p:nvSpPr>
        <p:spPr>
          <a:xfrm>
            <a:off x="1998664" y="4946651"/>
            <a:ext cx="859211" cy="397545"/>
          </a:xfrm>
          <a:prstGeom prst="rect">
            <a:avLst/>
          </a:prstGeom>
          <a:noFill/>
          <a:ln w="12700">
            <a:noFill/>
          </a:ln>
        </p:spPr>
        <p:txBody>
          <a:bodyPr wrap="none"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0</a:t>
            </a:r>
          </a:p>
        </p:txBody>
      </p:sp>
      <p:sp>
        <p:nvSpPr>
          <p:cNvPr id="71727" name="矩形 1056815"/>
          <p:cNvSpPr/>
          <p:nvPr/>
        </p:nvSpPr>
        <p:spPr>
          <a:xfrm>
            <a:off x="4830763" y="4976814"/>
            <a:ext cx="1420262" cy="397545"/>
          </a:xfrm>
          <a:prstGeom prst="rect">
            <a:avLst/>
          </a:prstGeom>
          <a:noFill/>
          <a:ln w="12700">
            <a:noFill/>
          </a:ln>
        </p:spPr>
        <p:txBody>
          <a:bodyPr wrap="none" lIns="90488" tIns="44450" rIns="90488" bIns="44450" anchor="t">
            <a:spAutoFit/>
          </a:bodyPr>
          <a:lstStyle/>
          <a:p>
            <a:pPr defTabSz="762000" eaLnBrk="0" hangingPunct="0"/>
            <a:r>
              <a:rPr lang="zh-CN" altLang="en-US" sz="2000" dirty="0">
                <a:solidFill>
                  <a:srgbClr val="333399"/>
                </a:solidFill>
                <a:latin typeface="Arial" panose="020B0604020202020204" pitchFamily="34" charset="0"/>
                <a:ea typeface="黑体" panose="02010609060101010101" pitchFamily="2" charset="-122"/>
              </a:rPr>
              <a:t>多 播 地 址</a:t>
            </a:r>
          </a:p>
        </p:txBody>
      </p:sp>
      <p:sp>
        <p:nvSpPr>
          <p:cNvPr id="71728" name="矩形 1056816"/>
          <p:cNvSpPr/>
          <p:nvPr/>
        </p:nvSpPr>
        <p:spPr>
          <a:xfrm>
            <a:off x="2070100" y="5915025"/>
            <a:ext cx="7053263" cy="444500"/>
          </a:xfrm>
          <a:prstGeom prst="rect">
            <a:avLst/>
          </a:prstGeom>
          <a:solidFill>
            <a:srgbClr val="CCECFF"/>
          </a:solidFill>
          <a:ln w="25400"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71729" name="矩形 1056817"/>
          <p:cNvSpPr/>
          <p:nvPr/>
        </p:nvSpPr>
        <p:spPr>
          <a:xfrm>
            <a:off x="890588" y="5924551"/>
            <a:ext cx="1194239" cy="397545"/>
          </a:xfrm>
          <a:prstGeom prst="rect">
            <a:avLst/>
          </a:prstGeom>
          <a:noFill/>
          <a:ln w="12700">
            <a:noFill/>
          </a:ln>
        </p:spPr>
        <p:txBody>
          <a:bodyPr wrap="none" lIns="90488" tIns="44450" rIns="90488" bIns="44450" anchor="t">
            <a:spAutoFit/>
          </a:bodyPr>
          <a:lstStyle/>
          <a:p>
            <a:pPr defTabSz="762000" eaLnBrk="0" hangingPunct="0"/>
            <a:r>
              <a:rPr lang="en-US" altLang="zh-CN" sz="2000" dirty="0">
                <a:solidFill>
                  <a:srgbClr val="333399"/>
                </a:solidFill>
                <a:latin typeface="Arial" panose="020B0604020202020204" pitchFamily="34" charset="0"/>
                <a:ea typeface="黑体" panose="02010609060101010101" pitchFamily="2" charset="-122"/>
              </a:rPr>
              <a:t>E </a:t>
            </a:r>
            <a:r>
              <a:rPr lang="zh-CN" altLang="en-US" sz="2000" dirty="0">
                <a:solidFill>
                  <a:srgbClr val="333399"/>
                </a:solidFill>
                <a:latin typeface="Arial" panose="020B0604020202020204" pitchFamily="34" charset="0"/>
                <a:ea typeface="黑体" panose="02010609060101010101" pitchFamily="2" charset="-122"/>
              </a:rPr>
              <a:t>类地址</a:t>
            </a:r>
          </a:p>
        </p:txBody>
      </p:sp>
      <p:sp>
        <p:nvSpPr>
          <p:cNvPr id="71730" name="矩形 1056818"/>
          <p:cNvSpPr/>
          <p:nvPr/>
        </p:nvSpPr>
        <p:spPr>
          <a:xfrm>
            <a:off x="4286250" y="5935664"/>
            <a:ext cx="2401299" cy="397545"/>
          </a:xfrm>
          <a:prstGeom prst="rect">
            <a:avLst/>
          </a:prstGeom>
          <a:noFill/>
          <a:ln w="12700">
            <a:noFill/>
          </a:ln>
        </p:spPr>
        <p:txBody>
          <a:bodyPr wrap="none" lIns="90488" tIns="44450" rIns="90488" bIns="44450" anchor="t">
            <a:spAutoFit/>
          </a:bodyPr>
          <a:lstStyle/>
          <a:p>
            <a:pPr defTabSz="762000" eaLnBrk="0" hangingPunct="0"/>
            <a:r>
              <a:rPr lang="zh-CN" altLang="en-US" sz="2000" dirty="0">
                <a:solidFill>
                  <a:srgbClr val="333399"/>
                </a:solidFill>
                <a:latin typeface="Arial" panose="020B0604020202020204" pitchFamily="34" charset="0"/>
                <a:ea typeface="黑体" panose="02010609060101010101" pitchFamily="2" charset="-122"/>
              </a:rPr>
              <a:t>保 留 为 今 后 使 用</a:t>
            </a:r>
          </a:p>
        </p:txBody>
      </p:sp>
      <p:sp>
        <p:nvSpPr>
          <p:cNvPr id="71731" name="直接连接符 1056819"/>
          <p:cNvSpPr/>
          <p:nvPr/>
        </p:nvSpPr>
        <p:spPr>
          <a:xfrm>
            <a:off x="2865438" y="5940427"/>
            <a:ext cx="0" cy="441325"/>
          </a:xfrm>
          <a:prstGeom prst="line">
            <a:avLst/>
          </a:prstGeom>
          <a:ln w="19050" cap="flat" cmpd="sng">
            <a:solidFill>
              <a:schemeClr val="tx1"/>
            </a:solidFill>
            <a:prstDash val="dash"/>
            <a:round/>
            <a:headEnd type="none" w="med" len="med"/>
            <a:tailEnd type="none" w="med" len="med"/>
          </a:ln>
        </p:spPr>
      </p:sp>
      <p:sp>
        <p:nvSpPr>
          <p:cNvPr id="71732" name="矩形 1056820"/>
          <p:cNvSpPr/>
          <p:nvPr/>
        </p:nvSpPr>
        <p:spPr>
          <a:xfrm>
            <a:off x="1998664" y="5921376"/>
            <a:ext cx="859211" cy="397545"/>
          </a:xfrm>
          <a:prstGeom prst="rect">
            <a:avLst/>
          </a:prstGeom>
          <a:noFill/>
          <a:ln w="19050">
            <a:noFill/>
          </a:ln>
        </p:spPr>
        <p:txBody>
          <a:bodyPr wrap="none"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1</a:t>
            </a:r>
            <a:r>
              <a:rPr lang="en-US" altLang="zh-CN" sz="1000">
                <a:solidFill>
                  <a:srgbClr val="333399"/>
                </a:solidFill>
                <a:latin typeface="Arial" panose="020B0604020202020204" pitchFamily="34" charset="0"/>
                <a:ea typeface="黑体" panose="02010609060101010101" pitchFamily="2" charset="-122"/>
              </a:rPr>
              <a:t> </a:t>
            </a:r>
            <a:r>
              <a:rPr lang="en-US" altLang="zh-CN" sz="2000">
                <a:solidFill>
                  <a:srgbClr val="333399"/>
                </a:solidFill>
                <a:latin typeface="Arial" panose="020B0604020202020204" pitchFamily="34" charset="0"/>
                <a:ea typeface="黑体" panose="02010609060101010101" pitchFamily="2" charset="-122"/>
              </a:rPr>
              <a:t>1</a:t>
            </a:r>
          </a:p>
        </p:txBody>
      </p:sp>
      <p:sp>
        <p:nvSpPr>
          <p:cNvPr id="71733" name="矩形 1056821"/>
          <p:cNvSpPr/>
          <p:nvPr/>
        </p:nvSpPr>
        <p:spPr>
          <a:xfrm>
            <a:off x="2187575" y="2270126"/>
            <a:ext cx="325411" cy="397545"/>
          </a:xfrm>
          <a:prstGeom prst="rect">
            <a:avLst/>
          </a:prstGeom>
          <a:noFill/>
          <a:ln w="12700">
            <a:noFill/>
          </a:ln>
        </p:spPr>
        <p:txBody>
          <a:bodyPr wrap="none"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0</a:t>
            </a:r>
          </a:p>
        </p:txBody>
      </p:sp>
      <p:sp>
        <p:nvSpPr>
          <p:cNvPr id="71734" name="矩形 1056822"/>
          <p:cNvSpPr/>
          <p:nvPr/>
        </p:nvSpPr>
        <p:spPr>
          <a:xfrm>
            <a:off x="1995488" y="2270125"/>
            <a:ext cx="484187" cy="396240"/>
          </a:xfrm>
          <a:prstGeom prst="rect">
            <a:avLst/>
          </a:prstGeom>
          <a:noFill/>
          <a:ln w="12700">
            <a:noFill/>
          </a:ln>
        </p:spPr>
        <p:txBody>
          <a:bodyPr lIns="90488" tIns="44450" rIns="90488" bIns="44450" anchor="t">
            <a:spAutoFit/>
          </a:bodyPr>
          <a:lstStyle/>
          <a:p>
            <a:pPr defTabSz="762000" eaLnBrk="0" hangingPunct="0"/>
            <a:r>
              <a:rPr lang="en-US" altLang="zh-CN" sz="2000">
                <a:solidFill>
                  <a:srgbClr val="333399"/>
                </a:solidFill>
                <a:latin typeface="Arial" panose="020B0604020202020204" pitchFamily="34" charset="0"/>
                <a:ea typeface="黑体" panose="02010609060101010101" pitchFamily="2" charset="-122"/>
              </a:rPr>
              <a:t>1</a:t>
            </a:r>
          </a:p>
        </p:txBody>
      </p:sp>
      <p:sp>
        <p:nvSpPr>
          <p:cNvPr id="71735" name="直接连接符 1056823"/>
          <p:cNvSpPr/>
          <p:nvPr/>
        </p:nvSpPr>
        <p:spPr>
          <a:xfrm>
            <a:off x="2546350" y="2266952"/>
            <a:ext cx="0" cy="441325"/>
          </a:xfrm>
          <a:prstGeom prst="line">
            <a:avLst/>
          </a:prstGeom>
          <a:ln w="19050" cap="flat" cmpd="sng">
            <a:solidFill>
              <a:schemeClr val="tx1"/>
            </a:solidFill>
            <a:prstDash val="dash"/>
            <a:round/>
            <a:headEnd type="none" w="med" len="med"/>
            <a:tailEnd type="none" w="med" len="med"/>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058817"/>
          <p:cNvSpPr>
            <a:spLocks noGrp="1"/>
          </p:cNvSpPr>
          <p:nvPr>
            <p:ph type="title"/>
          </p:nvPr>
        </p:nvSpPr>
        <p:spPr>
          <a:xfrm>
            <a:off x="1531939" y="555626"/>
            <a:ext cx="7793037" cy="779463"/>
          </a:xfrm>
        </p:spPr>
        <p:txBody>
          <a:bodyPr anchor="b"/>
          <a:lstStyle/>
          <a:p>
            <a:r>
              <a:rPr lang="zh-CN" altLang="en-US" b="1" dirty="0">
                <a:solidFill>
                  <a:srgbClr val="000066"/>
                </a:solidFill>
              </a:rPr>
              <a:t>判断几类地址</a:t>
            </a:r>
          </a:p>
        </p:txBody>
      </p:sp>
      <p:sp>
        <p:nvSpPr>
          <p:cNvPr id="1058819" name="矩形 1058818"/>
          <p:cNvSpPr/>
          <p:nvPr/>
        </p:nvSpPr>
        <p:spPr>
          <a:xfrm>
            <a:off x="381000" y="2349500"/>
            <a:ext cx="8928100" cy="2245360"/>
          </a:xfrm>
          <a:prstGeom prst="rect">
            <a:avLst/>
          </a:prstGeom>
          <a:noFill/>
          <a:ln w="9525">
            <a:noFill/>
          </a:ln>
        </p:spPr>
        <p:txBody>
          <a:bodyPr anchor="t">
            <a:spAutoFit/>
          </a:bodyPr>
          <a:lstStyle/>
          <a:p>
            <a:r>
              <a:rPr lang="zh-CN" altLang="en-US" sz="2800" b="1" dirty="0">
                <a:latin typeface="Times New Roman" panose="02020603050405020304" pitchFamily="18" charset="0"/>
                <a:ea typeface="宋体" panose="02010600030101010101" pitchFamily="2" charset="-122"/>
              </a:rPr>
              <a:t>十进制	</a:t>
            </a:r>
            <a:r>
              <a:rPr lang="en-US" altLang="zh-CN" sz="2800" b="1">
                <a:latin typeface="Times New Roman" panose="02020603050405020304" pitchFamily="18" charset="0"/>
                <a:ea typeface="宋体" panose="02010600030101010101" pitchFamily="2" charset="-122"/>
              </a:rPr>
              <a:t>202.112.1.x       210.39.15.x       210.32.128.x				</a:t>
            </a:r>
          </a:p>
          <a:p>
            <a:r>
              <a:rPr lang="zh-CN" altLang="en-US" sz="2800" b="1" dirty="0">
                <a:latin typeface="Times New Roman" panose="02020603050405020304" pitchFamily="18" charset="0"/>
                <a:ea typeface="宋体" panose="02010600030101010101" pitchFamily="2" charset="-122"/>
              </a:rPr>
              <a:t>二进制           </a:t>
            </a:r>
            <a:r>
              <a:rPr lang="en-US" altLang="zh-CN" sz="2800" b="1" u="sng">
                <a:solidFill>
                  <a:schemeClr val="tx2"/>
                </a:solidFill>
                <a:latin typeface="Times New Roman" panose="02020603050405020304" pitchFamily="18" charset="0"/>
                <a:ea typeface="宋体" panose="02010600030101010101" pitchFamily="2" charset="-122"/>
              </a:rPr>
              <a:t>110</a:t>
            </a:r>
            <a:r>
              <a:rPr lang="en-US" altLang="zh-CN" sz="2800" b="1" u="sng">
                <a:latin typeface="Times New Roman" panose="02020603050405020304" pitchFamily="18" charset="0"/>
                <a:ea typeface="宋体" panose="02010600030101010101" pitchFamily="2" charset="-122"/>
              </a:rPr>
              <a:t>01010</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01110000</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00000001</a:t>
            </a:r>
            <a:r>
              <a:rPr lang="en-US" altLang="zh-CN" sz="2800" b="1" err="1">
                <a:latin typeface="Times New Roman" panose="02020603050405020304" pitchFamily="18" charset="0"/>
                <a:ea typeface="宋体" panose="02010600030101010101" pitchFamily="2" charset="-122"/>
              </a:rPr>
              <a:t> xxxxxxxx</a:t>
            </a:r>
            <a:endParaRPr lang="en-US" altLang="zh-CN" sz="2800" b="1">
              <a:latin typeface="Times New Roman" panose="02020603050405020304" pitchFamily="18" charset="0"/>
              <a:ea typeface="宋体" panose="02010600030101010101" pitchFamily="2" charset="-122"/>
            </a:endParaRPr>
          </a:p>
          <a:p>
            <a:r>
              <a:rPr lang="en-US" altLang="zh-CN" sz="2800" b="1">
                <a:solidFill>
                  <a:schemeClr val="tx2"/>
                </a:solidFill>
                <a:latin typeface="Times New Roman" panose="02020603050405020304" pitchFamily="18" charset="0"/>
                <a:ea typeface="宋体" panose="02010600030101010101" pitchFamily="2" charset="-122"/>
              </a:rPr>
              <a:t>                       </a:t>
            </a:r>
            <a:r>
              <a:rPr lang="en-US" altLang="zh-CN" sz="2800" b="1" u="sng">
                <a:solidFill>
                  <a:schemeClr val="tx2"/>
                </a:solidFill>
                <a:latin typeface="Times New Roman" panose="02020603050405020304" pitchFamily="18" charset="0"/>
                <a:ea typeface="宋体" panose="02010600030101010101" pitchFamily="2" charset="-122"/>
              </a:rPr>
              <a:t>110</a:t>
            </a:r>
            <a:r>
              <a:rPr lang="en-US" altLang="zh-CN" sz="2800" b="1" u="sng">
                <a:latin typeface="Times New Roman" panose="02020603050405020304" pitchFamily="18" charset="0"/>
                <a:ea typeface="宋体" panose="02010600030101010101" pitchFamily="2" charset="-122"/>
              </a:rPr>
              <a:t>10010</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00100111</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00001111</a:t>
            </a:r>
            <a:r>
              <a:rPr lang="en-US" altLang="zh-CN" sz="2800" b="1" err="1">
                <a:latin typeface="Times New Roman" panose="02020603050405020304" pitchFamily="18" charset="0"/>
                <a:ea typeface="宋体" panose="02010600030101010101" pitchFamily="2" charset="-122"/>
              </a:rPr>
              <a:t> xxxxxxxx</a:t>
            </a:r>
            <a:endParaRPr lang="en-US" altLang="zh-CN" sz="2800" b="1">
              <a:latin typeface="Times New Roman" panose="02020603050405020304" pitchFamily="18" charset="0"/>
              <a:ea typeface="宋体" panose="02010600030101010101" pitchFamily="2" charset="-122"/>
            </a:endParaRPr>
          </a:p>
          <a:p>
            <a:r>
              <a:rPr lang="en-US" altLang="zh-CN" sz="2800" b="1">
                <a:solidFill>
                  <a:schemeClr val="tx2"/>
                </a:solidFill>
                <a:latin typeface="Times New Roman" panose="02020603050405020304" pitchFamily="18" charset="0"/>
                <a:ea typeface="宋体" panose="02010600030101010101" pitchFamily="2" charset="-122"/>
              </a:rPr>
              <a:t>                       </a:t>
            </a:r>
            <a:r>
              <a:rPr lang="en-US" altLang="zh-CN" sz="2800" b="1" u="sng">
                <a:solidFill>
                  <a:schemeClr val="tx2"/>
                </a:solidFill>
                <a:latin typeface="Times New Roman" panose="02020603050405020304" pitchFamily="18" charset="0"/>
                <a:ea typeface="宋体" panose="02010600030101010101" pitchFamily="2" charset="-122"/>
              </a:rPr>
              <a:t>110</a:t>
            </a:r>
            <a:r>
              <a:rPr lang="en-US" altLang="zh-CN" sz="2800" b="1" u="sng">
                <a:latin typeface="Times New Roman" panose="02020603050405020304" pitchFamily="18" charset="0"/>
                <a:ea typeface="宋体" panose="02010600030101010101" pitchFamily="2" charset="-122"/>
              </a:rPr>
              <a:t>10010</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00100000</a:t>
            </a:r>
            <a:r>
              <a:rPr lang="en-US" altLang="zh-CN" sz="2800" b="1">
                <a:latin typeface="Times New Roman" panose="02020603050405020304" pitchFamily="18" charset="0"/>
                <a:ea typeface="宋体" panose="02010600030101010101" pitchFamily="2" charset="-122"/>
              </a:rPr>
              <a:t> </a:t>
            </a:r>
            <a:r>
              <a:rPr lang="en-US" altLang="zh-CN" sz="2800" b="1" u="sng">
                <a:latin typeface="Times New Roman" panose="02020603050405020304" pitchFamily="18" charset="0"/>
                <a:ea typeface="宋体" panose="02010600030101010101" pitchFamily="2" charset="-122"/>
              </a:rPr>
              <a:t>10000000</a:t>
            </a:r>
            <a:r>
              <a:rPr lang="en-US" altLang="zh-CN" sz="2800" b="1" err="1">
                <a:latin typeface="Times New Roman" panose="02020603050405020304" pitchFamily="18" charset="0"/>
                <a:ea typeface="宋体" panose="02010600030101010101" pitchFamily="2" charset="-122"/>
              </a:rPr>
              <a:t> xxxxxxxx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8819">
                                            <p:txEl>
                                              <p:pRg st="0" end="0"/>
                                            </p:txEl>
                                          </p:spTgt>
                                        </p:tgtEl>
                                        <p:attrNameLst>
                                          <p:attrName>style.visibility</p:attrName>
                                        </p:attrNameLst>
                                      </p:cBhvr>
                                      <p:to>
                                        <p:strVal val="visible"/>
                                      </p:to>
                                    </p:set>
                                    <p:anim calcmode="lin" valueType="num">
                                      <p:cBhvr additive="base">
                                        <p:cTn id="7" dur="500" fill="hold"/>
                                        <p:tgtEl>
                                          <p:spTgt spid="1058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8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8819">
                                            <p:txEl>
                                              <p:pRg st="1" end="1"/>
                                            </p:txEl>
                                          </p:spTgt>
                                        </p:tgtEl>
                                        <p:attrNameLst>
                                          <p:attrName>style.visibility</p:attrName>
                                        </p:attrNameLst>
                                      </p:cBhvr>
                                      <p:to>
                                        <p:strVal val="visible"/>
                                      </p:to>
                                    </p:set>
                                    <p:anim calcmode="lin" valueType="num">
                                      <p:cBhvr additive="base">
                                        <p:cTn id="13" dur="500" fill="hold"/>
                                        <p:tgtEl>
                                          <p:spTgt spid="1058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8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8819">
                                            <p:txEl>
                                              <p:pRg st="2" end="2"/>
                                            </p:txEl>
                                          </p:spTgt>
                                        </p:tgtEl>
                                        <p:attrNameLst>
                                          <p:attrName>style.visibility</p:attrName>
                                        </p:attrNameLst>
                                      </p:cBhvr>
                                      <p:to>
                                        <p:strVal val="visible"/>
                                      </p:to>
                                    </p:set>
                                    <p:anim calcmode="lin" valueType="num">
                                      <p:cBhvr additive="base">
                                        <p:cTn id="19" dur="500" fill="hold"/>
                                        <p:tgtEl>
                                          <p:spTgt spid="1058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8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8819">
                                            <p:txEl>
                                              <p:pRg st="3" end="3"/>
                                            </p:txEl>
                                          </p:spTgt>
                                        </p:tgtEl>
                                        <p:attrNameLst>
                                          <p:attrName>style.visibility</p:attrName>
                                        </p:attrNameLst>
                                      </p:cBhvr>
                                      <p:to>
                                        <p:strVal val="visible"/>
                                      </p:to>
                                    </p:set>
                                    <p:anim calcmode="lin" valueType="num">
                                      <p:cBhvr additive="base">
                                        <p:cTn id="25" dur="500" fill="hold"/>
                                        <p:tgtEl>
                                          <p:spTgt spid="10588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8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81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059841"/>
          <p:cNvSpPr>
            <a:spLocks noGrp="1"/>
          </p:cNvSpPr>
          <p:nvPr>
            <p:ph type="title"/>
          </p:nvPr>
        </p:nvSpPr>
        <p:spPr>
          <a:xfrm>
            <a:off x="1531939" y="555626"/>
            <a:ext cx="7793037" cy="779463"/>
          </a:xfrm>
        </p:spPr>
        <p:txBody>
          <a:bodyPr anchor="b"/>
          <a:lstStyle/>
          <a:p>
            <a:r>
              <a:rPr lang="zh-CN" altLang="en-US" b="1" dirty="0">
                <a:latin typeface="楷体_GB2312" pitchFamily="49" charset="-122"/>
                <a:ea typeface="楷体_GB2312" pitchFamily="49" charset="-122"/>
              </a:rPr>
              <a:t>清华大学校园网</a:t>
            </a:r>
          </a:p>
        </p:txBody>
      </p:sp>
      <p:sp>
        <p:nvSpPr>
          <p:cNvPr id="74754" name="文本占位符 1059842"/>
          <p:cNvSpPr>
            <a:spLocks noGrp="1"/>
          </p:cNvSpPr>
          <p:nvPr>
            <p:ph idx="1"/>
          </p:nvPr>
        </p:nvSpPr>
        <p:spPr>
          <a:xfrm>
            <a:off x="488504" y="1773238"/>
            <a:ext cx="9061501" cy="4320058"/>
          </a:xfrm>
        </p:spPr>
        <p:txBody>
          <a:bodyPr anchor="t"/>
          <a:lstStyle/>
          <a:p>
            <a:r>
              <a:rPr lang="en-US" altLang="zh-CN" b="1" dirty="0">
                <a:latin typeface="楷体_GB2312" pitchFamily="49" charset="-122"/>
                <a:ea typeface="楷体_GB2312" pitchFamily="49" charset="-122"/>
              </a:rPr>
              <a:t>IP</a:t>
            </a:r>
            <a:r>
              <a:rPr lang="zh-CN" altLang="en-US" b="1" dirty="0">
                <a:latin typeface="楷体_GB2312" pitchFamily="49" charset="-122"/>
                <a:ea typeface="楷体_GB2312" pitchFamily="49" charset="-122"/>
              </a:rPr>
              <a:t>地址最多的校园网：</a:t>
            </a: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个</a:t>
            </a:r>
            <a:r>
              <a:rPr lang="en-US" altLang="zh-CN" b="1" dirty="0">
                <a:latin typeface="楷体_GB2312" pitchFamily="49" charset="-122"/>
                <a:ea typeface="楷体_GB2312" pitchFamily="49" charset="-122"/>
              </a:rPr>
              <a:t>B</a:t>
            </a:r>
            <a:r>
              <a:rPr lang="zh-CN" altLang="en-US" b="1" dirty="0">
                <a:latin typeface="楷体_GB2312" pitchFamily="49" charset="-122"/>
                <a:ea typeface="楷体_GB2312" pitchFamily="49" charset="-122"/>
              </a:rPr>
              <a:t>段、</a:t>
            </a:r>
            <a:r>
              <a:rPr lang="en-US" altLang="zh-CN" b="1" dirty="0">
                <a:latin typeface="楷体_GB2312" pitchFamily="49" charset="-122"/>
                <a:ea typeface="楷体_GB2312" pitchFamily="49" charset="-122"/>
              </a:rPr>
              <a:t>160</a:t>
            </a:r>
            <a:r>
              <a:rPr lang="zh-CN" altLang="en-US" b="1" dirty="0">
                <a:latin typeface="楷体_GB2312" pitchFamily="49" charset="-122"/>
                <a:ea typeface="楷体_GB2312" pitchFamily="49" charset="-122"/>
              </a:rPr>
              <a:t>个</a:t>
            </a:r>
            <a:r>
              <a:rPr lang="en-US" altLang="zh-CN" b="1" dirty="0">
                <a:latin typeface="楷体_GB2312" pitchFamily="49" charset="-122"/>
                <a:ea typeface="楷体_GB2312" pitchFamily="49" charset="-122"/>
              </a:rPr>
              <a:t>C</a:t>
            </a:r>
            <a:r>
              <a:rPr lang="zh-CN" altLang="en-US" b="1" dirty="0">
                <a:latin typeface="楷体_GB2312" pitchFamily="49" charset="-122"/>
                <a:ea typeface="楷体_GB2312" pitchFamily="49" charset="-122"/>
              </a:rPr>
              <a:t>段：</a:t>
            </a:r>
          </a:p>
          <a:p>
            <a:pPr lvl="1">
              <a:buNone/>
            </a:pPr>
            <a:r>
              <a:rPr lang="zh-CN" altLang="en-US" b="1" dirty="0">
                <a:latin typeface="楷体_GB2312" pitchFamily="49" charset="-122"/>
                <a:ea typeface="楷体_GB2312" pitchFamily="49" charset="-122"/>
              </a:rPr>
              <a:t>      </a:t>
            </a:r>
            <a:r>
              <a:rPr lang="en-US" altLang="zh-CN" b="1" dirty="0">
                <a:latin typeface="楷体_GB2312" pitchFamily="49" charset="-122"/>
                <a:ea typeface="楷体_GB2312" pitchFamily="49" charset="-122"/>
              </a:rPr>
              <a:t>166.111.*.*——65536</a:t>
            </a:r>
            <a:r>
              <a:rPr lang="zh-CN" altLang="en-US" b="1" dirty="0">
                <a:latin typeface="楷体_GB2312" pitchFamily="49" charset="-122"/>
                <a:ea typeface="楷体_GB2312" pitchFamily="49" charset="-122"/>
              </a:rPr>
              <a:t>个</a:t>
            </a:r>
          </a:p>
          <a:p>
            <a:pPr lvl="1">
              <a:buNone/>
            </a:pPr>
            <a:r>
              <a:rPr lang="zh-CN" altLang="en-US" b="1" dirty="0">
                <a:latin typeface="楷体_GB2312" pitchFamily="49" charset="-122"/>
                <a:ea typeface="楷体_GB2312" pitchFamily="49" charset="-122"/>
              </a:rPr>
              <a:t>      </a:t>
            </a:r>
            <a:r>
              <a:rPr lang="en-US" altLang="zh-CN" b="1" dirty="0">
                <a:latin typeface="楷体_GB2312" pitchFamily="49" charset="-122"/>
                <a:ea typeface="楷体_GB2312" pitchFamily="49" charset="-122"/>
              </a:rPr>
              <a:t>219.224.96.</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255.*——40960</a:t>
            </a:r>
            <a:r>
              <a:rPr lang="zh-CN" altLang="en-US" b="1" dirty="0" smtClean="0">
                <a:latin typeface="楷体_GB2312" pitchFamily="49" charset="-122"/>
                <a:ea typeface="楷体_GB2312" pitchFamily="49" charset="-122"/>
              </a:rPr>
              <a:t>个</a:t>
            </a:r>
            <a:endParaRPr lang="en-US" altLang="zh-CN" b="1" dirty="0" smtClean="0">
              <a:latin typeface="楷体_GB2312" pitchFamily="49" charset="-122"/>
              <a:ea typeface="楷体_GB2312" pitchFamily="49" charset="-122"/>
            </a:endParaRPr>
          </a:p>
          <a:p>
            <a:pPr lvl="1">
              <a:buNone/>
            </a:pPr>
            <a:endParaRPr lang="en-US" altLang="zh-CN" dirty="0" smtClean="0"/>
          </a:p>
          <a:p>
            <a:endParaRPr lang="zh-CN" altLang="en-US" b="1"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中国的</a:t>
            </a:r>
            <a:r>
              <a:rPr lang="en-US" altLang="zh-CN" dirty="0" smtClean="0"/>
              <a:t>A</a:t>
            </a:r>
            <a:r>
              <a:rPr lang="zh-CN" altLang="en-US" dirty="0" smtClean="0"/>
              <a:t>类</a:t>
            </a:r>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a:xfrm>
            <a:off x="920552" y="2276872"/>
            <a:ext cx="8985448" cy="4581128"/>
          </a:xfrm>
        </p:spPr>
        <p:txBody>
          <a:bodyPr/>
          <a:lstStyle/>
          <a:p>
            <a:r>
              <a:rPr lang="en-US" altLang="zh-CN" dirty="0" smtClean="0"/>
              <a:t>Internet </a:t>
            </a:r>
            <a:r>
              <a:rPr lang="zh-CN" altLang="en-US" dirty="0" smtClean="0"/>
              <a:t>上没有由中国机构</a:t>
            </a:r>
            <a:r>
              <a:rPr lang="en-US" altLang="zh-CN" dirty="0" smtClean="0"/>
              <a:t>/</a:t>
            </a:r>
            <a:r>
              <a:rPr lang="zh-CN" altLang="en-US" dirty="0" smtClean="0"/>
              <a:t>组织管理的</a:t>
            </a:r>
            <a:r>
              <a:rPr lang="en-US" altLang="zh-CN" dirty="0" smtClean="0"/>
              <a:t>&gt;=2^24</a:t>
            </a:r>
            <a:r>
              <a:rPr lang="zh-CN" altLang="en-US" dirty="0" smtClean="0"/>
              <a:t>连续地址块，或者说没有完整的</a:t>
            </a:r>
            <a:r>
              <a:rPr lang="en-US" altLang="zh-CN" dirty="0" smtClean="0"/>
              <a:t>A</a:t>
            </a:r>
            <a:r>
              <a:rPr lang="zh-CN" altLang="en-US" dirty="0" smtClean="0"/>
              <a:t>类地址。</a:t>
            </a:r>
            <a:endParaRPr lang="zh-CN" altLang="en-US" b="1" dirty="0" smtClean="0">
              <a:latin typeface="楷体_GB2312" pitchFamily="49" charset="-122"/>
              <a:ea typeface="楷体_GB2312" pitchFamily="49" charset="-122"/>
            </a:endParaRPr>
          </a:p>
          <a:p>
            <a:pPr lvl="1"/>
            <a:r>
              <a:rPr lang="zh-CN" altLang="en-US" dirty="0" smtClean="0"/>
              <a:t>例如把</a:t>
            </a:r>
            <a:r>
              <a:rPr lang="en-US" altLang="zh-CN" dirty="0" smtClean="0"/>
              <a:t>119.250.***.***</a:t>
            </a:r>
            <a:r>
              <a:rPr lang="zh-CN" altLang="en-US" dirty="0" smtClean="0"/>
              <a:t>分配给中国。</a:t>
            </a:r>
            <a:endParaRPr lang="en-US" altLang="zh-CN" dirty="0" smtClean="0"/>
          </a:p>
          <a:p>
            <a:pPr lvl="1"/>
            <a:r>
              <a:rPr lang="zh-CN" altLang="en-US" dirty="0" smtClean="0"/>
              <a:t>苹果公司的</a:t>
            </a:r>
            <a:r>
              <a:rPr lang="en-US" altLang="zh-CN" dirty="0" smtClean="0"/>
              <a:t>IP</a:t>
            </a:r>
            <a:r>
              <a:rPr lang="zh-CN" altLang="en-US" dirty="0" smtClean="0"/>
              <a:t>：</a:t>
            </a:r>
            <a:r>
              <a:rPr lang="en-US" altLang="zh-CN" dirty="0" smtClean="0"/>
              <a:t>17.0.0.0 ~~17.255.255.255</a:t>
            </a:r>
            <a:endParaRPr lang="zh-CN" altLang="en-US" b="1" dirty="0" smtClean="0">
              <a:latin typeface="楷体_GB2312" pitchFamily="49" charset="-122"/>
              <a:ea typeface="楷体_GB2312" pitchFamily="49" charset="-122"/>
            </a:endParaRPr>
          </a:p>
          <a:p>
            <a:r>
              <a:rPr lang="zh-CN" altLang="en-US" dirty="0" smtClean="0"/>
              <a:t>中国所分到的</a:t>
            </a:r>
            <a:r>
              <a:rPr lang="en-US" altLang="zh-CN" dirty="0" smtClean="0"/>
              <a:t>A</a:t>
            </a:r>
            <a:r>
              <a:rPr lang="zh-CN" altLang="en-US" dirty="0" smtClean="0"/>
              <a:t>类</a:t>
            </a:r>
            <a:r>
              <a:rPr lang="en-US" altLang="zh-CN" dirty="0" smtClean="0"/>
              <a:t>IP</a:t>
            </a:r>
            <a:r>
              <a:rPr lang="zh-CN" altLang="en-US" dirty="0" smtClean="0"/>
              <a:t>，是切成很多很多小段的，缝隙。</a:t>
            </a:r>
            <a:endParaRPr lang="en-US" altLang="zh-CN"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公网</a:t>
            </a:r>
            <a:r>
              <a:rPr lang="en-US" altLang="zh-CN" dirty="0" smtClean="0"/>
              <a:t>IP</a:t>
            </a:r>
            <a:r>
              <a:rPr lang="zh-CN" altLang="en-US" dirty="0" smtClean="0"/>
              <a:t>地址和私有</a:t>
            </a:r>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a:xfrm>
            <a:off x="704528" y="2132856"/>
            <a:ext cx="9201472" cy="4114800"/>
          </a:xfrm>
        </p:spPr>
        <p:txBody>
          <a:bodyPr/>
          <a:lstStyle/>
          <a:p>
            <a:r>
              <a:rPr lang="zh-CN" altLang="en-US" dirty="0" smtClean="0"/>
              <a:t>公网</a:t>
            </a:r>
            <a:r>
              <a:rPr lang="en-US" altLang="zh-CN" dirty="0" smtClean="0"/>
              <a:t>IP</a:t>
            </a:r>
            <a:r>
              <a:rPr lang="zh-CN" altLang="en-US" dirty="0" smtClean="0"/>
              <a:t>地址：</a:t>
            </a:r>
            <a:r>
              <a:rPr lang="en-US" altLang="zh-CN" dirty="0" smtClean="0"/>
              <a:t>Internet</a:t>
            </a:r>
            <a:r>
              <a:rPr lang="zh-CN" altLang="en-US" dirty="0" smtClean="0"/>
              <a:t>使用的公网</a:t>
            </a:r>
            <a:r>
              <a:rPr lang="en-US" altLang="zh-CN" dirty="0" smtClean="0"/>
              <a:t>IP</a:t>
            </a:r>
            <a:r>
              <a:rPr lang="zh-CN" altLang="en-US" dirty="0" smtClean="0"/>
              <a:t>地址</a:t>
            </a:r>
            <a:endParaRPr lang="en-US" altLang="zh-CN" dirty="0" smtClean="0"/>
          </a:p>
          <a:p>
            <a:r>
              <a:rPr lang="zh-CN" altLang="en-US" dirty="0" smtClean="0"/>
              <a:t>私有</a:t>
            </a:r>
            <a:r>
              <a:rPr lang="en-US" altLang="zh-CN" dirty="0" smtClean="0"/>
              <a:t>IP</a:t>
            </a:r>
            <a:r>
              <a:rPr lang="zh-CN" altLang="en-US" dirty="0" smtClean="0"/>
              <a:t>地址：特定只能在局域网中使用的</a:t>
            </a:r>
            <a:r>
              <a:rPr lang="en-US" altLang="zh-CN" dirty="0" smtClean="0"/>
              <a:t>IP</a:t>
            </a:r>
            <a:r>
              <a:rPr lang="zh-CN" altLang="en-US" dirty="0" smtClean="0"/>
              <a:t>地址</a:t>
            </a:r>
            <a:endParaRPr lang="en-US" altLang="zh-CN" dirty="0" smtClean="0"/>
          </a:p>
          <a:p>
            <a:r>
              <a:rPr lang="zh-CN" altLang="en-US" dirty="0" smtClean="0"/>
              <a:t>私有</a:t>
            </a:r>
            <a:r>
              <a:rPr lang="en-US" altLang="zh-CN" dirty="0" smtClean="0"/>
              <a:t>IP</a:t>
            </a:r>
            <a:r>
              <a:rPr lang="zh-CN" altLang="en-US" dirty="0" smtClean="0"/>
              <a:t>技术是解决</a:t>
            </a:r>
            <a:r>
              <a:rPr lang="en-US" altLang="zh-CN" dirty="0" smtClean="0"/>
              <a:t>IP</a:t>
            </a:r>
            <a:r>
              <a:rPr lang="zh-CN" altLang="en-US" dirty="0" smtClean="0"/>
              <a:t>资源匮乏的一个重要方法。</a:t>
            </a:r>
            <a:endParaRPr lang="en-US" altLang="zh-CN" dirty="0" smtClean="0"/>
          </a:p>
          <a:p>
            <a:r>
              <a:rPr lang="zh-CN" altLang="en-US" dirty="0" smtClean="0"/>
              <a:t>私有地址分为三类，</a:t>
            </a:r>
            <a:endParaRPr lang="en-US" altLang="zh-CN" dirty="0" smtClean="0"/>
          </a:p>
          <a:p>
            <a:pPr lvl="1"/>
            <a:r>
              <a:rPr lang="en-US" altLang="zh-CN" dirty="0" smtClean="0"/>
              <a:t>A</a:t>
            </a:r>
            <a:r>
              <a:rPr lang="zh-CN" altLang="en-US" dirty="0" smtClean="0"/>
              <a:t>类是</a:t>
            </a:r>
            <a:r>
              <a:rPr lang="en-US" altLang="zh-CN" dirty="0" smtClean="0"/>
              <a:t>10.x.x.x</a:t>
            </a:r>
          </a:p>
          <a:p>
            <a:pPr lvl="1"/>
            <a:r>
              <a:rPr lang="en-US" altLang="zh-CN" dirty="0" smtClean="0"/>
              <a:t>B</a:t>
            </a:r>
            <a:r>
              <a:rPr lang="zh-CN" altLang="en-US" dirty="0" smtClean="0"/>
              <a:t>类是</a:t>
            </a:r>
            <a:r>
              <a:rPr lang="en-US" altLang="zh-CN" dirty="0" smtClean="0"/>
              <a:t>172.16.x.x–172.31.x.x</a:t>
            </a:r>
          </a:p>
          <a:p>
            <a:pPr lvl="1"/>
            <a:r>
              <a:rPr lang="en-US" altLang="zh-CN" dirty="0" smtClean="0"/>
              <a:t>C</a:t>
            </a:r>
            <a:r>
              <a:rPr lang="zh-CN" altLang="en-US" dirty="0" smtClean="0"/>
              <a:t>类是</a:t>
            </a:r>
            <a:r>
              <a:rPr lang="en-US" altLang="zh-CN" dirty="0" smtClean="0"/>
              <a:t>192.168.x.x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私有</a:t>
            </a:r>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p:txBody>
          <a:bodyPr/>
          <a:lstStyle/>
          <a:p>
            <a:r>
              <a:rPr lang="zh-CN" altLang="en-US" dirty="0" smtClean="0"/>
              <a:t>使用私有地址的计算机可以通过</a:t>
            </a:r>
            <a:r>
              <a:rPr lang="en-US" altLang="zh-CN" dirty="0" smtClean="0"/>
              <a:t>NAT</a:t>
            </a:r>
            <a:r>
              <a:rPr lang="zh-CN" altLang="en-US" dirty="0" smtClean="0"/>
              <a:t>（</a:t>
            </a:r>
            <a:r>
              <a:rPr lang="en-US" altLang="zh-CN" dirty="0" smtClean="0"/>
              <a:t>Network Address Translation</a:t>
            </a:r>
            <a:r>
              <a:rPr lang="zh-CN" altLang="en-US" dirty="0" smtClean="0"/>
              <a:t>）技术访问</a:t>
            </a:r>
            <a:r>
              <a:rPr lang="en-US" altLang="zh-CN" dirty="0" smtClean="0"/>
              <a:t>Internet</a:t>
            </a:r>
            <a:r>
              <a:rPr lang="zh-CN" altLang="en-US" dirty="0" smtClean="0"/>
              <a:t>私有地址的使用，可以让很多人同时使用一个公有</a:t>
            </a:r>
            <a:r>
              <a:rPr lang="en-US" altLang="zh-CN" dirty="0" smtClean="0"/>
              <a:t>IP</a:t>
            </a:r>
            <a:r>
              <a:rPr lang="zh-CN" altLang="en-US" dirty="0" smtClean="0"/>
              <a:t>地址。</a:t>
            </a:r>
            <a:endParaRPr lang="en-US" altLang="zh-CN" dirty="0" smtClean="0"/>
          </a:p>
          <a:p>
            <a:r>
              <a:rPr lang="en-US" altLang="zh-CN" dirty="0" smtClean="0"/>
              <a:t>NAT</a:t>
            </a:r>
            <a:r>
              <a:rPr lang="zh-CN" altLang="en-US" dirty="0" smtClean="0"/>
              <a:t>涉及到到网络层地址与传输层端口</a:t>
            </a:r>
          </a:p>
          <a:p>
            <a:r>
              <a:rPr lang="zh-CN" altLang="en-US" dirty="0" smtClean="0"/>
              <a:t>家庭拨号上网的路由器：内置</a:t>
            </a:r>
            <a:r>
              <a:rPr lang="en-US" altLang="zh-CN" dirty="0" smtClean="0"/>
              <a:t>NAT</a:t>
            </a:r>
            <a:r>
              <a:rPr lang="zh-CN" altLang="en-US" dirty="0" smtClean="0"/>
              <a:t>功能。一个公网地址，家中多台计算机同时上网。动态</a:t>
            </a:r>
            <a:r>
              <a:rPr lang="en-US" altLang="zh-CN" dirty="0" smtClean="0"/>
              <a:t>IP</a:t>
            </a:r>
            <a:r>
              <a:rPr lang="zh-CN" altLang="en-US" dirty="0" smtClean="0"/>
              <a:t>地址</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a:t>
            </a:r>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p:txBody>
          <a:bodyPr/>
          <a:lstStyle/>
          <a:p>
            <a:r>
              <a:rPr lang="zh-CN" altLang="en-US" dirty="0" smtClean="0"/>
              <a:t>比如：家庭上网，手机上网</a:t>
            </a:r>
            <a:endParaRPr lang="en-US" altLang="zh-CN" dirty="0" smtClean="0"/>
          </a:p>
          <a:p>
            <a:r>
              <a:rPr lang="zh-CN" altLang="en-US" dirty="0" smtClean="0"/>
              <a:t>手机本身没有独立可以上网的</a:t>
            </a:r>
            <a:r>
              <a:rPr lang="en-US" altLang="zh-CN" dirty="0" smtClean="0"/>
              <a:t>IP</a:t>
            </a:r>
            <a:r>
              <a:rPr lang="zh-CN" altLang="en-US" dirty="0" smtClean="0"/>
              <a:t>地址，移动公司会提供</a:t>
            </a:r>
            <a:r>
              <a:rPr lang="en-US" altLang="zh-CN" dirty="0" smtClean="0"/>
              <a:t>IP</a:t>
            </a:r>
            <a:r>
              <a:rPr lang="zh-CN" altLang="en-US" dirty="0" smtClean="0"/>
              <a:t>地址共享，让多个手机共享一个</a:t>
            </a:r>
            <a:r>
              <a:rPr lang="en-US" altLang="zh-CN" dirty="0" smtClean="0"/>
              <a:t>IP</a:t>
            </a:r>
            <a:r>
              <a:rPr lang="zh-CN" altLang="en-US" dirty="0" smtClean="0"/>
              <a:t>地址</a:t>
            </a:r>
            <a:endParaRPr lang="en-US" altLang="zh-CN"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3</a:t>
            </a:r>
            <a:r>
              <a:rPr lang="zh-CN" altLang="en-US" dirty="0" smtClean="0"/>
              <a:t>种合理利用</a:t>
            </a:r>
            <a:r>
              <a:rPr lang="en-US" altLang="zh-CN" dirty="0" smtClean="0"/>
              <a:t>IP</a:t>
            </a:r>
            <a:r>
              <a:rPr lang="zh-CN" altLang="en-US" dirty="0" smtClean="0"/>
              <a:t>资源的方法</a:t>
            </a:r>
            <a:endParaRPr lang="zh-CN" altLang="en-US" dirty="0"/>
          </a:p>
        </p:txBody>
      </p:sp>
      <p:sp>
        <p:nvSpPr>
          <p:cNvPr id="3" name="内容占位符 2"/>
          <p:cNvSpPr>
            <a:spLocks noGrp="1"/>
          </p:cNvSpPr>
          <p:nvPr>
            <p:ph idx="1"/>
          </p:nvPr>
        </p:nvSpPr>
        <p:spPr>
          <a:xfrm>
            <a:off x="1136576" y="2132856"/>
            <a:ext cx="8420100" cy="4114800"/>
          </a:xfrm>
        </p:spPr>
        <p:txBody>
          <a:bodyPr/>
          <a:lstStyle/>
          <a:p>
            <a:r>
              <a:rPr lang="en-US" altLang="zh-CN" dirty="0" smtClean="0"/>
              <a:t>1. </a:t>
            </a:r>
            <a:r>
              <a:rPr lang="zh-CN" altLang="en-US" dirty="0" smtClean="0"/>
              <a:t>子网划分</a:t>
            </a:r>
            <a:endParaRPr lang="en-US" altLang="zh-CN" dirty="0" smtClean="0"/>
          </a:p>
          <a:p>
            <a:r>
              <a:rPr lang="en-US" altLang="zh-CN" dirty="0" smtClean="0"/>
              <a:t>2. </a:t>
            </a:r>
            <a:r>
              <a:rPr lang="zh-CN" altLang="en-US" dirty="0" smtClean="0"/>
              <a:t>私有地址的使用。</a:t>
            </a:r>
            <a:endParaRPr lang="en-US" altLang="zh-CN" dirty="0" smtClean="0"/>
          </a:p>
          <a:p>
            <a:r>
              <a:rPr lang="en-US" altLang="zh-CN" dirty="0" smtClean="0"/>
              <a:t>3. </a:t>
            </a:r>
            <a:r>
              <a:rPr lang="zh-CN" altLang="en-US" dirty="0" smtClean="0"/>
              <a:t>动态</a:t>
            </a:r>
            <a:r>
              <a:rPr lang="en-US" altLang="zh-CN" dirty="0" smtClean="0"/>
              <a:t>IP</a:t>
            </a:r>
            <a:r>
              <a:rPr lang="zh-CN" altLang="en-US" dirty="0" smtClean="0"/>
              <a:t>地址。</a:t>
            </a:r>
            <a:endParaRPr lang="en-US" altLang="zh-CN" dirty="0" smtClean="0"/>
          </a:p>
          <a:p>
            <a:endParaRPr lang="en-US" altLang="zh-CN" dirty="0" smtClean="0"/>
          </a:p>
          <a:p>
            <a:r>
              <a:rPr lang="zh-CN" altLang="en-US" dirty="0" smtClean="0"/>
              <a:t>本质出路：</a:t>
            </a:r>
            <a:r>
              <a:rPr lang="en-US" altLang="zh-CN" dirty="0" smtClean="0"/>
              <a:t>IPv6(128</a:t>
            </a:r>
            <a:r>
              <a:rPr lang="zh-CN" altLang="en-US" dirty="0" smtClean="0"/>
              <a:t>位）    指数级别的提高。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lgn="ctr"/>
            <a:r>
              <a:rPr lang="en-US" altLang="zh-CN"/>
              <a:t>IP </a:t>
            </a:r>
            <a:r>
              <a:rPr lang="zh-CN" altLang="en-US"/>
              <a:t>地址的重要特点 </a:t>
            </a:r>
          </a:p>
        </p:txBody>
      </p:sp>
      <p:sp>
        <p:nvSpPr>
          <p:cNvPr id="444419" name="Rectangle 3"/>
          <p:cNvSpPr>
            <a:spLocks noGrp="1" noChangeArrowheads="1"/>
          </p:cNvSpPr>
          <p:nvPr>
            <p:ph idx="1"/>
          </p:nvPr>
        </p:nvSpPr>
        <p:spPr>
          <a:xfrm>
            <a:off x="495300" y="1196975"/>
            <a:ext cx="9552940" cy="4933950"/>
          </a:xfrm>
        </p:spPr>
        <p:txBody>
          <a:bodyPr/>
          <a:lstStyle/>
          <a:p>
            <a:pPr marL="514350" indent="-514350">
              <a:buNone/>
            </a:pPr>
            <a:r>
              <a:rPr lang="en-US" altLang="zh-CN" dirty="0" smtClean="0">
                <a:solidFill>
                  <a:srgbClr val="FF0000"/>
                </a:solidFill>
              </a:rPr>
              <a:t>IP </a:t>
            </a:r>
            <a:r>
              <a:rPr lang="zh-CN" altLang="en-US" dirty="0">
                <a:solidFill>
                  <a:srgbClr val="FF0000"/>
                </a:solidFill>
              </a:rPr>
              <a:t>地址是一种分等级的地址结构</a:t>
            </a:r>
            <a:r>
              <a:rPr lang="zh-CN" altLang="en-US" dirty="0" smtClean="0">
                <a:solidFill>
                  <a:srgbClr val="FF0000"/>
                </a:solidFill>
              </a:rPr>
              <a:t>。</a:t>
            </a:r>
            <a:endParaRPr lang="en-US" altLang="zh-CN" dirty="0" smtClean="0">
              <a:solidFill>
                <a:srgbClr val="FF0000"/>
              </a:solidFill>
            </a:endParaRPr>
          </a:p>
          <a:p>
            <a:pPr lvl="0"/>
            <a:r>
              <a:rPr lang="zh-CN" altLang="en-US" dirty="0" smtClean="0"/>
              <a:t>类似电话号码的区号与本地号码</a:t>
            </a:r>
            <a:endParaRPr lang="en-US" altLang="zh-CN" dirty="0" smtClean="0"/>
          </a:p>
          <a:p>
            <a:pPr lvl="0"/>
            <a:r>
              <a:rPr lang="zh-CN" altLang="en-US" dirty="0" smtClean="0"/>
              <a:t>计算机在和其他计算机通信前，首先判断目标</a:t>
            </a:r>
            <a:r>
              <a:rPr lang="en-US" altLang="zh-CN" dirty="0" smtClean="0"/>
              <a:t>IP</a:t>
            </a:r>
            <a:r>
              <a:rPr lang="zh-CN" altLang="en-US" dirty="0" smtClean="0"/>
              <a:t>地址和自己的</a:t>
            </a:r>
            <a:r>
              <a:rPr lang="en-US" altLang="zh-CN" dirty="0" smtClean="0"/>
              <a:t>IP</a:t>
            </a:r>
            <a:r>
              <a:rPr lang="zh-CN" altLang="en-US" dirty="0" smtClean="0"/>
              <a:t>地址是否在一个网段</a:t>
            </a:r>
            <a:r>
              <a:rPr lang="en-US" altLang="zh-CN" dirty="0" smtClean="0"/>
              <a:t>——</a:t>
            </a:r>
            <a:r>
              <a:rPr lang="zh-CN" altLang="en-US" dirty="0" smtClean="0"/>
              <a:t>链路层的目标</a:t>
            </a:r>
            <a:r>
              <a:rPr lang="en-US" altLang="zh-CN" dirty="0" smtClean="0"/>
              <a:t>MAC</a:t>
            </a:r>
            <a:r>
              <a:rPr lang="zh-CN" altLang="en-US" dirty="0" smtClean="0"/>
              <a:t>地址是目标计算机还是路由器接口</a:t>
            </a:r>
          </a:p>
          <a:p>
            <a:pPr marL="514350" indent="-514350"/>
            <a:endParaRPr lang="zh-CN" altLang="en-US" dirty="0" smtClean="0">
              <a:solidFill>
                <a:srgbClr val="FF0000"/>
              </a:solidFill>
            </a:endParaRPr>
          </a:p>
          <a:p>
            <a:pPr marL="514350" indent="-514350"/>
            <a:r>
              <a:rPr lang="en-US" altLang="zh-CN" dirty="0" smtClean="0"/>
              <a:t>IP </a:t>
            </a:r>
            <a:r>
              <a:rPr lang="zh-CN" altLang="en-US" dirty="0"/>
              <a:t>地址管理机构只分配网络号，方便管理</a:t>
            </a:r>
            <a:endParaRPr lang="en-US" altLang="zh-CN" dirty="0"/>
          </a:p>
          <a:p>
            <a:pPr lvl="0"/>
            <a:r>
              <a:rPr lang="zh-CN" altLang="en-US" dirty="0" smtClean="0"/>
              <a:t>路</a:t>
            </a:r>
            <a:r>
              <a:rPr lang="zh-CN" altLang="en-US" dirty="0"/>
              <a:t>由器仅根据目的主机所连接的网络号来转发分组，</a:t>
            </a:r>
            <a:r>
              <a:rPr lang="zh-CN" altLang="en-US" dirty="0">
                <a:sym typeface="+mn-ea"/>
              </a:rPr>
              <a:t>大幅减少</a:t>
            </a:r>
            <a:r>
              <a:rPr lang="zh-CN" altLang="en-US" dirty="0"/>
              <a:t>路由表中的项目</a:t>
            </a:r>
            <a:r>
              <a:rPr lang="zh-CN" altLang="en-US" dirty="0" smtClean="0"/>
              <a:t>数</a:t>
            </a:r>
            <a:endParaRPr lang="en-US" altLang="zh-CN" dirty="0" smtClean="0"/>
          </a:p>
          <a:p>
            <a:pPr lvl="0"/>
            <a:endParaRPr lang="en-US" altLang="zh-C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algn="ctr"/>
            <a:r>
              <a:rPr lang="en-US" altLang="zh-CN"/>
              <a:t>IP </a:t>
            </a:r>
            <a:r>
              <a:rPr lang="zh-CN" altLang="en-US"/>
              <a:t>地址的重要特点 </a:t>
            </a:r>
          </a:p>
        </p:txBody>
      </p:sp>
      <p:sp>
        <p:nvSpPr>
          <p:cNvPr id="209923" name="Rectangle 3"/>
          <p:cNvSpPr>
            <a:spLocks noGrp="1" noChangeArrowheads="1"/>
          </p:cNvSpPr>
          <p:nvPr>
            <p:ph idx="1"/>
          </p:nvPr>
        </p:nvSpPr>
        <p:spPr/>
        <p:txBody>
          <a:bodyPr/>
          <a:lstStyle/>
          <a:p>
            <a:r>
              <a:rPr lang="en-US" altLang="zh-CN" dirty="0">
                <a:solidFill>
                  <a:srgbClr val="FF0000"/>
                </a:solidFill>
              </a:rPr>
              <a:t>(2) IP </a:t>
            </a:r>
            <a:r>
              <a:rPr lang="zh-CN" altLang="en-US" dirty="0">
                <a:solidFill>
                  <a:srgbClr val="FF0000"/>
                </a:solidFill>
              </a:rPr>
              <a:t>地址是标志一个主机（或路由器）和一条链路的接口</a:t>
            </a:r>
            <a:r>
              <a:rPr lang="zh-CN" altLang="en-US" dirty="0" smtClean="0">
                <a:solidFill>
                  <a:srgbClr val="FF0000"/>
                </a:solidFill>
              </a:rPr>
              <a:t>。</a:t>
            </a:r>
            <a:endParaRPr lang="zh-CN" altLang="en-US" dirty="0">
              <a:solidFill>
                <a:srgbClr val="FF0000"/>
              </a:solidFill>
            </a:endParaRPr>
          </a:p>
          <a:p>
            <a:pPr lvl="1"/>
            <a:r>
              <a:rPr lang="zh-CN" altLang="en-US" dirty="0"/>
              <a:t>当一个主机同时连接到两个网络上时，该主机就必须同时具有两个相应的 </a:t>
            </a:r>
            <a:r>
              <a:rPr lang="en-US" altLang="zh-CN" dirty="0"/>
              <a:t>IP </a:t>
            </a:r>
            <a:r>
              <a:rPr lang="zh-CN" altLang="en-US" dirty="0"/>
              <a:t>地址，其网络号 </a:t>
            </a:r>
            <a:r>
              <a:rPr lang="en-US" altLang="zh-CN" dirty="0"/>
              <a:t>net-id </a:t>
            </a:r>
            <a:r>
              <a:rPr lang="zh-CN" altLang="en-US" dirty="0"/>
              <a:t>必须是不同的</a:t>
            </a:r>
            <a:r>
              <a:rPr lang="en-US" altLang="zh-CN" dirty="0"/>
              <a:t>——</a:t>
            </a:r>
            <a:r>
              <a:rPr lang="zh-CN" altLang="en-US" dirty="0">
                <a:solidFill>
                  <a:srgbClr val="FF0000"/>
                </a:solidFill>
              </a:rPr>
              <a:t>多归属</a:t>
            </a:r>
            <a:r>
              <a:rPr lang="zh-CN" altLang="en-US" dirty="0" smtClean="0">
                <a:solidFill>
                  <a:srgbClr val="FF0000"/>
                </a:solidFill>
              </a:rPr>
              <a:t>主机 </a:t>
            </a:r>
            <a:r>
              <a:rPr lang="en-US" altLang="zh-CN" dirty="0" smtClean="0"/>
              <a:t>(</a:t>
            </a:r>
            <a:r>
              <a:rPr lang="en-US" altLang="zh-CN" dirty="0" err="1"/>
              <a:t>multihomed</a:t>
            </a:r>
            <a:r>
              <a:rPr lang="en-US" altLang="zh-CN" dirty="0"/>
              <a:t> host)</a:t>
            </a:r>
            <a:r>
              <a:rPr lang="zh-CN" altLang="en-US" dirty="0"/>
              <a:t>。</a:t>
            </a:r>
          </a:p>
          <a:p>
            <a:pPr lvl="1"/>
            <a:endParaRPr lang="zh-CN" altLang="en-US" dirty="0">
              <a:solidFill>
                <a:srgbClr val="0000CC"/>
              </a:solidFill>
            </a:endParaRPr>
          </a:p>
          <a:p>
            <a:pPr lvl="1"/>
            <a:r>
              <a:rPr lang="zh-CN" altLang="en-US" dirty="0">
                <a:solidFill>
                  <a:srgbClr val="0000CC"/>
                </a:solidFill>
              </a:rPr>
              <a:t>一个路由器至少应当有两个不同的 </a:t>
            </a:r>
            <a:r>
              <a:rPr lang="en-US" altLang="zh-CN" dirty="0">
                <a:solidFill>
                  <a:srgbClr val="0000CC"/>
                </a:solidFill>
              </a:rPr>
              <a:t>IP </a:t>
            </a:r>
            <a:r>
              <a:rPr lang="zh-CN" altLang="en-US" dirty="0">
                <a:solidFill>
                  <a:srgbClr val="0000CC"/>
                </a:solidFill>
              </a:rPr>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虚电路服务</a:t>
            </a:r>
          </a:p>
        </p:txBody>
      </p:sp>
      <p:grpSp>
        <p:nvGrpSpPr>
          <p:cNvPr id="4" name="组合 3"/>
          <p:cNvGrpSpPr/>
          <p:nvPr/>
        </p:nvGrpSpPr>
        <p:grpSpPr>
          <a:xfrm>
            <a:off x="632521" y="1844824"/>
            <a:ext cx="8928991" cy="3076988"/>
            <a:chOff x="632520" y="1844824"/>
            <a:chExt cx="8928992" cy="3076988"/>
          </a:xfrm>
        </p:grpSpPr>
        <p:sp>
          <p:nvSpPr>
            <p:cNvPr id="77" name="Rectangle 2"/>
            <p:cNvSpPr>
              <a:spLocks noChangeArrowheads="1"/>
            </p:cNvSpPr>
            <p:nvPr/>
          </p:nvSpPr>
          <p:spPr bwMode="auto">
            <a:xfrm>
              <a:off x="7964736" y="2588842"/>
              <a:ext cx="1484258"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Text Box 3"/>
            <p:cNvSpPr txBox="1">
              <a:spLocks noChangeArrowheads="1"/>
            </p:cNvSpPr>
            <p:nvPr/>
          </p:nvSpPr>
          <p:spPr bwMode="auto">
            <a:xfrm>
              <a:off x="7901882" y="1930549"/>
              <a:ext cx="165963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p>
          </p:txBody>
        </p:sp>
        <p:sp>
          <p:nvSpPr>
            <p:cNvPr id="79" name="Rectangle 4"/>
            <p:cNvSpPr>
              <a:spLocks noChangeArrowheads="1"/>
            </p:cNvSpPr>
            <p:nvPr/>
          </p:nvSpPr>
          <p:spPr bwMode="auto">
            <a:xfrm>
              <a:off x="695374" y="2503117"/>
              <a:ext cx="1484257"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Text Box 5"/>
            <p:cNvSpPr txBox="1">
              <a:spLocks noChangeArrowheads="1"/>
            </p:cNvSpPr>
            <p:nvPr/>
          </p:nvSpPr>
          <p:spPr bwMode="auto">
            <a:xfrm>
              <a:off x="632520" y="1844824"/>
              <a:ext cx="165963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p>
          </p:txBody>
        </p:sp>
        <p:sp>
          <p:nvSpPr>
            <p:cNvPr id="81" name="Line 7"/>
            <p:cNvSpPr>
              <a:spLocks noChangeShapeType="1"/>
            </p:cNvSpPr>
            <p:nvPr/>
          </p:nvSpPr>
          <p:spPr bwMode="auto">
            <a:xfrm>
              <a:off x="5085011" y="2130054"/>
              <a:ext cx="58738" cy="5619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8"/>
            <p:cNvSpPr>
              <a:spLocks noChangeShapeType="1"/>
            </p:cNvSpPr>
            <p:nvPr/>
          </p:nvSpPr>
          <p:spPr bwMode="auto">
            <a:xfrm>
              <a:off x="2492624" y="2996829"/>
              <a:ext cx="508000" cy="2587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Rectangle 9"/>
            <p:cNvSpPr>
              <a:spLocks noChangeArrowheads="1"/>
            </p:cNvSpPr>
            <p:nvPr/>
          </p:nvSpPr>
          <p:spPr bwMode="auto">
            <a:xfrm>
              <a:off x="674736" y="1880817"/>
              <a:ext cx="1523553" cy="1493837"/>
            </a:xfrm>
            <a:prstGeom prst="rect">
              <a:avLst/>
            </a:prstGeom>
            <a:noFill/>
            <a:ln w="28575">
              <a:solidFill>
                <a:srgbClr val="3333CC"/>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0"/>
            <p:cNvSpPr>
              <a:spLocks noChangeShapeType="1"/>
            </p:cNvSpPr>
            <p:nvPr/>
          </p:nvSpPr>
          <p:spPr bwMode="auto">
            <a:xfrm>
              <a:off x="674736" y="2223717"/>
              <a:ext cx="152355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1"/>
            <p:cNvSpPr>
              <a:spLocks noChangeShapeType="1"/>
            </p:cNvSpPr>
            <p:nvPr/>
          </p:nvSpPr>
          <p:spPr bwMode="auto">
            <a:xfrm>
              <a:off x="674736" y="2512642"/>
              <a:ext cx="152355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Line 12"/>
            <p:cNvSpPr>
              <a:spLocks noChangeShapeType="1"/>
            </p:cNvSpPr>
            <p:nvPr/>
          </p:nvSpPr>
          <p:spPr bwMode="auto">
            <a:xfrm>
              <a:off x="674736" y="2801567"/>
              <a:ext cx="152355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3"/>
            <p:cNvSpPr>
              <a:spLocks noChangeShapeType="1"/>
            </p:cNvSpPr>
            <p:nvPr/>
          </p:nvSpPr>
          <p:spPr bwMode="auto">
            <a:xfrm>
              <a:off x="674736" y="3090492"/>
              <a:ext cx="152355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Rectangle 14"/>
            <p:cNvSpPr>
              <a:spLocks noChangeArrowheads="1"/>
            </p:cNvSpPr>
            <p:nvPr/>
          </p:nvSpPr>
          <p:spPr bwMode="auto">
            <a:xfrm>
              <a:off x="7944099" y="1950667"/>
              <a:ext cx="1523551" cy="1509712"/>
            </a:xfrm>
            <a:prstGeom prst="rect">
              <a:avLst/>
            </a:prstGeom>
            <a:noFill/>
            <a:ln w="28575">
              <a:solidFill>
                <a:srgbClr val="3333CC"/>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5"/>
            <p:cNvSpPr>
              <a:spLocks noChangeShapeType="1"/>
            </p:cNvSpPr>
            <p:nvPr/>
          </p:nvSpPr>
          <p:spPr bwMode="auto">
            <a:xfrm>
              <a:off x="7944099" y="2309442"/>
              <a:ext cx="1523551"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6"/>
            <p:cNvSpPr>
              <a:spLocks noChangeShapeType="1"/>
            </p:cNvSpPr>
            <p:nvPr/>
          </p:nvSpPr>
          <p:spPr bwMode="auto">
            <a:xfrm>
              <a:off x="7944099" y="2598367"/>
              <a:ext cx="1523551"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Line 17"/>
            <p:cNvSpPr>
              <a:spLocks noChangeShapeType="1"/>
            </p:cNvSpPr>
            <p:nvPr/>
          </p:nvSpPr>
          <p:spPr bwMode="auto">
            <a:xfrm>
              <a:off x="7944099" y="2887292"/>
              <a:ext cx="1523551"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Line 18"/>
            <p:cNvSpPr>
              <a:spLocks noChangeShapeType="1"/>
            </p:cNvSpPr>
            <p:nvPr/>
          </p:nvSpPr>
          <p:spPr bwMode="auto">
            <a:xfrm>
              <a:off x="7944099" y="3176217"/>
              <a:ext cx="1523551"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Text Box 19"/>
            <p:cNvSpPr txBox="1">
              <a:spLocks noChangeArrowheads="1"/>
            </p:cNvSpPr>
            <p:nvPr/>
          </p:nvSpPr>
          <p:spPr bwMode="auto">
            <a:xfrm>
              <a:off x="2276724" y="2061792"/>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pic>
          <p:nvPicPr>
            <p:cNvPr id="94" name="Picture 2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38624" y="2447554"/>
              <a:ext cx="592137" cy="650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5" name="Line 21"/>
            <p:cNvSpPr>
              <a:spLocks noChangeShapeType="1"/>
            </p:cNvSpPr>
            <p:nvPr/>
          </p:nvSpPr>
          <p:spPr bwMode="auto">
            <a:xfrm>
              <a:off x="3337174" y="3255592"/>
              <a:ext cx="1608137" cy="6064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2"/>
            <p:cNvSpPr>
              <a:spLocks noChangeShapeType="1"/>
            </p:cNvSpPr>
            <p:nvPr/>
          </p:nvSpPr>
          <p:spPr bwMode="auto">
            <a:xfrm flipV="1">
              <a:off x="3253036" y="2822204"/>
              <a:ext cx="1862138" cy="433388"/>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3"/>
            <p:cNvSpPr>
              <a:spLocks noChangeShapeType="1"/>
            </p:cNvSpPr>
            <p:nvPr/>
          </p:nvSpPr>
          <p:spPr bwMode="auto">
            <a:xfrm>
              <a:off x="5283449" y="2822204"/>
              <a:ext cx="1524000" cy="51911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8" name="Line 24"/>
            <p:cNvSpPr>
              <a:spLocks noChangeShapeType="1"/>
            </p:cNvSpPr>
            <p:nvPr/>
          </p:nvSpPr>
          <p:spPr bwMode="auto">
            <a:xfrm flipV="1">
              <a:off x="5115174" y="3430217"/>
              <a:ext cx="1692275" cy="43180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9" name="Line 25"/>
            <p:cNvSpPr>
              <a:spLocks noChangeShapeType="1"/>
            </p:cNvSpPr>
            <p:nvPr/>
          </p:nvSpPr>
          <p:spPr bwMode="auto">
            <a:xfrm flipV="1">
              <a:off x="6891586" y="2996829"/>
              <a:ext cx="676275" cy="344488"/>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00" name="Group 26"/>
            <p:cNvGrpSpPr/>
            <p:nvPr/>
          </p:nvGrpSpPr>
          <p:grpSpPr bwMode="auto">
            <a:xfrm>
              <a:off x="7312274" y="2082429"/>
              <a:ext cx="593725" cy="1042988"/>
              <a:chOff x="5283" y="1002"/>
              <a:chExt cx="318" cy="545"/>
            </a:xfrm>
          </p:grpSpPr>
          <p:sp>
            <p:nvSpPr>
              <p:cNvPr id="101" name="Text Box 27"/>
              <p:cNvSpPr txBox="1">
                <a:spLocks noChangeArrowheads="1"/>
              </p:cNvSpPr>
              <p:nvPr/>
            </p:nvSpPr>
            <p:spPr bwMode="auto">
              <a:xfrm>
                <a:off x="5283" y="1002"/>
                <a:ext cx="287" cy="2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pic>
            <p:nvPicPr>
              <p:cNvPr id="102" name="Picture 2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03" name="Line 29"/>
            <p:cNvSpPr>
              <a:spLocks noChangeShapeType="1"/>
            </p:cNvSpPr>
            <p:nvPr/>
          </p:nvSpPr>
          <p:spPr bwMode="auto">
            <a:xfrm flipV="1">
              <a:off x="3253036" y="2042742"/>
              <a:ext cx="1776413" cy="1127125"/>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30"/>
            <p:cNvSpPr>
              <a:spLocks noChangeShapeType="1"/>
            </p:cNvSpPr>
            <p:nvPr/>
          </p:nvSpPr>
          <p:spPr bwMode="auto">
            <a:xfrm>
              <a:off x="5199311" y="2042742"/>
              <a:ext cx="1692275" cy="12128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5" name="Picture 3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95849" y="3082554"/>
              <a:ext cx="611187" cy="34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6" name="Picture 3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61174" y="2649167"/>
              <a:ext cx="612775" cy="34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7" name="Picture 3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91311" y="3688979"/>
              <a:ext cx="612775"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8" name="Picture 3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53449" y="3169867"/>
              <a:ext cx="612775" cy="34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9"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75449" y="1868117"/>
              <a:ext cx="612775" cy="34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10" name="Freeform 36"/>
            <p:cNvSpPr/>
            <p:nvPr/>
          </p:nvSpPr>
          <p:spPr bwMode="auto">
            <a:xfrm>
              <a:off x="1979861" y="2672979"/>
              <a:ext cx="6181725" cy="828675"/>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76200" cmpd="sng">
              <a:solidFill>
                <a:srgbClr val="FF0000"/>
              </a:solidFill>
              <a:round/>
              <a:headEnd type="triangl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1" name="Text Box 37"/>
            <p:cNvSpPr txBox="1">
              <a:spLocks noChangeArrowheads="1"/>
            </p:cNvSpPr>
            <p:nvPr/>
          </p:nvSpPr>
          <p:spPr bwMode="auto">
            <a:xfrm>
              <a:off x="4689724" y="3092079"/>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虚电路</a:t>
              </a:r>
              <a:endParaRPr kumimoji="0" lang="zh-CN" altLang="en-US" sz="18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12" name="Text Box 38"/>
            <p:cNvSpPr txBox="1">
              <a:spLocks noChangeArrowheads="1"/>
            </p:cNvSpPr>
            <p:nvPr/>
          </p:nvSpPr>
          <p:spPr bwMode="auto">
            <a:xfrm>
              <a:off x="1159124" y="4398592"/>
              <a:ext cx="8121135"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的所有分组都沿着同一条虚电路传送</a:t>
              </a: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algn="ctr"/>
            <a:r>
              <a:rPr lang="en-US" altLang="zh-CN"/>
              <a:t>IP </a:t>
            </a:r>
            <a:r>
              <a:rPr lang="zh-CN" altLang="en-US"/>
              <a:t>地址的重要特点 </a:t>
            </a:r>
          </a:p>
        </p:txBody>
      </p:sp>
      <p:sp>
        <p:nvSpPr>
          <p:cNvPr id="445443" name="Rectangle 3"/>
          <p:cNvSpPr>
            <a:spLocks noGrp="1" noChangeArrowheads="1"/>
          </p:cNvSpPr>
          <p:nvPr>
            <p:ph idx="1"/>
          </p:nvPr>
        </p:nvSpPr>
        <p:spPr/>
        <p:txBody>
          <a:bodyPr/>
          <a:lstStyle/>
          <a:p>
            <a:pPr>
              <a:spcBef>
                <a:spcPts val="1200"/>
              </a:spcBef>
            </a:pPr>
            <a:r>
              <a:rPr lang="en-US" altLang="zh-CN" dirty="0">
                <a:solidFill>
                  <a:srgbClr val="FF0000"/>
                </a:solidFill>
              </a:rPr>
              <a:t>(3</a:t>
            </a:r>
            <a:r>
              <a:rPr lang="en-US" altLang="zh-CN" dirty="0" smtClean="0">
                <a:solidFill>
                  <a:srgbClr val="FF0000"/>
                </a:solidFill>
              </a:rPr>
              <a:t>) </a:t>
            </a:r>
            <a:r>
              <a:rPr lang="zh-CN" altLang="en-US" dirty="0" smtClean="0">
                <a:solidFill>
                  <a:srgbClr val="FF0000"/>
                </a:solidFill>
              </a:rPr>
              <a:t>用</a:t>
            </a:r>
            <a:r>
              <a:rPr lang="zh-CN" altLang="en-US" dirty="0">
                <a:solidFill>
                  <a:srgbClr val="FF0000"/>
                </a:solidFill>
              </a:rPr>
              <a:t>转发器或网桥，交换机连接起来的若干个局域网</a:t>
            </a:r>
            <a:r>
              <a:rPr lang="zh-CN" altLang="en-US" dirty="0">
                <a:solidFill>
                  <a:srgbClr val="0000FF"/>
                </a:solidFill>
              </a:rPr>
              <a:t>仍为一个网络</a:t>
            </a:r>
            <a:r>
              <a:rPr lang="en-US" altLang="zh-CN" dirty="0">
                <a:solidFill>
                  <a:srgbClr val="0000FF"/>
                </a:solidFill>
              </a:rPr>
              <a:t>——</a:t>
            </a:r>
            <a:r>
              <a:rPr lang="zh-CN" altLang="en-US" dirty="0">
                <a:solidFill>
                  <a:srgbClr val="0000FF"/>
                </a:solidFill>
              </a:rPr>
              <a:t>具有同样的网络号 </a:t>
            </a:r>
            <a:r>
              <a:rPr lang="en-US" altLang="zh-CN" dirty="0">
                <a:solidFill>
                  <a:srgbClr val="0000FF"/>
                </a:solidFill>
              </a:rPr>
              <a:t>net-id</a:t>
            </a:r>
            <a:r>
              <a:rPr lang="zh-CN" altLang="en-US" dirty="0" smtClean="0">
                <a:solidFill>
                  <a:srgbClr val="0000FF"/>
                </a:solidFill>
              </a:rPr>
              <a:t>。</a:t>
            </a:r>
            <a:endParaRPr lang="zh-CN" altLang="en-US" dirty="0">
              <a:solidFill>
                <a:srgbClr val="0000FF"/>
              </a:solidFill>
            </a:endParaRPr>
          </a:p>
          <a:p>
            <a:pPr>
              <a:spcBef>
                <a:spcPts val="1200"/>
              </a:spcBef>
            </a:pPr>
            <a:r>
              <a:rPr lang="en-US" altLang="zh-CN" dirty="0">
                <a:solidFill>
                  <a:srgbClr val="FF0000"/>
                </a:solidFill>
              </a:rPr>
              <a:t>(4) </a:t>
            </a:r>
            <a:r>
              <a:rPr lang="zh-CN" altLang="en-US" dirty="0">
                <a:solidFill>
                  <a:srgbClr val="FF0000"/>
                </a:solidFill>
              </a:rPr>
              <a:t>所有分配到网络号 </a:t>
            </a:r>
            <a:r>
              <a:rPr lang="en-US" altLang="zh-CN" dirty="0">
                <a:solidFill>
                  <a:srgbClr val="FF0000"/>
                </a:solidFill>
              </a:rPr>
              <a:t>net-id </a:t>
            </a:r>
            <a:r>
              <a:rPr lang="zh-CN" altLang="en-US" dirty="0">
                <a:solidFill>
                  <a:srgbClr val="FF0000"/>
                </a:solidFill>
              </a:rPr>
              <a:t>的网络</a:t>
            </a:r>
            <a:r>
              <a:rPr lang="zh-CN" altLang="en-US" dirty="0" smtClean="0">
                <a:solidFill>
                  <a:srgbClr val="FF0000"/>
                </a:solidFill>
              </a:rPr>
              <a:t>，无论大小</a:t>
            </a:r>
            <a:r>
              <a:rPr lang="zh-CN" altLang="en-US" dirty="0">
                <a:solidFill>
                  <a:srgbClr val="FF0000"/>
                </a:solidFill>
              </a:rPr>
              <a:t>，都是平等的</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4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1" name="Rectangle 3"/>
          <p:cNvSpPr>
            <a:spLocks noGrp="1" noChangeArrowheads="1"/>
          </p:cNvSpPr>
          <p:nvPr>
            <p:ph type="title"/>
          </p:nvPr>
        </p:nvSpPr>
        <p:spPr>
          <a:noFill/>
          <a:extLst>
            <a:ext uri="{91240B29-F687-4F45-9708-019B960494DF}">
              <a14:hiddenLine xmlns="" xmlns:a14="http://schemas.microsoft.com/office/drawing/2010/main" w="9525">
                <a:solidFill>
                  <a:schemeClr val="tx1"/>
                </a:solidFill>
                <a:prstDash val="solid"/>
                <a:miter lim="800000"/>
                <a:headEnd/>
                <a:tailEnd/>
              </a14:hiddenLine>
            </a:ext>
          </a:extLst>
        </p:spPr>
        <p:txBody>
          <a:bodyPr/>
          <a:lstStyle/>
          <a:p>
            <a:pPr algn="ctr"/>
            <a:r>
              <a:rPr lang="zh-CN" altLang="en-US" dirty="0"/>
              <a:t>互联网中的 </a:t>
            </a:r>
            <a:r>
              <a:rPr lang="en-US" altLang="zh-CN" dirty="0"/>
              <a:t>IP </a:t>
            </a:r>
            <a:r>
              <a:rPr lang="zh-CN" altLang="en-US" dirty="0"/>
              <a:t>地址 </a:t>
            </a:r>
          </a:p>
        </p:txBody>
      </p:sp>
      <p:grpSp>
        <p:nvGrpSpPr>
          <p:cNvPr id="2" name="组合 1"/>
          <p:cNvGrpSpPr/>
          <p:nvPr/>
        </p:nvGrpSpPr>
        <p:grpSpPr>
          <a:xfrm>
            <a:off x="591385" y="1198075"/>
            <a:ext cx="9167440" cy="5399576"/>
            <a:chOff x="272480" y="898525"/>
            <a:chExt cx="9601783" cy="5699126"/>
          </a:xfrm>
        </p:grpSpPr>
        <p:sp>
          <p:nvSpPr>
            <p:cNvPr id="1261570"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1261572"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3"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4"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5"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6"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7"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8"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9"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0"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1"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2"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3"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4"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1261585"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6"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7"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8"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9" name="Rectangle 21"/>
            <p:cNvSpPr>
              <a:spLocks noChangeArrowheads="1"/>
            </p:cNvSpPr>
            <p:nvPr/>
          </p:nvSpPr>
          <p:spPr bwMode="auto">
            <a:xfrm>
              <a:off x="7075223"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1261590"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591" name="Group 23"/>
            <p:cNvGrpSpPr/>
            <p:nvPr/>
          </p:nvGrpSpPr>
          <p:grpSpPr bwMode="auto">
            <a:xfrm>
              <a:off x="627725" y="3616325"/>
              <a:ext cx="546894" cy="515938"/>
              <a:chOff x="101" y="2294"/>
              <a:chExt cx="343" cy="353"/>
            </a:xfrm>
          </p:grpSpPr>
          <p:grpSp>
            <p:nvGrpSpPr>
              <p:cNvPr id="1261592" name="Group 24"/>
              <p:cNvGrpSpPr/>
              <p:nvPr/>
            </p:nvGrpSpPr>
            <p:grpSpPr bwMode="auto">
              <a:xfrm>
                <a:off x="109" y="2301"/>
                <a:ext cx="335" cy="346"/>
                <a:chOff x="109" y="2301"/>
                <a:chExt cx="335" cy="346"/>
              </a:xfrm>
            </p:grpSpPr>
            <p:sp>
              <p:nvSpPr>
                <p:cNvPr id="1261593"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4"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5"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6"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7"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8"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9"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00"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01" name="Group 33"/>
                <p:cNvGrpSpPr/>
                <p:nvPr/>
              </p:nvGrpSpPr>
              <p:grpSpPr bwMode="auto">
                <a:xfrm>
                  <a:off x="109" y="2596"/>
                  <a:ext cx="335" cy="51"/>
                  <a:chOff x="109" y="2596"/>
                  <a:chExt cx="335" cy="51"/>
                </a:xfrm>
              </p:grpSpPr>
              <p:sp>
                <p:nvSpPr>
                  <p:cNvPr id="1261602"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3"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4"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05" name="Group 37"/>
              <p:cNvGrpSpPr/>
              <p:nvPr/>
            </p:nvGrpSpPr>
            <p:grpSpPr bwMode="auto">
              <a:xfrm>
                <a:off x="101" y="2294"/>
                <a:ext cx="335" cy="347"/>
                <a:chOff x="101" y="2294"/>
                <a:chExt cx="335" cy="347"/>
              </a:xfrm>
            </p:grpSpPr>
            <p:sp>
              <p:nvSpPr>
                <p:cNvPr id="1261606"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7"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8"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9"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0"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1"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2"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3"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14" name="Group 46"/>
                <p:cNvGrpSpPr/>
                <p:nvPr/>
              </p:nvGrpSpPr>
              <p:grpSpPr bwMode="auto">
                <a:xfrm>
                  <a:off x="101" y="2590"/>
                  <a:ext cx="335" cy="51"/>
                  <a:chOff x="101" y="2590"/>
                  <a:chExt cx="335" cy="51"/>
                </a:xfrm>
              </p:grpSpPr>
              <p:sp>
                <p:nvSpPr>
                  <p:cNvPr id="1261615"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6"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7"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18" name="Group 50"/>
            <p:cNvGrpSpPr/>
            <p:nvPr/>
          </p:nvGrpSpPr>
          <p:grpSpPr bwMode="auto">
            <a:xfrm>
              <a:off x="3637361" y="6081714"/>
              <a:ext cx="545173" cy="515937"/>
              <a:chOff x="3891" y="3616"/>
              <a:chExt cx="342" cy="353"/>
            </a:xfrm>
          </p:grpSpPr>
          <p:grpSp>
            <p:nvGrpSpPr>
              <p:cNvPr id="1261619" name="Group 51"/>
              <p:cNvGrpSpPr/>
              <p:nvPr/>
            </p:nvGrpSpPr>
            <p:grpSpPr bwMode="auto">
              <a:xfrm>
                <a:off x="3899" y="3622"/>
                <a:ext cx="334" cy="347"/>
                <a:chOff x="3899" y="3622"/>
                <a:chExt cx="334" cy="347"/>
              </a:xfrm>
            </p:grpSpPr>
            <p:sp>
              <p:nvSpPr>
                <p:cNvPr id="1261620"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1"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2"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3"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4"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5"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6"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7"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28" name="Group 60"/>
                <p:cNvGrpSpPr/>
                <p:nvPr/>
              </p:nvGrpSpPr>
              <p:grpSpPr bwMode="auto">
                <a:xfrm>
                  <a:off x="3899" y="3918"/>
                  <a:ext cx="334" cy="51"/>
                  <a:chOff x="3899" y="3918"/>
                  <a:chExt cx="334" cy="51"/>
                </a:xfrm>
              </p:grpSpPr>
              <p:sp>
                <p:nvSpPr>
                  <p:cNvPr id="1261629"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0"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1"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32" name="Group 64"/>
              <p:cNvGrpSpPr/>
              <p:nvPr/>
            </p:nvGrpSpPr>
            <p:grpSpPr bwMode="auto">
              <a:xfrm>
                <a:off x="3891" y="3616"/>
                <a:ext cx="334" cy="346"/>
                <a:chOff x="3891" y="3616"/>
                <a:chExt cx="334" cy="346"/>
              </a:xfrm>
            </p:grpSpPr>
            <p:sp>
              <p:nvSpPr>
                <p:cNvPr id="12616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41" name="Group 73"/>
                <p:cNvGrpSpPr/>
                <p:nvPr/>
              </p:nvGrpSpPr>
              <p:grpSpPr bwMode="auto">
                <a:xfrm>
                  <a:off x="3891" y="3912"/>
                  <a:ext cx="334" cy="50"/>
                  <a:chOff x="3891" y="3912"/>
                  <a:chExt cx="334" cy="50"/>
                </a:xfrm>
              </p:grpSpPr>
              <p:sp>
                <p:nvSpPr>
                  <p:cNvPr id="12616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45" name="Group 77"/>
            <p:cNvGrpSpPr/>
            <p:nvPr/>
          </p:nvGrpSpPr>
          <p:grpSpPr bwMode="auto">
            <a:xfrm>
              <a:off x="5013194" y="6065839"/>
              <a:ext cx="546894" cy="515937"/>
              <a:chOff x="4752" y="3605"/>
              <a:chExt cx="343" cy="353"/>
            </a:xfrm>
          </p:grpSpPr>
          <p:grpSp>
            <p:nvGrpSpPr>
              <p:cNvPr id="1261646" name="Group 78"/>
              <p:cNvGrpSpPr/>
              <p:nvPr/>
            </p:nvGrpSpPr>
            <p:grpSpPr bwMode="auto">
              <a:xfrm>
                <a:off x="4760" y="3612"/>
                <a:ext cx="335" cy="346"/>
                <a:chOff x="4760" y="3612"/>
                <a:chExt cx="335" cy="346"/>
              </a:xfrm>
            </p:grpSpPr>
            <p:sp>
              <p:nvSpPr>
                <p:cNvPr id="1261647"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8"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9"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0"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1"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2"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3"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4"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55" name="Group 87"/>
                <p:cNvGrpSpPr/>
                <p:nvPr/>
              </p:nvGrpSpPr>
              <p:grpSpPr bwMode="auto">
                <a:xfrm>
                  <a:off x="4760" y="3907"/>
                  <a:ext cx="335" cy="51"/>
                  <a:chOff x="4760" y="3907"/>
                  <a:chExt cx="335" cy="51"/>
                </a:xfrm>
              </p:grpSpPr>
              <p:sp>
                <p:nvSpPr>
                  <p:cNvPr id="1261656"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7"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8"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59" name="Group 91"/>
              <p:cNvGrpSpPr/>
              <p:nvPr/>
            </p:nvGrpSpPr>
            <p:grpSpPr bwMode="auto">
              <a:xfrm>
                <a:off x="4752" y="3605"/>
                <a:ext cx="334" cy="347"/>
                <a:chOff x="4752" y="3605"/>
                <a:chExt cx="334" cy="347"/>
              </a:xfrm>
            </p:grpSpPr>
            <p:sp>
              <p:nvSpPr>
                <p:cNvPr id="1261660"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1"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2"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3"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4"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5"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6"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7"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68" name="Group 100"/>
                <p:cNvGrpSpPr/>
                <p:nvPr/>
              </p:nvGrpSpPr>
              <p:grpSpPr bwMode="auto">
                <a:xfrm>
                  <a:off x="4752" y="3901"/>
                  <a:ext cx="334" cy="51"/>
                  <a:chOff x="4752" y="3901"/>
                  <a:chExt cx="334" cy="51"/>
                </a:xfrm>
              </p:grpSpPr>
              <p:sp>
                <p:nvSpPr>
                  <p:cNvPr id="1261669"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0"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1"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72" name="Group 104"/>
            <p:cNvGrpSpPr/>
            <p:nvPr/>
          </p:nvGrpSpPr>
          <p:grpSpPr bwMode="auto">
            <a:xfrm>
              <a:off x="627725" y="2509839"/>
              <a:ext cx="546894" cy="517525"/>
              <a:chOff x="101" y="1539"/>
              <a:chExt cx="343" cy="352"/>
            </a:xfrm>
          </p:grpSpPr>
          <p:grpSp>
            <p:nvGrpSpPr>
              <p:cNvPr id="1261673" name="Group 105"/>
              <p:cNvGrpSpPr/>
              <p:nvPr/>
            </p:nvGrpSpPr>
            <p:grpSpPr bwMode="auto">
              <a:xfrm>
                <a:off x="109" y="1545"/>
                <a:ext cx="335" cy="346"/>
                <a:chOff x="109" y="1545"/>
                <a:chExt cx="335" cy="346"/>
              </a:xfrm>
            </p:grpSpPr>
            <p:sp>
              <p:nvSpPr>
                <p:cNvPr id="1261674"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5"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6"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7"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8"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79"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0"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1"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82" name="Group 114"/>
                <p:cNvGrpSpPr/>
                <p:nvPr/>
              </p:nvGrpSpPr>
              <p:grpSpPr bwMode="auto">
                <a:xfrm>
                  <a:off x="109" y="1841"/>
                  <a:ext cx="335" cy="50"/>
                  <a:chOff x="109" y="1841"/>
                  <a:chExt cx="335" cy="50"/>
                </a:xfrm>
              </p:grpSpPr>
              <p:sp>
                <p:nvSpPr>
                  <p:cNvPr id="1261683"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4"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5"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86" name="Group 118"/>
              <p:cNvGrpSpPr/>
              <p:nvPr/>
            </p:nvGrpSpPr>
            <p:grpSpPr bwMode="auto">
              <a:xfrm>
                <a:off x="101" y="1539"/>
                <a:ext cx="335" cy="346"/>
                <a:chOff x="101" y="1539"/>
                <a:chExt cx="335" cy="346"/>
              </a:xfrm>
            </p:grpSpPr>
            <p:sp>
              <p:nvSpPr>
                <p:cNvPr id="1261687"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8"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9"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0"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1"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2"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3"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4"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95" name="Group 127"/>
                <p:cNvGrpSpPr/>
                <p:nvPr/>
              </p:nvGrpSpPr>
              <p:grpSpPr bwMode="auto">
                <a:xfrm>
                  <a:off x="101" y="1834"/>
                  <a:ext cx="335" cy="51"/>
                  <a:chOff x="101" y="1834"/>
                  <a:chExt cx="335" cy="51"/>
                </a:xfrm>
              </p:grpSpPr>
              <p:sp>
                <p:nvSpPr>
                  <p:cNvPr id="1261696"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7"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8"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99" name="Group 131"/>
            <p:cNvGrpSpPr/>
            <p:nvPr/>
          </p:nvGrpSpPr>
          <p:grpSpPr bwMode="auto">
            <a:xfrm>
              <a:off x="8838010" y="3657600"/>
              <a:ext cx="548613" cy="514350"/>
              <a:chOff x="5237" y="2322"/>
              <a:chExt cx="343" cy="352"/>
            </a:xfrm>
          </p:grpSpPr>
          <p:grpSp>
            <p:nvGrpSpPr>
              <p:cNvPr id="1261700" name="Group 132"/>
              <p:cNvGrpSpPr/>
              <p:nvPr/>
            </p:nvGrpSpPr>
            <p:grpSpPr bwMode="auto">
              <a:xfrm>
                <a:off x="5245" y="2328"/>
                <a:ext cx="335" cy="346"/>
                <a:chOff x="5245" y="2328"/>
                <a:chExt cx="335" cy="346"/>
              </a:xfrm>
            </p:grpSpPr>
            <p:sp>
              <p:nvSpPr>
                <p:cNvPr id="1261701"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2"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3"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4"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5"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6"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7"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8"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09" name="Group 141"/>
                <p:cNvGrpSpPr/>
                <p:nvPr/>
              </p:nvGrpSpPr>
              <p:grpSpPr bwMode="auto">
                <a:xfrm>
                  <a:off x="5245" y="2624"/>
                  <a:ext cx="335" cy="50"/>
                  <a:chOff x="5245" y="2624"/>
                  <a:chExt cx="335" cy="50"/>
                </a:xfrm>
              </p:grpSpPr>
              <p:sp>
                <p:nvSpPr>
                  <p:cNvPr id="1261710"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1"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2"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13" name="Group 145"/>
              <p:cNvGrpSpPr/>
              <p:nvPr/>
            </p:nvGrpSpPr>
            <p:grpSpPr bwMode="auto">
              <a:xfrm>
                <a:off x="5237" y="2322"/>
                <a:ext cx="335" cy="346"/>
                <a:chOff x="5237" y="2322"/>
                <a:chExt cx="335" cy="346"/>
              </a:xfrm>
            </p:grpSpPr>
            <p:sp>
              <p:nvSpPr>
                <p:cNvPr id="1261714"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5"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6"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7"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8"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19"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0"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1"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22" name="Group 154"/>
                <p:cNvGrpSpPr/>
                <p:nvPr/>
              </p:nvGrpSpPr>
              <p:grpSpPr bwMode="auto">
                <a:xfrm>
                  <a:off x="5237" y="2617"/>
                  <a:ext cx="335" cy="51"/>
                  <a:chOff x="5237" y="2617"/>
                  <a:chExt cx="335" cy="51"/>
                </a:xfrm>
              </p:grpSpPr>
              <p:sp>
                <p:nvSpPr>
                  <p:cNvPr id="1261723"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4"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5"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726" name="Group 158"/>
            <p:cNvGrpSpPr/>
            <p:nvPr/>
          </p:nvGrpSpPr>
          <p:grpSpPr bwMode="auto">
            <a:xfrm>
              <a:off x="8838010" y="2581275"/>
              <a:ext cx="548613" cy="515938"/>
              <a:chOff x="5237" y="1587"/>
              <a:chExt cx="343" cy="353"/>
            </a:xfrm>
          </p:grpSpPr>
          <p:grpSp>
            <p:nvGrpSpPr>
              <p:cNvPr id="1261727" name="Group 159"/>
              <p:cNvGrpSpPr/>
              <p:nvPr/>
            </p:nvGrpSpPr>
            <p:grpSpPr bwMode="auto">
              <a:xfrm>
                <a:off x="5245" y="1594"/>
                <a:ext cx="335" cy="346"/>
                <a:chOff x="5245" y="1594"/>
                <a:chExt cx="335" cy="346"/>
              </a:xfrm>
            </p:grpSpPr>
            <p:sp>
              <p:nvSpPr>
                <p:cNvPr id="1261728"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9"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0"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1"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2"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3"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4"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5"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36" name="Group 168"/>
                <p:cNvGrpSpPr/>
                <p:nvPr/>
              </p:nvGrpSpPr>
              <p:grpSpPr bwMode="auto">
                <a:xfrm>
                  <a:off x="5245" y="1889"/>
                  <a:ext cx="335" cy="51"/>
                  <a:chOff x="5245" y="1889"/>
                  <a:chExt cx="335" cy="51"/>
                </a:xfrm>
              </p:grpSpPr>
              <p:sp>
                <p:nvSpPr>
                  <p:cNvPr id="1261737"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8"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9"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40" name="Group 172"/>
              <p:cNvGrpSpPr/>
              <p:nvPr/>
            </p:nvGrpSpPr>
            <p:grpSpPr bwMode="auto">
              <a:xfrm>
                <a:off x="5237" y="1587"/>
                <a:ext cx="335" cy="346"/>
                <a:chOff x="5237" y="1587"/>
                <a:chExt cx="335" cy="346"/>
              </a:xfrm>
            </p:grpSpPr>
            <p:sp>
              <p:nvSpPr>
                <p:cNvPr id="1261741"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2"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3"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4"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5"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6"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7"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8"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49" name="Group 181"/>
                <p:cNvGrpSpPr/>
                <p:nvPr/>
              </p:nvGrpSpPr>
              <p:grpSpPr bwMode="auto">
                <a:xfrm>
                  <a:off x="5237" y="1883"/>
                  <a:ext cx="335" cy="50"/>
                  <a:chOff x="5237" y="1883"/>
                  <a:chExt cx="335" cy="50"/>
                </a:xfrm>
              </p:grpSpPr>
              <p:sp>
                <p:nvSpPr>
                  <p:cNvPr id="1261750"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1"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2"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753"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4"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1261755"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6" name="Rectangle 188"/>
            <p:cNvSpPr>
              <a:spLocks noChangeArrowheads="1"/>
            </p:cNvSpPr>
            <p:nvPr/>
          </p:nvSpPr>
          <p:spPr bwMode="auto">
            <a:xfrm>
              <a:off x="3774944"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1261757"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8" name="Rectangle 190"/>
            <p:cNvSpPr>
              <a:spLocks noChangeArrowheads="1"/>
            </p:cNvSpPr>
            <p:nvPr/>
          </p:nvSpPr>
          <p:spPr bwMode="auto">
            <a:xfrm>
              <a:off x="5424224"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1261759"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0"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1261761"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762" name="Group 194"/>
            <p:cNvGrpSpPr/>
            <p:nvPr/>
          </p:nvGrpSpPr>
          <p:grpSpPr bwMode="auto">
            <a:xfrm>
              <a:off x="4141258" y="2630488"/>
              <a:ext cx="701675" cy="385762"/>
              <a:chOff x="2299" y="1622"/>
              <a:chExt cx="439" cy="262"/>
            </a:xfrm>
          </p:grpSpPr>
          <p:sp>
            <p:nvSpPr>
              <p:cNvPr id="1261763"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764"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5"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6"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767" name="Group 199"/>
              <p:cNvGrpSpPr/>
              <p:nvPr/>
            </p:nvGrpSpPr>
            <p:grpSpPr bwMode="auto">
              <a:xfrm>
                <a:off x="2365" y="1640"/>
                <a:ext cx="304" cy="117"/>
                <a:chOff x="2365" y="1640"/>
                <a:chExt cx="304" cy="117"/>
              </a:xfrm>
            </p:grpSpPr>
            <p:grpSp>
              <p:nvGrpSpPr>
                <p:cNvPr id="1261768" name="Group 200"/>
                <p:cNvGrpSpPr/>
                <p:nvPr/>
              </p:nvGrpSpPr>
              <p:grpSpPr bwMode="auto">
                <a:xfrm>
                  <a:off x="2365" y="1640"/>
                  <a:ext cx="302" cy="115"/>
                  <a:chOff x="2365" y="1640"/>
                  <a:chExt cx="302" cy="115"/>
                </a:xfrm>
              </p:grpSpPr>
              <p:sp>
                <p:nvSpPr>
                  <p:cNvPr id="126176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777" name="Group 209"/>
                <p:cNvGrpSpPr/>
                <p:nvPr/>
              </p:nvGrpSpPr>
              <p:grpSpPr bwMode="auto">
                <a:xfrm>
                  <a:off x="2368" y="1643"/>
                  <a:ext cx="301" cy="114"/>
                  <a:chOff x="2368" y="1643"/>
                  <a:chExt cx="301" cy="114"/>
                </a:xfrm>
              </p:grpSpPr>
              <p:sp>
                <p:nvSpPr>
                  <p:cNvPr id="1261778"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9"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0"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1"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2"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3"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4"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5"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786"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787"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788"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89"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1261790"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1"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1261792"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3"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4"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5"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6"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7"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1261798"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9"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1261800"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1"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1261803"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222.1.2.3</a:t>
              </a:r>
            </a:p>
          </p:txBody>
        </p:sp>
        <p:sp>
          <p:nvSpPr>
            <p:cNvPr id="1261804"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5"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1261806"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07"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8"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1261809"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810" name="Group 242"/>
            <p:cNvGrpSpPr/>
            <p:nvPr/>
          </p:nvGrpSpPr>
          <p:grpSpPr bwMode="auto">
            <a:xfrm>
              <a:off x="2407709" y="4386264"/>
              <a:ext cx="703395" cy="384175"/>
              <a:chOff x="1304" y="2569"/>
              <a:chExt cx="439" cy="262"/>
            </a:xfrm>
          </p:grpSpPr>
          <p:sp>
            <p:nvSpPr>
              <p:cNvPr id="1261811"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12"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3"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4"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15" name="Group 247"/>
              <p:cNvGrpSpPr/>
              <p:nvPr/>
            </p:nvGrpSpPr>
            <p:grpSpPr bwMode="auto">
              <a:xfrm>
                <a:off x="1371" y="2587"/>
                <a:ext cx="304" cy="117"/>
                <a:chOff x="1371" y="2587"/>
                <a:chExt cx="304" cy="117"/>
              </a:xfrm>
            </p:grpSpPr>
            <p:grpSp>
              <p:nvGrpSpPr>
                <p:cNvPr id="1261816" name="Group 248"/>
                <p:cNvGrpSpPr/>
                <p:nvPr/>
              </p:nvGrpSpPr>
              <p:grpSpPr bwMode="auto">
                <a:xfrm>
                  <a:off x="1371" y="2587"/>
                  <a:ext cx="301" cy="115"/>
                  <a:chOff x="1371" y="2587"/>
                  <a:chExt cx="301" cy="115"/>
                </a:xfrm>
              </p:grpSpPr>
              <p:sp>
                <p:nvSpPr>
                  <p:cNvPr id="1261817"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8"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9"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0"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1"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2"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3"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4"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25" name="Group 257"/>
                <p:cNvGrpSpPr/>
                <p:nvPr/>
              </p:nvGrpSpPr>
              <p:grpSpPr bwMode="auto">
                <a:xfrm>
                  <a:off x="1373" y="2590"/>
                  <a:ext cx="302" cy="114"/>
                  <a:chOff x="1373" y="2590"/>
                  <a:chExt cx="302" cy="114"/>
                </a:xfrm>
              </p:grpSpPr>
              <p:sp>
                <p:nvSpPr>
                  <p:cNvPr id="126182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34"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35"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1261836" name="Group 268"/>
            <p:cNvGrpSpPr/>
            <p:nvPr/>
          </p:nvGrpSpPr>
          <p:grpSpPr bwMode="auto">
            <a:xfrm>
              <a:off x="5553209" y="4386264"/>
              <a:ext cx="703394" cy="384175"/>
              <a:chOff x="3488" y="2569"/>
              <a:chExt cx="439" cy="262"/>
            </a:xfrm>
          </p:grpSpPr>
          <p:sp>
            <p:nvSpPr>
              <p:cNvPr id="1261837"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38"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39"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40"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41" name="Group 273"/>
              <p:cNvGrpSpPr/>
              <p:nvPr/>
            </p:nvGrpSpPr>
            <p:grpSpPr bwMode="auto">
              <a:xfrm>
                <a:off x="3555" y="2587"/>
                <a:ext cx="304" cy="117"/>
                <a:chOff x="3555" y="2587"/>
                <a:chExt cx="304" cy="117"/>
              </a:xfrm>
            </p:grpSpPr>
            <p:grpSp>
              <p:nvGrpSpPr>
                <p:cNvPr id="1261842" name="Group 274"/>
                <p:cNvGrpSpPr/>
                <p:nvPr/>
              </p:nvGrpSpPr>
              <p:grpSpPr bwMode="auto">
                <a:xfrm>
                  <a:off x="3555" y="2587"/>
                  <a:ext cx="301" cy="115"/>
                  <a:chOff x="3555" y="2587"/>
                  <a:chExt cx="301" cy="115"/>
                </a:xfrm>
              </p:grpSpPr>
              <p:sp>
                <p:nvSpPr>
                  <p:cNvPr id="1261843"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4"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5"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6"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7"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8"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9"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0"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51" name="Group 283"/>
                <p:cNvGrpSpPr/>
                <p:nvPr/>
              </p:nvGrpSpPr>
              <p:grpSpPr bwMode="auto">
                <a:xfrm>
                  <a:off x="3557" y="2590"/>
                  <a:ext cx="302" cy="114"/>
                  <a:chOff x="3557" y="2590"/>
                  <a:chExt cx="302" cy="114"/>
                </a:xfrm>
              </p:grpSpPr>
              <p:sp>
                <p:nvSpPr>
                  <p:cNvPr id="1261852"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3"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4"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5"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6"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7"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8"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9"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60"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61"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862"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3"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4"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5"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6"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7"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8"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69"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1261870"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1"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1261872"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3"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1261874"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5" name="Rectangle 307"/>
            <p:cNvSpPr>
              <a:spLocks noChangeArrowheads="1"/>
            </p:cNvSpPr>
            <p:nvPr/>
          </p:nvSpPr>
          <p:spPr bwMode="auto">
            <a:xfrm>
              <a:off x="5692511"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1261876"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7"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1261878"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9" name="Rectangle 311"/>
            <p:cNvSpPr>
              <a:spLocks noChangeArrowheads="1"/>
            </p:cNvSpPr>
            <p:nvPr/>
          </p:nvSpPr>
          <p:spPr bwMode="auto">
            <a:xfrm>
              <a:off x="3250406"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1261880"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1" name="Rectangle 313"/>
            <p:cNvSpPr>
              <a:spLocks noChangeArrowheads="1"/>
            </p:cNvSpPr>
            <p:nvPr/>
          </p:nvSpPr>
          <p:spPr bwMode="auto">
            <a:xfrm>
              <a:off x="272480"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1261882"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3" name="Rectangle 315"/>
            <p:cNvSpPr>
              <a:spLocks noChangeArrowheads="1"/>
            </p:cNvSpPr>
            <p:nvPr/>
          </p:nvSpPr>
          <p:spPr bwMode="auto">
            <a:xfrm>
              <a:off x="1714633"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1261884"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5" name="Rectangle 317"/>
            <p:cNvSpPr>
              <a:spLocks noChangeArrowheads="1"/>
            </p:cNvSpPr>
            <p:nvPr/>
          </p:nvSpPr>
          <p:spPr bwMode="auto">
            <a:xfrm>
              <a:off x="272480"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p>
          </p:txBody>
        </p:sp>
        <p:sp>
          <p:nvSpPr>
            <p:cNvPr id="1261886"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7"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8"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9"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0"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1261891"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2" name="Rectangle 324"/>
            <p:cNvSpPr>
              <a:spLocks noChangeArrowheads="1"/>
            </p:cNvSpPr>
            <p:nvPr/>
          </p:nvSpPr>
          <p:spPr bwMode="auto">
            <a:xfrm>
              <a:off x="5279760"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1261893"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4"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1261895"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6"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1261897"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8"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9"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1261900"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1" name="Rectangle 333"/>
            <p:cNvSpPr>
              <a:spLocks noChangeArrowheads="1"/>
            </p:cNvSpPr>
            <p:nvPr/>
          </p:nvSpPr>
          <p:spPr bwMode="auto">
            <a:xfrm>
              <a:off x="3482578"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1261902" name="Rectangle 334"/>
            <p:cNvSpPr>
              <a:spLocks noChangeArrowheads="1"/>
            </p:cNvSpPr>
            <p:nvPr/>
          </p:nvSpPr>
          <p:spPr bwMode="auto">
            <a:xfrm>
              <a:off x="4151576"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1261903"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4" name="Rectangle 336"/>
            <p:cNvSpPr>
              <a:spLocks noChangeArrowheads="1"/>
            </p:cNvSpPr>
            <p:nvPr/>
          </p:nvSpPr>
          <p:spPr bwMode="auto">
            <a:xfrm>
              <a:off x="3843735"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1261905"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6" name="Rectangle 338"/>
            <p:cNvSpPr>
              <a:spLocks noChangeArrowheads="1"/>
            </p:cNvSpPr>
            <p:nvPr/>
          </p:nvSpPr>
          <p:spPr bwMode="auto">
            <a:xfrm>
              <a:off x="5680471"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1261907"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08"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1261909"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261910"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1"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2"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3"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914"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1261915"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1261916"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7"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1261918"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9"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20"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21" name="Group 353"/>
            <p:cNvGrpSpPr/>
            <p:nvPr/>
          </p:nvGrpSpPr>
          <p:grpSpPr bwMode="auto">
            <a:xfrm>
              <a:off x="3363913" y="898525"/>
              <a:ext cx="548614" cy="514350"/>
              <a:chOff x="1813" y="593"/>
              <a:chExt cx="343" cy="352"/>
            </a:xfrm>
          </p:grpSpPr>
          <p:grpSp>
            <p:nvGrpSpPr>
              <p:cNvPr id="1261922" name="Group 354"/>
              <p:cNvGrpSpPr/>
              <p:nvPr/>
            </p:nvGrpSpPr>
            <p:grpSpPr bwMode="auto">
              <a:xfrm>
                <a:off x="1821" y="599"/>
                <a:ext cx="335" cy="346"/>
                <a:chOff x="1821" y="599"/>
                <a:chExt cx="335" cy="346"/>
              </a:xfrm>
            </p:grpSpPr>
            <p:sp>
              <p:nvSpPr>
                <p:cNvPr id="1261923"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4"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5"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6"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7"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8"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9"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30"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31" name="Group 363"/>
                <p:cNvGrpSpPr/>
                <p:nvPr/>
              </p:nvGrpSpPr>
              <p:grpSpPr bwMode="auto">
                <a:xfrm>
                  <a:off x="1821" y="895"/>
                  <a:ext cx="335" cy="50"/>
                  <a:chOff x="1821" y="895"/>
                  <a:chExt cx="335" cy="50"/>
                </a:xfrm>
              </p:grpSpPr>
              <p:sp>
                <p:nvSpPr>
                  <p:cNvPr id="1261932"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3"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4"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35" name="Group 367"/>
              <p:cNvGrpSpPr/>
              <p:nvPr/>
            </p:nvGrpSpPr>
            <p:grpSpPr bwMode="auto">
              <a:xfrm>
                <a:off x="1813" y="593"/>
                <a:ext cx="335" cy="346"/>
                <a:chOff x="1813" y="593"/>
                <a:chExt cx="335" cy="346"/>
              </a:xfrm>
            </p:grpSpPr>
            <p:sp>
              <p:nvSpPr>
                <p:cNvPr id="1261936"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7"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8"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9"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0"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1"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2"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3"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44" name="Group 376"/>
                <p:cNvGrpSpPr/>
                <p:nvPr/>
              </p:nvGrpSpPr>
              <p:grpSpPr bwMode="auto">
                <a:xfrm>
                  <a:off x="1813" y="888"/>
                  <a:ext cx="335" cy="51"/>
                  <a:chOff x="1813" y="888"/>
                  <a:chExt cx="335" cy="51"/>
                </a:xfrm>
              </p:grpSpPr>
              <p:sp>
                <p:nvSpPr>
                  <p:cNvPr id="1261945"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6"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7"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4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4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5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51" name="Group 383"/>
            <p:cNvGrpSpPr/>
            <p:nvPr/>
          </p:nvGrpSpPr>
          <p:grpSpPr bwMode="auto">
            <a:xfrm>
              <a:off x="5051029" y="898525"/>
              <a:ext cx="548613" cy="514350"/>
              <a:chOff x="2868" y="593"/>
              <a:chExt cx="343" cy="352"/>
            </a:xfrm>
          </p:grpSpPr>
          <p:grpSp>
            <p:nvGrpSpPr>
              <p:cNvPr id="1261952" name="Group 384"/>
              <p:cNvGrpSpPr/>
              <p:nvPr/>
            </p:nvGrpSpPr>
            <p:grpSpPr bwMode="auto">
              <a:xfrm>
                <a:off x="2877" y="599"/>
                <a:ext cx="334" cy="346"/>
                <a:chOff x="2877" y="599"/>
                <a:chExt cx="334" cy="346"/>
              </a:xfrm>
            </p:grpSpPr>
            <p:sp>
              <p:nvSpPr>
                <p:cNvPr id="1261953"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4"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5"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6"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7"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8"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9"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60"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61" name="Group 393"/>
                <p:cNvGrpSpPr/>
                <p:nvPr/>
              </p:nvGrpSpPr>
              <p:grpSpPr bwMode="auto">
                <a:xfrm>
                  <a:off x="2877" y="895"/>
                  <a:ext cx="334" cy="50"/>
                  <a:chOff x="2877" y="895"/>
                  <a:chExt cx="334" cy="50"/>
                </a:xfrm>
              </p:grpSpPr>
              <p:sp>
                <p:nvSpPr>
                  <p:cNvPr id="1261962"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3"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4"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65" name="Group 397"/>
              <p:cNvGrpSpPr/>
              <p:nvPr/>
            </p:nvGrpSpPr>
            <p:grpSpPr bwMode="auto">
              <a:xfrm>
                <a:off x="2868" y="593"/>
                <a:ext cx="335" cy="346"/>
                <a:chOff x="2868" y="593"/>
                <a:chExt cx="335" cy="346"/>
              </a:xfrm>
            </p:grpSpPr>
            <p:sp>
              <p:nvSpPr>
                <p:cNvPr id="1261966"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7"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8"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9"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0"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1"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2"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3"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74" name="Group 406"/>
                <p:cNvGrpSpPr/>
                <p:nvPr/>
              </p:nvGrpSpPr>
              <p:grpSpPr bwMode="auto">
                <a:xfrm>
                  <a:off x="2868" y="888"/>
                  <a:ext cx="335" cy="51"/>
                  <a:chOff x="2868" y="888"/>
                  <a:chExt cx="335" cy="51"/>
                </a:xfrm>
              </p:grpSpPr>
              <p:sp>
                <p:nvSpPr>
                  <p:cNvPr id="1261975"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6"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7"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78"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79" name="Group 411"/>
            <p:cNvGrpSpPr/>
            <p:nvPr/>
          </p:nvGrpSpPr>
          <p:grpSpPr bwMode="auto">
            <a:xfrm>
              <a:off x="6724386" y="898525"/>
              <a:ext cx="548614" cy="514350"/>
              <a:chOff x="3915" y="593"/>
              <a:chExt cx="343" cy="352"/>
            </a:xfrm>
          </p:grpSpPr>
          <p:grpSp>
            <p:nvGrpSpPr>
              <p:cNvPr id="1261980" name="Group 412"/>
              <p:cNvGrpSpPr/>
              <p:nvPr/>
            </p:nvGrpSpPr>
            <p:grpSpPr bwMode="auto">
              <a:xfrm>
                <a:off x="3924" y="599"/>
                <a:ext cx="334" cy="346"/>
                <a:chOff x="3924" y="599"/>
                <a:chExt cx="334" cy="346"/>
              </a:xfrm>
            </p:grpSpPr>
            <p:sp>
              <p:nvSpPr>
                <p:cNvPr id="1261981"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2"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3"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4"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5"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6"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7"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8"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89" name="Group 421"/>
                <p:cNvGrpSpPr/>
                <p:nvPr/>
              </p:nvGrpSpPr>
              <p:grpSpPr bwMode="auto">
                <a:xfrm>
                  <a:off x="3924" y="895"/>
                  <a:ext cx="334" cy="50"/>
                  <a:chOff x="3924" y="895"/>
                  <a:chExt cx="334" cy="50"/>
                </a:xfrm>
              </p:grpSpPr>
              <p:sp>
                <p:nvSpPr>
                  <p:cNvPr id="1261990"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1"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2"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93" name="Group 425"/>
              <p:cNvGrpSpPr/>
              <p:nvPr/>
            </p:nvGrpSpPr>
            <p:grpSpPr bwMode="auto">
              <a:xfrm>
                <a:off x="3915" y="593"/>
                <a:ext cx="335" cy="346"/>
                <a:chOff x="3915" y="593"/>
                <a:chExt cx="335" cy="346"/>
              </a:xfrm>
            </p:grpSpPr>
            <p:sp>
              <p:nvSpPr>
                <p:cNvPr id="1261994"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5"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6"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7"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8"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99"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0"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1"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2002" name="Group 434"/>
                <p:cNvGrpSpPr/>
                <p:nvPr/>
              </p:nvGrpSpPr>
              <p:grpSpPr bwMode="auto">
                <a:xfrm>
                  <a:off x="3915" y="888"/>
                  <a:ext cx="335" cy="51"/>
                  <a:chOff x="3915" y="888"/>
                  <a:chExt cx="335" cy="51"/>
                </a:xfrm>
              </p:grpSpPr>
              <p:sp>
                <p:nvSpPr>
                  <p:cNvPr id="1262003"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4"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5"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91385" y="1198075"/>
            <a:ext cx="9167440" cy="5399576"/>
            <a:chOff x="272480" y="898525"/>
            <a:chExt cx="9601783"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6"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72480"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3"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72480"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8"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6"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1"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a:solidFill>
                  <a:srgbClr val="000099"/>
                </a:solidFill>
                <a:latin typeface="+mn-lt"/>
                <a:ea typeface="黑体" panose="02010609060101010101" pitchFamily="2" charset="-122"/>
              </a:rPr>
              <a:t>net-id</a:t>
            </a:r>
          </a:p>
        </p:txBody>
      </p:sp>
      <p:grpSp>
        <p:nvGrpSpPr>
          <p:cNvPr id="1263031" name="Group 439"/>
          <p:cNvGrpSpPr/>
          <p:nvPr/>
        </p:nvGrpSpPr>
        <p:grpSpPr bwMode="auto">
          <a:xfrm>
            <a:off x="4176465" y="3644456"/>
            <a:ext cx="5529064" cy="2474913"/>
            <a:chOff x="2381" y="2250"/>
            <a:chExt cx="3141" cy="1559"/>
          </a:xfrm>
        </p:grpSpPr>
        <p:sp>
          <p:nvSpPr>
            <p:cNvPr id="1263032" name="Line 440"/>
            <p:cNvSpPr>
              <a:spLocks noChangeShapeType="1"/>
            </p:cNvSpPr>
            <p:nvPr/>
          </p:nvSpPr>
          <p:spPr bwMode="auto">
            <a:xfrm>
              <a:off x="4977" y="2250"/>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3" name="Line 441"/>
            <p:cNvSpPr>
              <a:spLocks noChangeShapeType="1"/>
            </p:cNvSpPr>
            <p:nvPr/>
          </p:nvSpPr>
          <p:spPr bwMode="auto">
            <a:xfrm>
              <a:off x="3177" y="3809"/>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4" name="Line 442"/>
            <p:cNvSpPr>
              <a:spLocks noChangeShapeType="1"/>
            </p:cNvSpPr>
            <p:nvPr/>
          </p:nvSpPr>
          <p:spPr bwMode="auto">
            <a:xfrm>
              <a:off x="2381" y="3793"/>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5" name="Line 443"/>
            <p:cNvSpPr>
              <a:spLocks noChangeShapeType="1"/>
            </p:cNvSpPr>
            <p:nvPr/>
          </p:nvSpPr>
          <p:spPr bwMode="auto">
            <a:xfrm>
              <a:off x="4977" y="2931"/>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6" name="Line 444"/>
            <p:cNvSpPr>
              <a:spLocks noChangeShapeType="1"/>
            </p:cNvSpPr>
            <p:nvPr/>
          </p:nvSpPr>
          <p:spPr bwMode="auto">
            <a:xfrm>
              <a:off x="3678" y="2885"/>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30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63031"/>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4000" fill="hold" nodeType="afterEffect">
                                  <p:stCondLst>
                                    <p:cond delay="500"/>
                                  </p:stCondLst>
                                  <p:childTnLst>
                                    <p:anim calcmode="discrete" valueType="str">
                                      <p:cBhvr>
                                        <p:cTn id="12" dur="1000" fill="hold"/>
                                        <p:tgtEl>
                                          <p:spTgt spid="12630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0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71097" cy="5399576"/>
            <a:chOff x="268651" y="898525"/>
            <a:chExt cx="9605612"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4"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0"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59"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4"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884" name="Group 439"/>
          <p:cNvGrpSpPr/>
          <p:nvPr/>
        </p:nvGrpSpPr>
        <p:grpSpPr bwMode="auto">
          <a:xfrm>
            <a:off x="545306" y="3593059"/>
            <a:ext cx="2319337" cy="1563688"/>
            <a:chOff x="235" y="2149"/>
            <a:chExt cx="1461" cy="985"/>
          </a:xfrm>
        </p:grpSpPr>
        <p:sp>
          <p:nvSpPr>
            <p:cNvPr id="885" name="Line 440"/>
            <p:cNvSpPr>
              <a:spLocks noChangeShapeType="1"/>
            </p:cNvSpPr>
            <p:nvPr/>
          </p:nvSpPr>
          <p:spPr bwMode="auto">
            <a:xfrm>
              <a:off x="235" y="2149"/>
              <a:ext cx="66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6" name="Line 441"/>
            <p:cNvSpPr>
              <a:spLocks noChangeShapeType="1"/>
            </p:cNvSpPr>
            <p:nvPr/>
          </p:nvSpPr>
          <p:spPr bwMode="auto">
            <a:xfrm>
              <a:off x="246" y="2841"/>
              <a:ext cx="65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7" name="Line 442"/>
            <p:cNvSpPr>
              <a:spLocks noChangeShapeType="1"/>
            </p:cNvSpPr>
            <p:nvPr/>
          </p:nvSpPr>
          <p:spPr bwMode="auto">
            <a:xfrm>
              <a:off x="1151" y="3134"/>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71097" cy="5399576"/>
            <a:chOff x="268651" y="898525"/>
            <a:chExt cx="9605612"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4"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0"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59"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4"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047779" y="3066867"/>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443" name="Group 439"/>
          <p:cNvGrpSpPr/>
          <p:nvPr/>
        </p:nvGrpSpPr>
        <p:grpSpPr bwMode="auto">
          <a:xfrm>
            <a:off x="3938166" y="2028578"/>
            <a:ext cx="4177757" cy="896938"/>
            <a:chOff x="2189" y="1097"/>
            <a:chExt cx="2448" cy="565"/>
          </a:xfrm>
        </p:grpSpPr>
        <p:sp>
          <p:nvSpPr>
            <p:cNvPr id="444" name="Line 440"/>
            <p:cNvSpPr>
              <a:spLocks noChangeShapeType="1"/>
            </p:cNvSpPr>
            <p:nvPr/>
          </p:nvSpPr>
          <p:spPr bwMode="auto">
            <a:xfrm>
              <a:off x="2189" y="1105"/>
              <a:ext cx="608"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3121" y="1097"/>
              <a:ext cx="599"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4092" y="1097"/>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 name="Line 443"/>
            <p:cNvSpPr>
              <a:spLocks noChangeShapeType="1"/>
            </p:cNvSpPr>
            <p:nvPr/>
          </p:nvSpPr>
          <p:spPr bwMode="auto">
            <a:xfrm>
              <a:off x="2745" y="1662"/>
              <a:ext cx="545"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sp>
        <p:nvSpPr>
          <p:cNvPr id="449" name="AutoShape 2"/>
          <p:cNvSpPr>
            <a:spLocks noChangeArrowheads="1"/>
          </p:cNvSpPr>
          <p:nvPr/>
        </p:nvSpPr>
        <p:spPr bwMode="auto">
          <a:xfrm>
            <a:off x="1728569" y="2046368"/>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2"/>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7"/>
            <a:ext cx="0" cy="8106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9"/>
            <a:ext cx="0" cy="807681"/>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70" y="5266560"/>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216219" y="4732616"/>
            <a:ext cx="2492550"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60"/>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4"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896053" y="4676969"/>
            <a:ext cx="1067298" cy="2556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1" y="4168596"/>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1" y="3123274"/>
            <a:ext cx="586193" cy="2406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9"/>
            <a:ext cx="1637071"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5"/>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4"/>
            <a:ext cx="648590" cy="2406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8"/>
            <a:ext cx="646946" cy="2556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2" y="4866480"/>
            <a:ext cx="18594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4038858"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1"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4"/>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50" y="6093793"/>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1"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3"/>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2"/>
            <a:ext cx="92937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1"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4022438" y="1751570"/>
            <a:ext cx="1042668"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4" y="1710961"/>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7" y="1710961"/>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8665" y="1751570"/>
            <a:ext cx="1041025"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3" y="1685390"/>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1" y="2593844"/>
            <a:ext cx="104431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8"/>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896005" y="2733724"/>
            <a:ext cx="426919" cy="332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5" y="2724697"/>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602063" y="2641975"/>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5" y="1877911"/>
            <a:ext cx="745466"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2" y="420018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2"/>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7" y="4328026"/>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8" y="4380668"/>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485382" y="3270672"/>
            <a:ext cx="1042668"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8" y="3329329"/>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501876" y="5764402"/>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4127526" y="5657616"/>
            <a:ext cx="1042668"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1" y="5764402"/>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332751" y="5684688"/>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40"/>
            <a:ext cx="926086"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6"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620150" y="4695017"/>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9001"/>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767880" y="435209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4" y="3242096"/>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3"/>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3"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9"/>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3058588" y="3064616"/>
            <a:ext cx="1041025"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2"/>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296700" y="3687297"/>
            <a:ext cx="1044310"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8"/>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746535" y="3562459"/>
            <a:ext cx="1042668"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4"/>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181686" y="4400221"/>
            <a:ext cx="104431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7"/>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344294" y="4400221"/>
            <a:ext cx="1041025"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3"/>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725312" y="3201483"/>
            <a:ext cx="1042668" cy="338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30" y="3260143"/>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841868" y="4460383"/>
            <a:ext cx="1042668"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4"/>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725312" y="4251318"/>
            <a:ext cx="1042668"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30" y="4309976"/>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80" y="308567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3"/>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30"/>
            <a:ext cx="42856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1"/>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336011" y="4458877"/>
            <a:ext cx="428560" cy="33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6"/>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7" y="3194573"/>
            <a:ext cx="1201441"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919042" y="2929251"/>
            <a:ext cx="742182"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426369" y="3962539"/>
            <a:ext cx="430203"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2"/>
            <a:ext cx="42856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9"/>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743300" y="3616605"/>
            <a:ext cx="426919"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295009" y="4347577"/>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4047068" y="3616605"/>
            <a:ext cx="92937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3" y="3800216"/>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4" y="3481239"/>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896053" y="2801405"/>
            <a:ext cx="0" cy="2065075"/>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7"/>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64733" y="5024406"/>
            <a:ext cx="600971" cy="376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3"/>
            <a:ext cx="0" cy="234477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61"/>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5" y="3466197"/>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16200000">
            <a:off x="5561810" y="309040"/>
            <a:ext cx="0" cy="410334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2"/>
            <a:ext cx="7742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751558" y="5597452"/>
            <a:ext cx="438413" cy="400080"/>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30"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6" y="1198077"/>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2" y="1623725"/>
            <a:ext cx="0" cy="7369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1" y="1610188"/>
            <a:ext cx="0" cy="738494"/>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2"/>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7"/>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2"/>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6" y="1198077"/>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71097" cy="5399576"/>
            <a:chOff x="268651" y="898525"/>
            <a:chExt cx="9605612"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4"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0"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59"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4"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3152378" y="2924949"/>
            <a:ext cx="3024188" cy="504826"/>
            <a:chOff x="1701" y="1706"/>
            <a:chExt cx="1905" cy="318"/>
          </a:xfrm>
        </p:grpSpPr>
        <p:sp>
          <p:nvSpPr>
            <p:cNvPr id="444" name="Line 440"/>
            <p:cNvSpPr>
              <a:spLocks noChangeShapeType="1"/>
            </p:cNvSpPr>
            <p:nvPr/>
          </p:nvSpPr>
          <p:spPr bwMode="auto">
            <a:xfrm>
              <a:off x="2699" y="1706"/>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2880" y="2024"/>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1701" y="1979"/>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71097" cy="5399576"/>
            <a:chOff x="268651" y="898525"/>
            <a:chExt cx="9605612"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4"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0"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59"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4"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7" name="Group 439"/>
          <p:cNvGrpSpPr/>
          <p:nvPr/>
        </p:nvGrpSpPr>
        <p:grpSpPr bwMode="auto">
          <a:xfrm>
            <a:off x="4970364" y="4345981"/>
            <a:ext cx="2503488" cy="811213"/>
            <a:chOff x="2831" y="2666"/>
            <a:chExt cx="1577" cy="511"/>
          </a:xfrm>
        </p:grpSpPr>
        <p:sp>
          <p:nvSpPr>
            <p:cNvPr id="883" name="Line 440"/>
            <p:cNvSpPr>
              <a:spLocks noChangeShapeType="1"/>
            </p:cNvSpPr>
            <p:nvPr/>
          </p:nvSpPr>
          <p:spPr bwMode="auto">
            <a:xfrm>
              <a:off x="3309" y="2666"/>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 name="Line 441"/>
            <p:cNvSpPr>
              <a:spLocks noChangeShapeType="1"/>
            </p:cNvSpPr>
            <p:nvPr/>
          </p:nvSpPr>
          <p:spPr bwMode="auto">
            <a:xfrm>
              <a:off x="3682" y="2859"/>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 name="Line 442"/>
            <p:cNvSpPr>
              <a:spLocks noChangeShapeType="1"/>
            </p:cNvSpPr>
            <p:nvPr/>
          </p:nvSpPr>
          <p:spPr bwMode="auto">
            <a:xfrm>
              <a:off x="2831" y="3177"/>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71097" cy="5399576"/>
            <a:chOff x="268651" y="898525"/>
            <a:chExt cx="9605612"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4" y="4770440"/>
              <a:ext cx="194758"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3" y="14398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0" y="3900488"/>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118182"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234030" cy="35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59" y="417512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4" y="3645024"/>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68755"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93817"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810934" cy="32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2"/>
            <a:ext cx="7991871"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1930152" y="4220572"/>
            <a:ext cx="2590800" cy="936625"/>
            <a:chOff x="968" y="2610"/>
            <a:chExt cx="1632" cy="590"/>
          </a:xfrm>
        </p:grpSpPr>
        <p:sp>
          <p:nvSpPr>
            <p:cNvPr id="444" name="Line 440"/>
            <p:cNvSpPr>
              <a:spLocks noChangeShapeType="1"/>
            </p:cNvSpPr>
            <p:nvPr/>
          </p:nvSpPr>
          <p:spPr bwMode="auto">
            <a:xfrm>
              <a:off x="1149" y="2610"/>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1874" y="3176"/>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968" y="3200"/>
              <a:ext cx="726" cy="0"/>
            </a:xfrm>
            <a:prstGeom prst="line">
              <a:avLst/>
            </a:prstGeom>
            <a:noFill/>
            <a:ln w="57150">
              <a:solidFill>
                <a:srgbClr val="FF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sp>
        <p:nvSpPr>
          <p:cNvPr id="449" name="AutoShape 2"/>
          <p:cNvSpPr>
            <a:spLocks noChangeArrowheads="1"/>
          </p:cNvSpPr>
          <p:nvPr/>
        </p:nvSpPr>
        <p:spPr bwMode="auto">
          <a:xfrm>
            <a:off x="1728569" y="2046368"/>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2"/>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7"/>
            <a:ext cx="0" cy="8106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9"/>
            <a:ext cx="0" cy="807681"/>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70" y="5266560"/>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60"/>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nvGrpSpPr>
          <p:cNvPr id="3" name="组合 2"/>
          <p:cNvGrpSpPr/>
          <p:nvPr/>
        </p:nvGrpSpPr>
        <p:grpSpPr>
          <a:xfrm>
            <a:off x="3180094" y="3266159"/>
            <a:ext cx="2663317" cy="1600318"/>
            <a:chOff x="3180094" y="3266159"/>
            <a:chExt cx="2663317" cy="1600318"/>
          </a:xfrm>
        </p:grpSpPr>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3"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sp>
        <p:nvSpPr>
          <p:cNvPr id="459" name="Rectangle 13"/>
          <p:cNvSpPr>
            <a:spLocks noChangeArrowheads="1"/>
          </p:cNvSpPr>
          <p:nvPr/>
        </p:nvSpPr>
        <p:spPr bwMode="auto">
          <a:xfrm>
            <a:off x="1896053" y="4676969"/>
            <a:ext cx="1067298" cy="2556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1" y="4168596"/>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1" y="3123274"/>
            <a:ext cx="586193" cy="2406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9"/>
            <a:ext cx="1637071"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5"/>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4"/>
            <a:ext cx="648590" cy="2406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8"/>
            <a:ext cx="646946" cy="2556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2" y="4866480"/>
            <a:ext cx="18594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4038858"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1"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4"/>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50" y="6093793"/>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1"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3"/>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2"/>
            <a:ext cx="92937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1"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4022438" y="1751570"/>
            <a:ext cx="1042668"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4" y="1710961"/>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7" y="1710961"/>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8665" y="1751570"/>
            <a:ext cx="1041025"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3" y="1685390"/>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1" y="2593844"/>
            <a:ext cx="104431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8"/>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896005" y="2733724"/>
            <a:ext cx="426919" cy="332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5" y="2724697"/>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602063" y="2641975"/>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5" y="1877911"/>
            <a:ext cx="745466"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2" y="420018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2"/>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7" y="4328026"/>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8" y="4380668"/>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485382" y="3270672"/>
            <a:ext cx="1042668"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8" y="3329329"/>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501876" y="5764402"/>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4127526" y="5657616"/>
            <a:ext cx="1042668"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1" y="5764402"/>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332751" y="5684688"/>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40"/>
            <a:ext cx="926086"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6"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10" name="Oval 296"/>
          <p:cNvSpPr>
            <a:spLocks noChangeArrowheads="1"/>
          </p:cNvSpPr>
          <p:nvPr/>
        </p:nvSpPr>
        <p:spPr bwMode="auto">
          <a:xfrm>
            <a:off x="5767880" y="435209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4" y="3242096"/>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3"/>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3"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9"/>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3058588" y="3064616"/>
            <a:ext cx="1041025"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2"/>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296700" y="3687297"/>
            <a:ext cx="1044310"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8"/>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746535" y="3562459"/>
            <a:ext cx="1042668"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4"/>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181686" y="4400221"/>
            <a:ext cx="104431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7"/>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344294" y="4400221"/>
            <a:ext cx="1041025"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3"/>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725312" y="3201483"/>
            <a:ext cx="1042668" cy="338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30" y="3260143"/>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841868" y="4460383"/>
            <a:ext cx="1042668" cy="33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4"/>
            <a:ext cx="1067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725312" y="4251318"/>
            <a:ext cx="1042668"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30" y="4309976"/>
            <a:ext cx="11782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80" y="308567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3"/>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30"/>
            <a:ext cx="42856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1"/>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336011" y="4458877"/>
            <a:ext cx="428560" cy="33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6"/>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7" y="3194573"/>
            <a:ext cx="1201441"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919042" y="2929251"/>
            <a:ext cx="742182" cy="33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426369" y="3962539"/>
            <a:ext cx="430203"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2"/>
            <a:ext cx="42856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9"/>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743300" y="3616605"/>
            <a:ext cx="426919"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295009" y="4347577"/>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4047068" y="3616605"/>
            <a:ext cx="929370" cy="33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3" y="3800216"/>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4" y="3481239"/>
            <a:ext cx="9249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896053" y="2801405"/>
            <a:ext cx="0" cy="2065075"/>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7"/>
            <a:ext cx="28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64733" y="5024406"/>
            <a:ext cx="600971" cy="376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3"/>
            <a:ext cx="0" cy="234477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61"/>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5" y="3466197"/>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16200000">
            <a:off x="5561810" y="309040"/>
            <a:ext cx="0" cy="4103348"/>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2"/>
            <a:ext cx="7742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751558" y="5597452"/>
            <a:ext cx="438413" cy="400080"/>
          </a:xfrm>
          <a:prstGeom prst="line">
            <a:avLst/>
          </a:prstGeom>
          <a:noFill/>
          <a:ln w="28575">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30"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6" y="1198077"/>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2" y="1623725"/>
            <a:ext cx="0" cy="736989"/>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1" y="1610188"/>
            <a:ext cx="0" cy="738494"/>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2"/>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7"/>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2"/>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6" y="1198077"/>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47" name="Text Box 438"/>
          <p:cNvSpPr txBox="1">
            <a:spLocks noChangeArrowheads="1"/>
          </p:cNvSpPr>
          <p:nvPr/>
        </p:nvSpPr>
        <p:spPr bwMode="auto">
          <a:xfrm>
            <a:off x="560513" y="186548"/>
            <a:ext cx="8973873" cy="1514261"/>
          </a:xfrm>
          <a:prstGeom prst="rect">
            <a:avLst/>
          </a:prstGeom>
          <a:solidFill>
            <a:srgbClr val="FFFF99"/>
          </a:solidFill>
          <a:ln w="9525">
            <a:solidFill>
              <a:schemeClr val="tx2"/>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lnSpc>
                <a:spcPct val="110000"/>
              </a:lnSpc>
              <a:defRPr sz="2800" b="1">
                <a:solidFill>
                  <a:srgbClr val="000099"/>
                </a:solidFill>
                <a:latin typeface="+mn-lt"/>
                <a:ea typeface="黑体" panose="02010609060101010101" pitchFamily="2" charset="-122"/>
              </a:defRPr>
            </a:lvl1pPr>
          </a:lstStyle>
          <a:p>
            <a:r>
              <a:rPr lang="zh-CN" altLang="en-US" dirty="0"/>
              <a:t>两个路由器直接相连的接口处，可指明也可不指明 </a:t>
            </a:r>
            <a:r>
              <a:rPr lang="en-US" altLang="zh-CN" dirty="0"/>
              <a:t>IP </a:t>
            </a:r>
            <a:r>
              <a:rPr lang="zh-CN" altLang="en-US" dirty="0"/>
              <a:t>地址。如指明 </a:t>
            </a:r>
            <a:r>
              <a:rPr lang="en-US" altLang="zh-CN" dirty="0"/>
              <a:t>IP </a:t>
            </a:r>
            <a:r>
              <a:rPr lang="zh-CN" altLang="en-US" dirty="0"/>
              <a:t>地址，则这一段连线就构成了一种只包含一段线路的特殊“网络” 。现在常不指明 </a:t>
            </a:r>
            <a:r>
              <a:rPr lang="en-US" altLang="zh-CN" dirty="0"/>
              <a:t>IP </a:t>
            </a:r>
            <a:r>
              <a:rPr lang="zh-CN" altLang="en-US" dirty="0"/>
              <a:t>地址。</a:t>
            </a:r>
          </a:p>
        </p:txBody>
      </p:sp>
      <p:sp>
        <p:nvSpPr>
          <p:cNvPr id="455" name="Line 9"/>
          <p:cNvSpPr>
            <a:spLocks noChangeShapeType="1"/>
          </p:cNvSpPr>
          <p:nvPr/>
        </p:nvSpPr>
        <p:spPr bwMode="auto">
          <a:xfrm>
            <a:off x="3216219" y="4732616"/>
            <a:ext cx="2492550"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08" name="Oval 294"/>
          <p:cNvSpPr>
            <a:spLocks noChangeArrowheads="1"/>
          </p:cNvSpPr>
          <p:nvPr/>
        </p:nvSpPr>
        <p:spPr bwMode="auto">
          <a:xfrm>
            <a:off x="3620150" y="4695017"/>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9001"/>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algn="ctr"/>
            <a:r>
              <a:rPr lang="zh-CN" altLang="en-US" dirty="0"/>
              <a:t>虚电路是逻辑连接</a:t>
            </a:r>
          </a:p>
        </p:txBody>
      </p:sp>
      <p:sp>
        <p:nvSpPr>
          <p:cNvPr id="939011" name="Rectangle 3"/>
          <p:cNvSpPr>
            <a:spLocks noGrp="1" noChangeArrowheads="1"/>
          </p:cNvSpPr>
          <p:nvPr>
            <p:ph idx="1"/>
          </p:nvPr>
        </p:nvSpPr>
        <p:spPr/>
        <p:txBody>
          <a:bodyPr/>
          <a:lstStyle/>
          <a:p>
            <a:r>
              <a:rPr lang="zh-CN" altLang="en-US" dirty="0"/>
              <a:t>虚电路</a:t>
            </a:r>
            <a:r>
              <a:rPr lang="en-US" altLang="zh-CN" dirty="0"/>
              <a:t>:</a:t>
            </a:r>
            <a:r>
              <a:rPr lang="zh-CN" altLang="en-US" dirty="0">
                <a:solidFill>
                  <a:srgbClr val="FF0000"/>
                </a:solidFill>
              </a:rPr>
              <a:t>逻辑上的连接，</a:t>
            </a:r>
            <a:r>
              <a:rPr lang="zh-CN" altLang="en-US" dirty="0"/>
              <a:t>分组都沿着这条逻辑连接</a:t>
            </a:r>
            <a:r>
              <a:rPr lang="zh-CN" altLang="en-US" dirty="0">
                <a:solidFill>
                  <a:srgbClr val="FF0000"/>
                </a:solidFill>
              </a:rPr>
              <a:t>按照存储转发方式传送</a:t>
            </a:r>
            <a:r>
              <a:rPr lang="zh-CN" altLang="en-US" dirty="0"/>
              <a:t>。</a:t>
            </a:r>
          </a:p>
          <a:p>
            <a:r>
              <a:rPr lang="zh-CN" altLang="en-US" dirty="0"/>
              <a:t>电路交换的电话通信</a:t>
            </a:r>
            <a:r>
              <a:rPr lang="en-US" altLang="zh-CN" dirty="0"/>
              <a:t>:</a:t>
            </a:r>
            <a:r>
              <a:rPr lang="zh-CN" altLang="en-US" dirty="0"/>
              <a:t>先建立了一条</a:t>
            </a:r>
            <a:r>
              <a:rPr lang="zh-CN" altLang="en-US" dirty="0">
                <a:solidFill>
                  <a:srgbClr val="FF0000"/>
                </a:solidFill>
              </a:rPr>
              <a:t>真正的连接。</a:t>
            </a:r>
            <a:endParaRPr lang="en-US" altLang="zh-CN" dirty="0">
              <a:solidFill>
                <a:srgbClr val="FF0000"/>
              </a:solidFill>
            </a:endParaRPr>
          </a:p>
          <a:p>
            <a:r>
              <a:rPr lang="zh-CN" altLang="en-US" dirty="0"/>
              <a:t>分组交换的虚连接和电路交换的连接类似，但并不完全一样。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061889"/>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99330" name="文本占位符 1061890"/>
          <p:cNvSpPr>
            <a:spLocks noGrp="1"/>
          </p:cNvSpPr>
          <p:nvPr>
            <p:ph idx="1"/>
          </p:nvPr>
        </p:nvSpPr>
        <p:spPr>
          <a:xfrm>
            <a:off x="900431" y="1570992"/>
            <a:ext cx="8486775" cy="4794885"/>
          </a:xfrm>
        </p:spPr>
        <p:txBody>
          <a:bodyPr anchor="t"/>
          <a:lstStyle/>
          <a:p>
            <a:r>
              <a:rPr lang="en-US" altLang="zh-CN" sz="2800"/>
              <a:t>Ping</a:t>
            </a:r>
            <a:r>
              <a:rPr lang="zh-CN" altLang="en-US" sz="2800" dirty="0">
                <a:latin typeface="宋体" panose="02010600030101010101" pitchFamily="2" charset="-122"/>
              </a:rPr>
              <a:t>用于确定本地主机是否能与另一台主机交换（发送与接收）数据报。</a:t>
            </a:r>
          </a:p>
          <a:p>
            <a:r>
              <a:rPr lang="zh-CN" altLang="en-US" sz="2800"/>
              <a:t> </a:t>
            </a:r>
            <a:r>
              <a:rPr lang="en-US" altLang="zh-CN" sz="2800"/>
              <a:t>Ping</a:t>
            </a:r>
            <a:r>
              <a:rPr lang="zh-CN" altLang="en-US" sz="2800" dirty="0">
                <a:latin typeface="宋体" panose="02010600030101010101" pitchFamily="2" charset="-122"/>
              </a:rPr>
              <a:t>是一个测试程序，如果</a:t>
            </a:r>
            <a:r>
              <a:rPr lang="en-US" altLang="zh-CN" sz="2800"/>
              <a:t>Ping</a:t>
            </a:r>
            <a:r>
              <a:rPr lang="zh-CN" altLang="en-US" sz="2800" dirty="0">
                <a:latin typeface="宋体" panose="02010600030101010101" pitchFamily="2" charset="-122"/>
              </a:rPr>
              <a:t>运行正确，大体上就可以排除网络访问层、网卡、</a:t>
            </a:r>
            <a:r>
              <a:rPr lang="en-US" altLang="zh-CN" sz="2800"/>
              <a:t>MODEM</a:t>
            </a:r>
            <a:r>
              <a:rPr lang="zh-CN" altLang="en-US" sz="2800" dirty="0">
                <a:latin typeface="宋体" panose="02010600030101010101" pitchFamily="2" charset="-122"/>
              </a:rPr>
              <a:t>的输入输出线路、电缆和路由器等存在的故障，从而减小了问题的范围。</a:t>
            </a:r>
          </a:p>
          <a:p>
            <a:r>
              <a:rPr lang="zh-CN" altLang="en-US" sz="2800" dirty="0">
                <a:latin typeface="宋体" panose="02010600030101010101" pitchFamily="2" charset="-122"/>
              </a:rPr>
              <a:t>由于可以自定义所发数据报的大小及无休止的高速发送，</a:t>
            </a:r>
            <a:r>
              <a:rPr lang="en-US" altLang="zh-CN" sz="2800"/>
              <a:t>Ping</a:t>
            </a:r>
            <a:r>
              <a:rPr lang="zh-CN" altLang="en-US" sz="2800" dirty="0">
                <a:latin typeface="宋体" panose="02010600030101010101" pitchFamily="2" charset="-122"/>
              </a:rPr>
              <a:t>也被人作为</a:t>
            </a:r>
            <a:r>
              <a:rPr lang="en-US" altLang="zh-CN" sz="2800"/>
              <a:t>DDOS</a:t>
            </a:r>
            <a:r>
              <a:rPr lang="zh-CN" altLang="en-US" sz="2800" dirty="0">
                <a:latin typeface="宋体" panose="02010600030101010101" pitchFamily="2" charset="-122"/>
              </a:rPr>
              <a:t>（拒绝服务攻击）的工具。</a:t>
            </a:r>
            <a:endParaRPr lang="zh-CN" altLang="en-US" sz="2800" dirty="0"/>
          </a:p>
          <a:p>
            <a:endParaRPr lang="zh-CN" altLang="en-US" sz="2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063937"/>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101378" name="文本占位符 1063938"/>
          <p:cNvSpPr>
            <a:spLocks noGrp="1"/>
          </p:cNvSpPr>
          <p:nvPr>
            <p:ph idx="1"/>
          </p:nvPr>
        </p:nvSpPr>
        <p:spPr>
          <a:xfrm>
            <a:off x="961074" y="1371283"/>
            <a:ext cx="8486775" cy="4114800"/>
          </a:xfrm>
        </p:spPr>
        <p:txBody>
          <a:bodyPr anchor="t"/>
          <a:lstStyle/>
          <a:p>
            <a:r>
              <a:rPr lang="zh-CN" altLang="en-US" sz="2400" dirty="0">
                <a:latin typeface="宋体" panose="02010600030101010101" pitchFamily="2" charset="-122"/>
              </a:rPr>
              <a:t>使用</a:t>
            </a:r>
            <a:r>
              <a:rPr lang="en-US" altLang="zh-CN" sz="2400" dirty="0">
                <a:latin typeface="宋体" panose="02010600030101010101" pitchFamily="2" charset="-122"/>
              </a:rPr>
              <a:t>Ping 127.0.0.1</a:t>
            </a:r>
            <a:r>
              <a:rPr lang="zh-CN" altLang="en-US" sz="2400" dirty="0">
                <a:latin typeface="宋体" panose="02010600030101010101" pitchFamily="2" charset="-122"/>
              </a:rPr>
              <a:t>验证</a:t>
            </a:r>
            <a:r>
              <a:rPr lang="zh-CN" altLang="en-US" sz="2400" dirty="0">
                <a:solidFill>
                  <a:srgbClr val="FF0000"/>
                </a:solidFill>
                <a:latin typeface="宋体" panose="02010600030101010101" pitchFamily="2" charset="-122"/>
              </a:rPr>
              <a:t>本机上</a:t>
            </a:r>
            <a:r>
              <a:rPr lang="en-US" altLang="zh-CN" sz="2400" dirty="0">
                <a:solidFill>
                  <a:srgbClr val="FF0000"/>
                </a:solidFill>
                <a:latin typeface="宋体" panose="02010600030101010101" pitchFamily="2" charset="-122"/>
              </a:rPr>
              <a:t>TCP/IP</a:t>
            </a:r>
            <a:r>
              <a:rPr lang="zh-CN" altLang="en-US" sz="2400" dirty="0">
                <a:solidFill>
                  <a:srgbClr val="FF0000"/>
                </a:solidFill>
                <a:latin typeface="宋体" panose="02010600030101010101" pitchFamily="2" charset="-122"/>
              </a:rPr>
              <a:t>协议是否正确安装</a:t>
            </a:r>
            <a:r>
              <a:rPr lang="zh-CN" altLang="en-US" sz="2400" dirty="0">
                <a:latin typeface="宋体" panose="02010600030101010101" pitchFamily="2" charset="-122"/>
              </a:rPr>
              <a:t>。</a:t>
            </a:r>
          </a:p>
          <a:p>
            <a:pPr lvl="1"/>
            <a:r>
              <a:rPr lang="en-US" altLang="zh-CN" sz="2000" dirty="0">
                <a:latin typeface="宋体" panose="02010600030101010101" pitchFamily="2" charset="-122"/>
              </a:rPr>
              <a:t>IP</a:t>
            </a:r>
            <a:r>
              <a:rPr lang="zh-CN" altLang="en-US" sz="2000" dirty="0">
                <a:latin typeface="宋体" panose="02010600030101010101" pitchFamily="2" charset="-122"/>
              </a:rPr>
              <a:t>地址</a:t>
            </a:r>
            <a:r>
              <a:rPr lang="en-US" altLang="zh-CN" sz="2000" dirty="0">
                <a:latin typeface="宋体" panose="02010600030101010101" pitchFamily="2" charset="-122"/>
              </a:rPr>
              <a:t>127.0.0.1</a:t>
            </a:r>
            <a:r>
              <a:rPr lang="zh-CN" altLang="en-US" sz="2000" dirty="0">
                <a:latin typeface="宋体" panose="02010600030101010101" pitchFamily="2" charset="-122"/>
              </a:rPr>
              <a:t>是系统的网络保留名，用于表示本机。如果该命令能够正确的返回，则表示</a:t>
            </a:r>
            <a:r>
              <a:rPr lang="en-US" altLang="zh-CN" sz="2000" dirty="0">
                <a:latin typeface="宋体" panose="02010600030101010101" pitchFamily="2" charset="-122"/>
              </a:rPr>
              <a:t>TCP/IP</a:t>
            </a:r>
            <a:r>
              <a:rPr lang="zh-CN" altLang="en-US" sz="2000" dirty="0">
                <a:latin typeface="宋体" panose="02010600030101010101" pitchFamily="2" charset="-122"/>
              </a:rPr>
              <a:t>协议安装正确，否则就表示</a:t>
            </a:r>
            <a:r>
              <a:rPr lang="en-US" altLang="zh-CN" sz="2000" dirty="0">
                <a:latin typeface="宋体" panose="02010600030101010101" pitchFamily="2" charset="-122"/>
              </a:rPr>
              <a:t>TCP/IP</a:t>
            </a:r>
            <a:r>
              <a:rPr lang="zh-CN" altLang="en-US" sz="2000" dirty="0">
                <a:latin typeface="宋体" panose="02010600030101010101" pitchFamily="2" charset="-122"/>
              </a:rPr>
              <a:t>的安装或运行存在某些最基本的问题。  </a:t>
            </a:r>
            <a:endParaRPr lang="zh-CN" altLang="en-US" sz="2000" dirty="0"/>
          </a:p>
          <a:p>
            <a:endParaRPr lang="zh-CN" altLang="en-US" sz="2400" dirty="0"/>
          </a:p>
        </p:txBody>
      </p:sp>
      <p:pic>
        <p:nvPicPr>
          <p:cNvPr id="101379" name="图片 1063939"/>
          <p:cNvPicPr>
            <a:picLocks noChangeAspect="1"/>
          </p:cNvPicPr>
          <p:nvPr/>
        </p:nvPicPr>
        <p:blipFill>
          <a:blip r:embed="rId3" cstate="print"/>
          <a:stretch>
            <a:fillRect/>
          </a:stretch>
        </p:blipFill>
        <p:spPr>
          <a:xfrm>
            <a:off x="2169161" y="3050540"/>
            <a:ext cx="5943600" cy="33909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065985"/>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103426" name="文本占位符 1065986"/>
          <p:cNvSpPr>
            <a:spLocks noGrp="1"/>
          </p:cNvSpPr>
          <p:nvPr>
            <p:ph idx="1"/>
          </p:nvPr>
        </p:nvSpPr>
        <p:spPr>
          <a:xfrm>
            <a:off x="899160" y="1457960"/>
            <a:ext cx="8486775" cy="4114800"/>
          </a:xfrm>
        </p:spPr>
        <p:txBody>
          <a:bodyPr anchor="t"/>
          <a:lstStyle/>
          <a:p>
            <a:r>
              <a:rPr lang="en-US" altLang="zh-CN" sz="2400" dirty="0">
                <a:latin typeface="宋体" panose="02010600030101010101" pitchFamily="2" charset="-122"/>
              </a:rPr>
              <a:t>ping </a:t>
            </a:r>
            <a:r>
              <a:rPr lang="zh-CN" altLang="en-US" sz="2400" dirty="0">
                <a:solidFill>
                  <a:srgbClr val="FF0000"/>
                </a:solidFill>
                <a:latin typeface="宋体" panose="02010600030101010101" pitchFamily="2" charset="-122"/>
              </a:rPr>
              <a:t>本机</a:t>
            </a:r>
            <a:r>
              <a:rPr lang="en-US" altLang="zh-CN" sz="2400" dirty="0">
                <a:solidFill>
                  <a:srgbClr val="FF0000"/>
                </a:solidFill>
                <a:latin typeface="宋体" panose="02010600030101010101" pitchFamily="2" charset="-122"/>
              </a:rPr>
              <a:t>IP</a:t>
            </a:r>
          </a:p>
          <a:p>
            <a:pPr lvl="1"/>
            <a:r>
              <a:rPr lang="zh-CN" altLang="en-US" sz="2000" dirty="0">
                <a:latin typeface="宋体" panose="02010600030101010101" pitchFamily="2" charset="-122"/>
              </a:rPr>
              <a:t>命令被发送到本机所配置的</a:t>
            </a:r>
            <a:r>
              <a:rPr lang="en-US" altLang="zh-CN" sz="2000" dirty="0">
                <a:latin typeface="宋体" panose="02010600030101010101" pitchFamily="2" charset="-122"/>
              </a:rPr>
              <a:t>IP</a:t>
            </a:r>
            <a:r>
              <a:rPr lang="zh-CN" altLang="en-US" sz="2000" dirty="0">
                <a:latin typeface="宋体" panose="02010600030101010101" pitchFamily="2" charset="-122"/>
              </a:rPr>
              <a:t>地址，本机始终都应该对该</a:t>
            </a:r>
            <a:r>
              <a:rPr lang="en-US" altLang="zh-CN" sz="2000" dirty="0">
                <a:latin typeface="宋体" panose="02010600030101010101" pitchFamily="2" charset="-122"/>
              </a:rPr>
              <a:t>Ping</a:t>
            </a:r>
            <a:r>
              <a:rPr lang="zh-CN" altLang="en-US" sz="2000" dirty="0">
                <a:latin typeface="宋体" panose="02010600030101010101" pitchFamily="2" charset="-122"/>
              </a:rPr>
              <a:t>命令作出应答。如果如图所示，则表示</a:t>
            </a:r>
            <a:r>
              <a:rPr lang="zh-CN" altLang="en-US" sz="2000" dirty="0">
                <a:solidFill>
                  <a:srgbClr val="FF0000"/>
                </a:solidFill>
                <a:latin typeface="宋体" panose="02010600030101010101" pitchFamily="2" charset="-122"/>
              </a:rPr>
              <a:t>本地配置或安装</a:t>
            </a:r>
            <a:r>
              <a:rPr lang="zh-CN" altLang="en-US" sz="2000" dirty="0">
                <a:latin typeface="宋体" panose="02010600030101010101" pitchFamily="2" charset="-122"/>
              </a:rPr>
              <a:t>存在问题。如可能与其他计算机配置了相同的</a:t>
            </a:r>
            <a:r>
              <a:rPr lang="en-US" altLang="zh-CN" sz="2000" dirty="0">
                <a:latin typeface="宋体" panose="02010600030101010101" pitchFamily="2" charset="-122"/>
              </a:rPr>
              <a:t>IP</a:t>
            </a:r>
            <a:r>
              <a:rPr lang="zh-CN" altLang="en-US" sz="2000" dirty="0">
                <a:latin typeface="宋体" panose="02010600030101010101" pitchFamily="2" charset="-122"/>
              </a:rPr>
              <a:t>地址。</a:t>
            </a:r>
            <a:endParaRPr lang="zh-CN" altLang="en-US" sz="2000" dirty="0"/>
          </a:p>
        </p:txBody>
      </p:sp>
      <p:pic>
        <p:nvPicPr>
          <p:cNvPr id="103427" name="图片 1065987"/>
          <p:cNvPicPr>
            <a:picLocks noChangeAspect="1"/>
          </p:cNvPicPr>
          <p:nvPr/>
        </p:nvPicPr>
        <p:blipFill>
          <a:blip r:embed="rId3" cstate="print"/>
          <a:stretch>
            <a:fillRect/>
          </a:stretch>
        </p:blipFill>
        <p:spPr>
          <a:xfrm>
            <a:off x="1713230" y="3215642"/>
            <a:ext cx="6629400" cy="3167063"/>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068033"/>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105474" name="文本占位符 1068034"/>
          <p:cNvSpPr>
            <a:spLocks noGrp="1"/>
          </p:cNvSpPr>
          <p:nvPr>
            <p:ph idx="1"/>
          </p:nvPr>
        </p:nvSpPr>
        <p:spPr>
          <a:xfrm>
            <a:off x="784861" y="1447800"/>
            <a:ext cx="8486775" cy="4114800"/>
          </a:xfrm>
        </p:spPr>
        <p:txBody>
          <a:bodyPr anchor="t"/>
          <a:lstStyle/>
          <a:p>
            <a:r>
              <a:rPr lang="en-US" altLang="zh-CN" sz="2400" dirty="0">
                <a:latin typeface="宋体" panose="02010600030101010101" pitchFamily="2" charset="-122"/>
              </a:rPr>
              <a:t>ping </a:t>
            </a:r>
            <a:r>
              <a:rPr lang="zh-CN" altLang="en-US" sz="2400" dirty="0">
                <a:latin typeface="宋体" panose="02010600030101010101" pitchFamily="2" charset="-122"/>
              </a:rPr>
              <a:t>局域网内其他</a:t>
            </a:r>
            <a:r>
              <a:rPr lang="en-US" altLang="zh-CN" sz="2400" dirty="0">
                <a:latin typeface="宋体" panose="02010600030101010101" pitchFamily="2" charset="-122"/>
              </a:rPr>
              <a:t>IP </a:t>
            </a:r>
          </a:p>
          <a:p>
            <a:pPr lvl="1"/>
            <a:r>
              <a:rPr lang="zh-CN" altLang="en-US" sz="2000" dirty="0">
                <a:latin typeface="宋体" panose="02010600030101010101" pitchFamily="2" charset="-122"/>
              </a:rPr>
              <a:t>这个命令会经过网卡及网络电缆到达其他计算机，再返回。收到回送应答表明本地网络中的网卡和载体运行正确。但如果收到</a:t>
            </a:r>
            <a:r>
              <a:rPr lang="en-US" altLang="zh-CN" sz="2000" dirty="0">
                <a:latin typeface="宋体" panose="02010600030101010101" pitchFamily="2" charset="-122"/>
              </a:rPr>
              <a:t>0</a:t>
            </a:r>
            <a:r>
              <a:rPr lang="zh-CN" altLang="en-US" sz="2000" dirty="0">
                <a:latin typeface="宋体" panose="02010600030101010101" pitchFamily="2" charset="-122"/>
              </a:rPr>
              <a:t>个回送应答，那么</a:t>
            </a:r>
            <a:r>
              <a:rPr lang="zh-CN" altLang="en-US" sz="2000" dirty="0">
                <a:solidFill>
                  <a:srgbClr val="FF0000"/>
                </a:solidFill>
                <a:latin typeface="宋体" panose="02010600030101010101" pitchFamily="2" charset="-122"/>
              </a:rPr>
              <a:t>表示子网掩码不正确或网卡配置错误或电缆系统有问</a:t>
            </a:r>
            <a:r>
              <a:rPr lang="zh-CN" altLang="en-US" sz="2000" dirty="0">
                <a:latin typeface="宋体" panose="02010600030101010101" pitchFamily="2" charset="-122"/>
              </a:rPr>
              <a:t>题。 </a:t>
            </a:r>
          </a:p>
        </p:txBody>
      </p:sp>
      <p:pic>
        <p:nvPicPr>
          <p:cNvPr id="105475" name="图片 1068035"/>
          <p:cNvPicPr>
            <a:picLocks noChangeAspect="1"/>
          </p:cNvPicPr>
          <p:nvPr/>
        </p:nvPicPr>
        <p:blipFill>
          <a:blip r:embed="rId3" cstate="print"/>
          <a:stretch>
            <a:fillRect/>
          </a:stretch>
        </p:blipFill>
        <p:spPr>
          <a:xfrm>
            <a:off x="2681606" y="3114042"/>
            <a:ext cx="4543425" cy="265747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070081"/>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107522" name="文本占位符 1070082"/>
          <p:cNvSpPr>
            <a:spLocks noGrp="1"/>
          </p:cNvSpPr>
          <p:nvPr>
            <p:ph idx="1"/>
          </p:nvPr>
        </p:nvSpPr>
        <p:spPr>
          <a:xfrm>
            <a:off x="858521" y="1559560"/>
            <a:ext cx="8486775" cy="4114800"/>
          </a:xfrm>
        </p:spPr>
        <p:txBody>
          <a:bodyPr anchor="t"/>
          <a:lstStyle/>
          <a:p>
            <a:r>
              <a:rPr lang="en-US" altLang="zh-CN" sz="2400" dirty="0">
                <a:latin typeface="宋体" panose="02010600030101010101" pitchFamily="2" charset="-122"/>
              </a:rPr>
              <a:t>ping </a:t>
            </a:r>
            <a:r>
              <a:rPr lang="zh-CN" altLang="en-US" sz="2400" dirty="0">
                <a:latin typeface="宋体" panose="02010600030101010101" pitchFamily="2" charset="-122"/>
              </a:rPr>
              <a:t>网关</a:t>
            </a:r>
            <a:r>
              <a:rPr lang="en-US" altLang="zh-CN" sz="2400">
                <a:latin typeface="宋体" panose="02010600030101010101" pitchFamily="2" charset="-122"/>
              </a:rPr>
              <a:t>IP</a:t>
            </a:r>
          </a:p>
          <a:p>
            <a:pPr lvl="1"/>
            <a:r>
              <a:rPr lang="zh-CN" altLang="en-US" sz="2000" dirty="0">
                <a:latin typeface="宋体" panose="02010600030101010101" pitchFamily="2" charset="-122"/>
              </a:rPr>
              <a:t>使用局域网上网的用户都会有一个网关，通过这个网关才能联接上网络。所以在确定自己能够连接到其他机器后，就应该检查能否连接上网关。</a:t>
            </a:r>
          </a:p>
          <a:p>
            <a:r>
              <a:rPr lang="en-US" altLang="zh-CN" sz="2400" dirty="0">
                <a:latin typeface="宋体" panose="02010600030101010101" pitchFamily="2" charset="-122"/>
              </a:rPr>
              <a:t>ping </a:t>
            </a:r>
            <a:r>
              <a:rPr lang="zh-CN" altLang="en-US" sz="2400" dirty="0">
                <a:latin typeface="宋体" panose="02010600030101010101" pitchFamily="2" charset="-122"/>
              </a:rPr>
              <a:t>远程</a:t>
            </a:r>
            <a:r>
              <a:rPr lang="en-US" altLang="zh-CN" sz="2400">
                <a:latin typeface="宋体" panose="02010600030101010101" pitchFamily="2" charset="-122"/>
              </a:rPr>
              <a:t>IP</a:t>
            </a:r>
          </a:p>
          <a:p>
            <a:pPr lvl="1"/>
            <a:r>
              <a:rPr lang="zh-CN" altLang="en-US" sz="2000" dirty="0">
                <a:latin typeface="宋体" panose="02010600030101010101" pitchFamily="2" charset="-122"/>
              </a:rPr>
              <a:t>这个时候如果能收到</a:t>
            </a:r>
            <a:r>
              <a:rPr lang="en-US" altLang="zh-CN" sz="2000" dirty="0">
                <a:latin typeface="宋体" panose="02010600030101010101" pitchFamily="2" charset="-122"/>
              </a:rPr>
              <a:t>4</a:t>
            </a:r>
            <a:r>
              <a:rPr lang="zh-CN" altLang="en-US" sz="2000" dirty="0">
                <a:latin typeface="宋体" panose="02010600030101010101" pitchFamily="2" charset="-122"/>
              </a:rPr>
              <a:t>个应答，表示成功的使用了缺省网关。对于拨号上网用户则表示能够成功的访问</a:t>
            </a:r>
            <a:r>
              <a:rPr lang="en-US" altLang="zh-CN" sz="2000" dirty="0">
                <a:latin typeface="宋体" panose="02010600030101010101" pitchFamily="2" charset="-122"/>
              </a:rPr>
              <a:t>Internet</a:t>
            </a:r>
            <a:r>
              <a:rPr lang="zh-CN" altLang="en-US" sz="2000" dirty="0">
                <a:latin typeface="宋体" panose="02010600030101010101" pitchFamily="2" charset="-122"/>
              </a:rPr>
              <a:t>（但不排除</a:t>
            </a:r>
            <a:r>
              <a:rPr lang="en-US" altLang="zh-CN" sz="2000" dirty="0">
                <a:latin typeface="宋体" panose="02010600030101010101" pitchFamily="2" charset="-122"/>
              </a:rPr>
              <a:t>ISP</a:t>
            </a:r>
            <a:r>
              <a:rPr lang="zh-CN" altLang="en-US" sz="2000" dirty="0">
                <a:latin typeface="宋体" panose="02010600030101010101" pitchFamily="2" charset="-122"/>
              </a:rPr>
              <a:t>的</a:t>
            </a:r>
            <a:r>
              <a:rPr lang="en-US" altLang="zh-CN" sz="2000" dirty="0">
                <a:latin typeface="宋体" panose="02010600030101010101" pitchFamily="2" charset="-122"/>
              </a:rPr>
              <a:t>DNS</a:t>
            </a:r>
            <a:r>
              <a:rPr lang="zh-CN" altLang="en-US" sz="2000" dirty="0">
                <a:latin typeface="宋体" panose="02010600030101010101" pitchFamily="2" charset="-122"/>
              </a:rPr>
              <a:t>会有问题）。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072129"/>
          <p:cNvSpPr>
            <a:spLocks noGrp="1"/>
          </p:cNvSpPr>
          <p:nvPr>
            <p:ph type="title"/>
          </p:nvPr>
        </p:nvSpPr>
        <p:spPr/>
        <p:txBody>
          <a:bodyPr anchor="b"/>
          <a:lstStyle/>
          <a:p>
            <a:r>
              <a:rPr lang="en-US" altLang="zh-CN"/>
              <a:t> Ping</a:t>
            </a:r>
            <a:r>
              <a:rPr lang="zh-CN" altLang="en-US" dirty="0">
                <a:latin typeface="宋体" panose="02010600030101010101" pitchFamily="2" charset="-122"/>
              </a:rPr>
              <a:t>命令</a:t>
            </a:r>
            <a:r>
              <a:rPr lang="zh-CN" altLang="en-US" dirty="0"/>
              <a:t> </a:t>
            </a:r>
          </a:p>
        </p:txBody>
      </p:sp>
      <p:sp>
        <p:nvSpPr>
          <p:cNvPr id="109570" name="文本占位符 1072130"/>
          <p:cNvSpPr>
            <a:spLocks noGrp="1"/>
          </p:cNvSpPr>
          <p:nvPr>
            <p:ph idx="1"/>
          </p:nvPr>
        </p:nvSpPr>
        <p:spPr>
          <a:xfrm>
            <a:off x="848360" y="1498600"/>
            <a:ext cx="8486775" cy="4114800"/>
          </a:xfrm>
        </p:spPr>
        <p:txBody>
          <a:bodyPr anchor="t"/>
          <a:lstStyle/>
          <a:p>
            <a:r>
              <a:rPr lang="en-US" altLang="zh-CN" sz="2400" err="1">
                <a:latin typeface="宋体" panose="02010600030101010101" pitchFamily="2" charset="-122"/>
              </a:rPr>
              <a:t>ping localhost</a:t>
            </a:r>
            <a:endParaRPr lang="en-US" altLang="zh-CN" sz="2400">
              <a:latin typeface="宋体" panose="02010600030101010101" pitchFamily="2" charset="-122"/>
            </a:endParaRPr>
          </a:p>
          <a:p>
            <a:pPr lvl="1"/>
            <a:r>
              <a:rPr lang="en-US" altLang="zh-CN" sz="2000" err="1">
                <a:latin typeface="宋体" panose="02010600030101010101" pitchFamily="2" charset="-122"/>
              </a:rPr>
              <a:t>localhost</a:t>
            </a:r>
            <a:r>
              <a:rPr lang="zh-CN" altLang="en-US" sz="2000" dirty="0">
                <a:latin typeface="宋体" panose="02010600030101010101" pitchFamily="2" charset="-122"/>
              </a:rPr>
              <a:t>是个作系统的网络保留名，它是</a:t>
            </a:r>
            <a:r>
              <a:rPr lang="en-US" altLang="zh-CN" sz="2000" dirty="0">
                <a:latin typeface="宋体" panose="02010600030101010101" pitchFamily="2" charset="-122"/>
              </a:rPr>
              <a:t>127.0.0.1</a:t>
            </a:r>
            <a:r>
              <a:rPr lang="zh-CN" altLang="en-US" sz="2000" dirty="0">
                <a:latin typeface="宋体" panose="02010600030101010101" pitchFamily="2" charset="-122"/>
              </a:rPr>
              <a:t>的别名，每台计算机都应该能够将该名字转换成该地址。如果没有做到这一点，则表示主机文件（</a:t>
            </a:r>
            <a:r>
              <a:rPr lang="en-US" altLang="zh-CN" sz="2000" dirty="0">
                <a:latin typeface="宋体" panose="02010600030101010101" pitchFamily="2" charset="-122"/>
              </a:rPr>
              <a:t>/Windows/host</a:t>
            </a:r>
            <a:r>
              <a:rPr lang="zh-CN" altLang="en-US" sz="2000" dirty="0">
                <a:latin typeface="宋体" panose="02010600030101010101" pitchFamily="2" charset="-122"/>
              </a:rPr>
              <a:t>）中存在问题。没有名字和</a:t>
            </a:r>
            <a:r>
              <a:rPr lang="en-US" altLang="zh-CN" sz="2000" dirty="0">
                <a:latin typeface="宋体" panose="02010600030101010101" pitchFamily="2" charset="-122"/>
              </a:rPr>
              <a:t>IP</a:t>
            </a:r>
            <a:r>
              <a:rPr lang="zh-CN" altLang="en-US" sz="2000" dirty="0">
                <a:latin typeface="宋体" panose="02010600030101010101" pitchFamily="2" charset="-122"/>
              </a:rPr>
              <a:t>的对应。</a:t>
            </a:r>
          </a:p>
          <a:p>
            <a:r>
              <a:rPr lang="en-US" altLang="zh-CN" sz="2400" err="1">
                <a:latin typeface="宋体" panose="02010600030101010101" pitchFamily="2" charset="-122"/>
              </a:rPr>
              <a:t>ping www.xxx.com</a:t>
            </a:r>
            <a:r>
              <a:rPr lang="zh-CN" altLang="en-US" sz="2400">
                <a:latin typeface="宋体" panose="02010600030101010101" pitchFamily="2" charset="-122"/>
              </a:rPr>
              <a:t>（如</a:t>
            </a:r>
            <a:r>
              <a:rPr lang="en-US" altLang="zh-CN" sz="2400">
                <a:latin typeface="宋体" panose="02010600030101010101" pitchFamily="2" charset="-122"/>
              </a:rPr>
              <a:t>www.163.com</a:t>
            </a:r>
            <a:r>
              <a:rPr lang="zh-CN" altLang="en-US" sz="2400">
                <a:latin typeface="宋体" panose="02010600030101010101" pitchFamily="2" charset="-122"/>
              </a:rPr>
              <a:t>）</a:t>
            </a:r>
          </a:p>
          <a:p>
            <a:pPr lvl="1"/>
            <a:r>
              <a:rPr lang="zh-CN" altLang="en-US" sz="2000" dirty="0">
                <a:latin typeface="宋体" panose="02010600030101010101" pitchFamily="2" charset="-122"/>
              </a:rPr>
              <a:t>对这个域名执行</a:t>
            </a:r>
            <a:r>
              <a:rPr lang="en-US" altLang="zh-CN" sz="2000" err="1">
                <a:latin typeface="宋体" panose="02010600030101010101" pitchFamily="2" charset="-122"/>
              </a:rPr>
              <a:t>Ping www.xxx.com</a:t>
            </a:r>
            <a:r>
              <a:rPr lang="en-US" altLang="zh-CN" sz="2000" dirty="0">
                <a:latin typeface="宋体" panose="02010600030101010101" pitchFamily="2" charset="-122"/>
              </a:rPr>
              <a:t> </a:t>
            </a:r>
            <a:r>
              <a:rPr lang="zh-CN" altLang="en-US" sz="2000" dirty="0">
                <a:latin typeface="宋体" panose="02010600030101010101" pitchFamily="2" charset="-122"/>
              </a:rPr>
              <a:t>地址，通常是为了检查</a:t>
            </a:r>
            <a:r>
              <a:rPr lang="en-US" altLang="zh-CN" sz="2000" dirty="0">
                <a:latin typeface="宋体" panose="02010600030101010101" pitchFamily="2" charset="-122"/>
              </a:rPr>
              <a:t>DNS</a:t>
            </a:r>
            <a:r>
              <a:rPr lang="zh-CN" altLang="en-US" sz="2000" dirty="0">
                <a:latin typeface="宋体" panose="02010600030101010101" pitchFamily="2" charset="-122"/>
              </a:rPr>
              <a:t>服务器工作是否正常。如果这里出现故障，则表示</a:t>
            </a:r>
            <a:r>
              <a:rPr lang="en-US" altLang="zh-CN" sz="2000" dirty="0">
                <a:latin typeface="宋体" panose="02010600030101010101" pitchFamily="2" charset="-122"/>
              </a:rPr>
              <a:t>DNS</a:t>
            </a:r>
            <a:r>
              <a:rPr lang="zh-CN" altLang="en-US" sz="2000" dirty="0">
                <a:latin typeface="宋体" panose="02010600030101010101" pitchFamily="2" charset="-122"/>
              </a:rPr>
              <a:t>服务器的</a:t>
            </a:r>
            <a:r>
              <a:rPr lang="en-US" altLang="zh-CN" sz="2000" dirty="0">
                <a:latin typeface="宋体" panose="02010600030101010101" pitchFamily="2" charset="-122"/>
              </a:rPr>
              <a:t>IP</a:t>
            </a:r>
            <a:r>
              <a:rPr lang="zh-CN" altLang="en-US" sz="2000" dirty="0">
                <a:latin typeface="宋体" panose="02010600030101010101" pitchFamily="2" charset="-122"/>
              </a:rPr>
              <a:t>地址配置不正确或</a:t>
            </a:r>
            <a:r>
              <a:rPr lang="en-US" altLang="zh-CN" sz="2000" dirty="0">
                <a:latin typeface="宋体" panose="02010600030101010101" pitchFamily="2" charset="-122"/>
              </a:rPr>
              <a:t>DNS</a:t>
            </a:r>
            <a:r>
              <a:rPr lang="zh-CN" altLang="en-US" sz="2000" dirty="0">
                <a:latin typeface="宋体" panose="02010600030101010101" pitchFamily="2" charset="-122"/>
              </a:rPr>
              <a:t>服务器有故障（对于拨号上网用户，某些</a:t>
            </a:r>
            <a:r>
              <a:rPr lang="en-US" altLang="zh-CN" sz="2000" dirty="0">
                <a:latin typeface="宋体" panose="02010600030101010101" pitchFamily="2" charset="-122"/>
              </a:rPr>
              <a:t>ISP</a:t>
            </a:r>
            <a:r>
              <a:rPr lang="zh-CN" altLang="en-US" sz="2000" dirty="0">
                <a:latin typeface="宋体" panose="02010600030101010101" pitchFamily="2" charset="-122"/>
              </a:rPr>
              <a:t>已经不需要设置</a:t>
            </a:r>
            <a:r>
              <a:rPr lang="en-US" altLang="zh-CN" sz="2000" dirty="0">
                <a:latin typeface="宋体" panose="02010600030101010101" pitchFamily="2" charset="-122"/>
              </a:rPr>
              <a:t>DNS</a:t>
            </a:r>
            <a:r>
              <a:rPr lang="zh-CN" altLang="en-US" sz="2000" dirty="0">
                <a:latin typeface="宋体" panose="02010600030101010101" pitchFamily="2" charset="-122"/>
              </a:rPr>
              <a:t>服务器了）。</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4.2.3  </a:t>
            </a:r>
            <a:r>
              <a:rPr lang="en-US" altLang="zh-CN" dirty="0" smtClean="0"/>
              <a:t>IP </a:t>
            </a:r>
            <a:r>
              <a:rPr lang="zh-CN" altLang="zh-CN" dirty="0" smtClean="0"/>
              <a:t>地址</a:t>
            </a:r>
            <a:r>
              <a:rPr lang="zh-CN" altLang="zh-CN" dirty="0"/>
              <a:t>与硬件地址</a:t>
            </a:r>
            <a:endParaRPr lang="zh-CN" altLang="en-US" dirty="0"/>
          </a:p>
        </p:txBody>
      </p:sp>
      <p:sp>
        <p:nvSpPr>
          <p:cNvPr id="2" name="内容占位符 1"/>
          <p:cNvSpPr>
            <a:spLocks noGrp="1"/>
          </p:cNvSpPr>
          <p:nvPr>
            <p:ph idx="1"/>
          </p:nvPr>
        </p:nvSpPr>
        <p:spPr/>
        <p:txBody>
          <a:bodyPr/>
          <a:lstStyle/>
          <a:p>
            <a:pPr lvl="0"/>
            <a:r>
              <a:rPr lang="en-US" altLang="zh-CN" dirty="0" smtClean="0">
                <a:solidFill>
                  <a:srgbClr val="FF0000"/>
                </a:solidFill>
              </a:rPr>
              <a:t>IP </a:t>
            </a:r>
            <a:r>
              <a:rPr lang="zh-CN" altLang="zh-CN" dirty="0" smtClean="0">
                <a:solidFill>
                  <a:srgbClr val="FF0000"/>
                </a:solidFill>
              </a:rPr>
              <a:t>地址</a:t>
            </a:r>
            <a:r>
              <a:rPr lang="zh-CN" dirty="0"/>
              <a:t>：</a:t>
            </a:r>
            <a:r>
              <a:rPr lang="zh-CN" altLang="zh-CN" dirty="0"/>
              <a:t>逻辑地址。用软件实现的</a:t>
            </a:r>
          </a:p>
          <a:p>
            <a:endParaRPr lang="zh-CN" altLang="en-US" dirty="0"/>
          </a:p>
        </p:txBody>
      </p:sp>
      <p:sp>
        <p:nvSpPr>
          <p:cNvPr id="218117" name="Line 5"/>
          <p:cNvSpPr>
            <a:spLocks noChangeShapeType="1"/>
          </p:cNvSpPr>
          <p:nvPr/>
        </p:nvSpPr>
        <p:spPr bwMode="auto">
          <a:xfrm>
            <a:off x="1848777" y="4889907"/>
            <a:ext cx="5647796"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18" name="Line 6"/>
          <p:cNvSpPr>
            <a:spLocks noChangeShapeType="1"/>
          </p:cNvSpPr>
          <p:nvPr/>
        </p:nvSpPr>
        <p:spPr bwMode="auto">
          <a:xfrm>
            <a:off x="2603766" y="3915182"/>
            <a:ext cx="4137819"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19" name="Line 7"/>
          <p:cNvSpPr>
            <a:spLocks noChangeShapeType="1"/>
          </p:cNvSpPr>
          <p:nvPr/>
        </p:nvSpPr>
        <p:spPr bwMode="auto">
          <a:xfrm>
            <a:off x="3332958" y="2832507"/>
            <a:ext cx="3429265"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0" name="Rectangle 8"/>
          <p:cNvSpPr>
            <a:spLocks noChangeArrowheads="1"/>
          </p:cNvSpPr>
          <p:nvPr/>
        </p:nvSpPr>
        <p:spPr bwMode="auto">
          <a:xfrm>
            <a:off x="4498975" y="2707097"/>
            <a:ext cx="1128183" cy="1809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1" name="Text Box 9"/>
          <p:cNvSpPr txBox="1">
            <a:spLocks noChangeArrowheads="1"/>
          </p:cNvSpPr>
          <p:nvPr/>
        </p:nvSpPr>
        <p:spPr bwMode="auto">
          <a:xfrm>
            <a:off x="4394070" y="2602321"/>
            <a:ext cx="1498359"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TCP </a:t>
            </a:r>
            <a:r>
              <a:rPr kumimoji="1" lang="zh-CN" altLang="en-US" sz="2400" b="1">
                <a:solidFill>
                  <a:srgbClr val="0000CC"/>
                </a:solidFill>
                <a:latin typeface="+mn-lt"/>
                <a:ea typeface="黑体" panose="02010609060101010101" pitchFamily="2" charset="-122"/>
              </a:rPr>
              <a:t>报文</a:t>
            </a:r>
          </a:p>
        </p:txBody>
      </p:sp>
      <p:sp>
        <p:nvSpPr>
          <p:cNvPr id="218122" name="Rectangle 10"/>
          <p:cNvSpPr>
            <a:spLocks noChangeArrowheads="1"/>
          </p:cNvSpPr>
          <p:nvPr/>
        </p:nvSpPr>
        <p:spPr bwMode="auto">
          <a:xfrm>
            <a:off x="4156738" y="3811994"/>
            <a:ext cx="1047353" cy="17303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3" name="Text Box 11"/>
          <p:cNvSpPr txBox="1">
            <a:spLocks noChangeArrowheads="1"/>
          </p:cNvSpPr>
          <p:nvPr/>
        </p:nvSpPr>
        <p:spPr bwMode="auto">
          <a:xfrm>
            <a:off x="4022595" y="3680233"/>
            <a:ext cx="1482329"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数据报</a:t>
            </a:r>
          </a:p>
        </p:txBody>
      </p:sp>
      <p:sp>
        <p:nvSpPr>
          <p:cNvPr id="218124" name="Rectangle 12"/>
          <p:cNvSpPr>
            <a:spLocks noChangeArrowheads="1"/>
          </p:cNvSpPr>
          <p:nvPr/>
        </p:nvSpPr>
        <p:spPr bwMode="auto">
          <a:xfrm>
            <a:off x="4220370" y="4799422"/>
            <a:ext cx="889133" cy="1825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5" name="Text Box 13"/>
          <p:cNvSpPr txBox="1">
            <a:spLocks noChangeArrowheads="1"/>
          </p:cNvSpPr>
          <p:nvPr/>
        </p:nvSpPr>
        <p:spPr bwMode="auto">
          <a:xfrm>
            <a:off x="4115462" y="4653371"/>
            <a:ext cx="1281120"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MAC </a:t>
            </a:r>
            <a:r>
              <a:rPr kumimoji="1" lang="zh-CN" altLang="en-US" sz="2400" b="1">
                <a:solidFill>
                  <a:srgbClr val="0000CC"/>
                </a:solidFill>
                <a:latin typeface="+mn-lt"/>
                <a:ea typeface="黑体" panose="02010609060101010101" pitchFamily="2" charset="-122"/>
              </a:rPr>
              <a:t>帧</a:t>
            </a:r>
          </a:p>
        </p:txBody>
      </p:sp>
      <p:sp>
        <p:nvSpPr>
          <p:cNvPr id="218130" name="Line 18"/>
          <p:cNvSpPr>
            <a:spLocks noChangeShapeType="1"/>
          </p:cNvSpPr>
          <p:nvPr/>
        </p:nvSpPr>
        <p:spPr bwMode="auto">
          <a:xfrm>
            <a:off x="2603765" y="3751669"/>
            <a:ext cx="0" cy="4064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1" name="Line 19"/>
          <p:cNvSpPr>
            <a:spLocks noChangeShapeType="1"/>
          </p:cNvSpPr>
          <p:nvPr/>
        </p:nvSpPr>
        <p:spPr bwMode="auto">
          <a:xfrm>
            <a:off x="6741583" y="3751669"/>
            <a:ext cx="0" cy="4064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2" name="Line 20"/>
          <p:cNvSpPr>
            <a:spLocks noChangeShapeType="1"/>
          </p:cNvSpPr>
          <p:nvPr/>
        </p:nvSpPr>
        <p:spPr bwMode="auto">
          <a:xfrm>
            <a:off x="3346715" y="2626132"/>
            <a:ext cx="13758" cy="5588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3" name="Line 21"/>
          <p:cNvSpPr>
            <a:spLocks noChangeShapeType="1"/>
          </p:cNvSpPr>
          <p:nvPr/>
        </p:nvSpPr>
        <p:spPr bwMode="auto">
          <a:xfrm>
            <a:off x="6741583" y="2626132"/>
            <a:ext cx="0" cy="5588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4" name="Line 22"/>
          <p:cNvSpPr>
            <a:spLocks noChangeShapeType="1"/>
          </p:cNvSpPr>
          <p:nvPr/>
        </p:nvSpPr>
        <p:spPr bwMode="auto">
          <a:xfrm flipV="1">
            <a:off x="7138857" y="3932644"/>
            <a:ext cx="2495417"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5" name="Rectangle 23"/>
          <p:cNvSpPr>
            <a:spLocks noChangeArrowheads="1"/>
          </p:cNvSpPr>
          <p:nvPr/>
        </p:nvSpPr>
        <p:spPr bwMode="auto">
          <a:xfrm>
            <a:off x="3346716" y="2130832"/>
            <a:ext cx="3394869" cy="487362"/>
          </a:xfrm>
          <a:prstGeom prst="rect">
            <a:avLst/>
          </a:prstGeom>
          <a:solidFill>
            <a:srgbClr val="66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6" name="Line 24"/>
          <p:cNvSpPr>
            <a:spLocks noChangeShapeType="1"/>
          </p:cNvSpPr>
          <p:nvPr/>
        </p:nvSpPr>
        <p:spPr bwMode="auto">
          <a:xfrm flipH="1">
            <a:off x="4089665" y="2130832"/>
            <a:ext cx="0" cy="4873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7" name="Text Box 25"/>
          <p:cNvSpPr txBox="1">
            <a:spLocks noChangeArrowheads="1"/>
          </p:cNvSpPr>
          <p:nvPr/>
        </p:nvSpPr>
        <p:spPr bwMode="auto">
          <a:xfrm>
            <a:off x="4636558" y="2132422"/>
            <a:ext cx="173156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应用层数据</a:t>
            </a:r>
          </a:p>
        </p:txBody>
      </p:sp>
      <p:sp>
        <p:nvSpPr>
          <p:cNvPr id="218138" name="Text Box 26"/>
          <p:cNvSpPr txBox="1">
            <a:spLocks noChangeArrowheads="1"/>
          </p:cNvSpPr>
          <p:nvPr/>
        </p:nvSpPr>
        <p:spPr bwMode="auto">
          <a:xfrm>
            <a:off x="3319200" y="2134010"/>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首部</a:t>
            </a:r>
          </a:p>
        </p:txBody>
      </p:sp>
      <p:sp>
        <p:nvSpPr>
          <p:cNvPr id="218139" name="Rectangle 27"/>
          <p:cNvSpPr>
            <a:spLocks noChangeArrowheads="1"/>
          </p:cNvSpPr>
          <p:nvPr/>
        </p:nvSpPr>
        <p:spPr bwMode="auto">
          <a:xfrm>
            <a:off x="2603766" y="3184932"/>
            <a:ext cx="4137819" cy="487362"/>
          </a:xfrm>
          <a:prstGeom prst="rect">
            <a:avLst/>
          </a:prstGeom>
          <a:solidFill>
            <a:srgbClr val="FFFF66"/>
          </a:solidFill>
          <a:ln w="28575">
            <a:solidFill>
              <a:schemeClr val="tx1"/>
            </a:solidFill>
            <a:miter lim="800000"/>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0" name="Line 28"/>
          <p:cNvSpPr>
            <a:spLocks noChangeShapeType="1"/>
          </p:cNvSpPr>
          <p:nvPr/>
        </p:nvSpPr>
        <p:spPr bwMode="auto">
          <a:xfrm>
            <a:off x="3346715" y="3184932"/>
            <a:ext cx="0" cy="4873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1" name="Text Box 29"/>
          <p:cNvSpPr txBox="1">
            <a:spLocks noChangeArrowheads="1"/>
          </p:cNvSpPr>
          <p:nvPr/>
        </p:nvSpPr>
        <p:spPr bwMode="auto">
          <a:xfrm>
            <a:off x="2577969" y="3176997"/>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首部</a:t>
            </a:r>
          </a:p>
        </p:txBody>
      </p:sp>
      <p:sp>
        <p:nvSpPr>
          <p:cNvPr id="218142" name="Rectangle 30"/>
          <p:cNvSpPr>
            <a:spLocks noChangeArrowheads="1"/>
          </p:cNvSpPr>
          <p:nvPr/>
        </p:nvSpPr>
        <p:spPr bwMode="auto">
          <a:xfrm>
            <a:off x="1872854" y="4188232"/>
            <a:ext cx="741230" cy="457200"/>
          </a:xfrm>
          <a:prstGeom prst="rect">
            <a:avLst/>
          </a:prstGeom>
          <a:solidFill>
            <a:srgbClr val="66FFFF"/>
          </a:solidFill>
          <a:ln>
            <a:noFill/>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3" name="Rectangle 31"/>
          <p:cNvSpPr>
            <a:spLocks noChangeArrowheads="1"/>
          </p:cNvSpPr>
          <p:nvPr/>
        </p:nvSpPr>
        <p:spPr bwMode="auto">
          <a:xfrm>
            <a:off x="1862537" y="4158072"/>
            <a:ext cx="5621998" cy="487363"/>
          </a:xfrm>
          <a:prstGeom prst="rect">
            <a:avLst/>
          </a:prstGeom>
          <a:solidFill>
            <a:srgbClr val="66FFFF"/>
          </a:solidFill>
          <a:ln w="28575">
            <a:solidFill>
              <a:schemeClr val="tx1"/>
            </a:solidFill>
            <a:miter lim="800000"/>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4" name="Line 32"/>
          <p:cNvSpPr>
            <a:spLocks noChangeShapeType="1"/>
          </p:cNvSpPr>
          <p:nvPr/>
        </p:nvSpPr>
        <p:spPr bwMode="auto">
          <a:xfrm>
            <a:off x="2603765" y="4158072"/>
            <a:ext cx="0" cy="4873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5" name="Line 33"/>
          <p:cNvSpPr>
            <a:spLocks noChangeShapeType="1"/>
          </p:cNvSpPr>
          <p:nvPr/>
        </p:nvSpPr>
        <p:spPr bwMode="auto">
          <a:xfrm>
            <a:off x="6741583" y="4158072"/>
            <a:ext cx="0" cy="4873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6" name="Text Box 34"/>
          <p:cNvSpPr txBox="1">
            <a:spLocks noChangeArrowheads="1"/>
          </p:cNvSpPr>
          <p:nvPr/>
        </p:nvSpPr>
        <p:spPr bwMode="auto">
          <a:xfrm>
            <a:off x="6681416" y="4147058"/>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尾部</a:t>
            </a:r>
          </a:p>
        </p:txBody>
      </p:sp>
      <p:sp>
        <p:nvSpPr>
          <p:cNvPr id="218147" name="Text Box 35"/>
          <p:cNvSpPr txBox="1">
            <a:spLocks noChangeArrowheads="1"/>
          </p:cNvSpPr>
          <p:nvPr/>
        </p:nvSpPr>
        <p:spPr bwMode="auto">
          <a:xfrm>
            <a:off x="1850498" y="4153309"/>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首部</a:t>
            </a:r>
          </a:p>
        </p:txBody>
      </p:sp>
      <p:grpSp>
        <p:nvGrpSpPr>
          <p:cNvPr id="218161" name="Group 49"/>
          <p:cNvGrpSpPr/>
          <p:nvPr/>
        </p:nvGrpSpPr>
        <p:grpSpPr bwMode="auto">
          <a:xfrm>
            <a:off x="313003" y="3464336"/>
            <a:ext cx="9335030" cy="1820863"/>
            <a:chOff x="182" y="2409"/>
            <a:chExt cx="5428" cy="1147"/>
          </a:xfrm>
        </p:grpSpPr>
        <p:grpSp>
          <p:nvGrpSpPr>
            <p:cNvPr id="218157" name="Group 45"/>
            <p:cNvGrpSpPr/>
            <p:nvPr/>
          </p:nvGrpSpPr>
          <p:grpSpPr bwMode="auto">
            <a:xfrm>
              <a:off x="4423" y="2709"/>
              <a:ext cx="1187" cy="847"/>
              <a:chOff x="4423" y="2709"/>
              <a:chExt cx="1187" cy="847"/>
            </a:xfrm>
          </p:grpSpPr>
          <p:sp>
            <p:nvSpPr>
              <p:cNvPr id="218127"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b="1">
                  <a:solidFill>
                    <a:srgbClr val="0000CC"/>
                  </a:solidFill>
                  <a:latin typeface="+mn-lt"/>
                  <a:ea typeface="黑体" panose="02010609060101010101" pitchFamily="2" charset="-122"/>
                </a:endParaRPr>
              </a:p>
            </p:txBody>
          </p:sp>
          <p:sp>
            <p:nvSpPr>
              <p:cNvPr id="218129" name="Text Box 17"/>
              <p:cNvSpPr txBox="1">
                <a:spLocks noChangeArrowheads="1"/>
              </p:cNvSpPr>
              <p:nvPr/>
            </p:nvSpPr>
            <p:spPr bwMode="auto">
              <a:xfrm>
                <a:off x="4423" y="3033"/>
                <a:ext cx="118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链路层及以下</a:t>
                </a:r>
              </a:p>
              <a:p>
                <a:r>
                  <a:rPr kumimoji="1" lang="zh-CN" altLang="en-US" sz="2400" b="1" dirty="0">
                    <a:solidFill>
                      <a:srgbClr val="0000CC"/>
                    </a:solidFill>
                    <a:latin typeface="+mn-lt"/>
                    <a:ea typeface="黑体" panose="02010609060101010101" pitchFamily="2" charset="-122"/>
                  </a:rPr>
                  <a:t>使用硬件地址</a:t>
                </a:r>
              </a:p>
            </p:txBody>
          </p:sp>
        </p:grpSp>
        <p:grpSp>
          <p:nvGrpSpPr>
            <p:cNvPr id="218159" name="Group 47"/>
            <p:cNvGrpSpPr/>
            <p:nvPr/>
          </p:nvGrpSpPr>
          <p:grpSpPr bwMode="auto">
            <a:xfrm>
              <a:off x="182" y="2409"/>
              <a:ext cx="835" cy="291"/>
              <a:chOff x="182" y="2409"/>
              <a:chExt cx="835" cy="291"/>
            </a:xfrm>
          </p:grpSpPr>
          <p:sp>
            <p:nvSpPr>
              <p:cNvPr id="218149"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218150" name="Text Box 38"/>
              <p:cNvSpPr txBox="1">
                <a:spLocks noChangeArrowheads="1"/>
              </p:cNvSpPr>
              <p:nvPr/>
            </p:nvSpPr>
            <p:spPr bwMode="auto">
              <a:xfrm>
                <a:off x="190" y="2409"/>
                <a:ext cx="82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硬件地址</a:t>
                </a:r>
              </a:p>
            </p:txBody>
          </p:sp>
        </p:grpSp>
      </p:grpSp>
      <p:grpSp>
        <p:nvGrpSpPr>
          <p:cNvPr id="218160" name="Group 48"/>
          <p:cNvGrpSpPr/>
          <p:nvPr/>
        </p:nvGrpSpPr>
        <p:grpSpPr bwMode="auto">
          <a:xfrm>
            <a:off x="1583930" y="2527710"/>
            <a:ext cx="8074421" cy="1412875"/>
            <a:chOff x="921" y="1819"/>
            <a:chExt cx="4695" cy="890"/>
          </a:xfrm>
        </p:grpSpPr>
        <p:grpSp>
          <p:nvGrpSpPr>
            <p:cNvPr id="218156" name="Group 44"/>
            <p:cNvGrpSpPr/>
            <p:nvPr/>
          </p:nvGrpSpPr>
          <p:grpSpPr bwMode="auto">
            <a:xfrm>
              <a:off x="4429" y="1854"/>
              <a:ext cx="1187" cy="855"/>
              <a:chOff x="4429" y="1854"/>
              <a:chExt cx="1187" cy="855"/>
            </a:xfrm>
          </p:grpSpPr>
          <p:sp>
            <p:nvSpPr>
              <p:cNvPr id="218126"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b="1">
                  <a:solidFill>
                    <a:srgbClr val="0000CC"/>
                  </a:solidFill>
                  <a:latin typeface="+mn-lt"/>
                  <a:ea typeface="黑体" panose="02010609060101010101" pitchFamily="2" charset="-122"/>
                </a:endParaRPr>
              </a:p>
            </p:txBody>
          </p:sp>
          <p:sp>
            <p:nvSpPr>
              <p:cNvPr id="218128" name="Text Box 16"/>
              <p:cNvSpPr txBox="1">
                <a:spLocks noChangeArrowheads="1"/>
              </p:cNvSpPr>
              <p:nvPr/>
            </p:nvSpPr>
            <p:spPr bwMode="auto">
              <a:xfrm>
                <a:off x="4429" y="1854"/>
                <a:ext cx="118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网络层及以上</a:t>
                </a:r>
              </a:p>
              <a:p>
                <a:r>
                  <a:rPr kumimoji="1" lang="zh-CN" altLang="en-US" sz="2400" b="1" dirty="0">
                    <a:solidFill>
                      <a:srgbClr val="0000CC"/>
                    </a:solidFill>
                    <a:latin typeface="+mn-lt"/>
                    <a:ea typeface="黑体" panose="02010609060101010101" pitchFamily="2" charset="-122"/>
                  </a:rPr>
                  <a:t> 使用 </a:t>
                </a:r>
                <a:r>
                  <a:rPr kumimoji="1" lang="en-US" altLang="zh-CN" sz="2400" b="1" dirty="0">
                    <a:solidFill>
                      <a:srgbClr val="0000CC"/>
                    </a:solidFill>
                    <a:latin typeface="+mn-lt"/>
                    <a:ea typeface="黑体" panose="02010609060101010101" pitchFamily="2" charset="-122"/>
                  </a:rPr>
                  <a:t>IP </a:t>
                </a:r>
                <a:r>
                  <a:rPr kumimoji="1" lang="zh-CN" altLang="en-US" sz="2400" b="1" dirty="0">
                    <a:solidFill>
                      <a:srgbClr val="0000CC"/>
                    </a:solidFill>
                    <a:latin typeface="+mn-lt"/>
                    <a:ea typeface="黑体" panose="02010609060101010101" pitchFamily="2" charset="-122"/>
                  </a:rPr>
                  <a:t>地址</a:t>
                </a:r>
              </a:p>
            </p:txBody>
          </p:sp>
        </p:grpSp>
        <p:grpSp>
          <p:nvGrpSpPr>
            <p:cNvPr id="218158" name="Group 46"/>
            <p:cNvGrpSpPr/>
            <p:nvPr/>
          </p:nvGrpSpPr>
          <p:grpSpPr bwMode="auto">
            <a:xfrm>
              <a:off x="921" y="1819"/>
              <a:ext cx="688" cy="291"/>
              <a:chOff x="921" y="1819"/>
              <a:chExt cx="688" cy="291"/>
            </a:xfrm>
          </p:grpSpPr>
          <p:sp>
            <p:nvSpPr>
              <p:cNvPr id="218152"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218153" name="Text Box 41"/>
              <p:cNvSpPr txBox="1">
                <a:spLocks noChangeArrowheads="1"/>
              </p:cNvSpPr>
              <p:nvPr/>
            </p:nvSpPr>
            <p:spPr bwMode="auto">
              <a:xfrm>
                <a:off x="927" y="1819"/>
                <a:ext cx="682"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IP </a:t>
                </a:r>
                <a:r>
                  <a:rPr kumimoji="1" lang="zh-CN" altLang="en-US" sz="2400" b="1" dirty="0">
                    <a:solidFill>
                      <a:srgbClr val="0000CC"/>
                    </a:solidFill>
                    <a:latin typeface="+mn-lt"/>
                    <a:ea typeface="黑体" panose="02010609060101010101" pitchFamily="2" charset="-122"/>
                  </a:rPr>
                  <a:t>地址</a:t>
                </a:r>
              </a:p>
            </p:txBody>
          </p:sp>
        </p:grpSp>
      </p:grpSp>
      <p:sp>
        <p:nvSpPr>
          <p:cNvPr id="218155" name="Rectangle 43"/>
          <p:cNvSpPr>
            <a:spLocks noChangeArrowheads="1"/>
          </p:cNvSpPr>
          <p:nvPr/>
        </p:nvSpPr>
        <p:spPr bwMode="auto">
          <a:xfrm>
            <a:off x="2626122" y="4188235"/>
            <a:ext cx="4091384" cy="433387"/>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21816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2181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909" y="116632"/>
            <a:ext cx="9663509" cy="1658194"/>
            <a:chOff x="104908" y="116632"/>
            <a:chExt cx="9663509" cy="1658194"/>
          </a:xfrm>
        </p:grpSpPr>
        <p:sp>
          <p:nvSpPr>
            <p:cNvPr id="453634"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5"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6"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7"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8"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9"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40"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453641"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453642" name="Text Box 10"/>
            <p:cNvSpPr txBox="1">
              <a:spLocks noChangeArrowheads="1"/>
            </p:cNvSpPr>
            <p:nvPr/>
          </p:nvSpPr>
          <p:spPr bwMode="auto">
            <a:xfrm>
              <a:off x="2206495"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453643"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4"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453645" name="Text Box 13"/>
            <p:cNvSpPr txBox="1">
              <a:spLocks noChangeArrowheads="1"/>
            </p:cNvSpPr>
            <p:nvPr/>
          </p:nvSpPr>
          <p:spPr bwMode="auto">
            <a:xfrm>
              <a:off x="174453"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453646" name="Text Box 14"/>
            <p:cNvSpPr txBox="1">
              <a:spLocks noChangeArrowheads="1"/>
            </p:cNvSpPr>
            <p:nvPr/>
          </p:nvSpPr>
          <p:spPr bwMode="auto">
            <a:xfrm>
              <a:off x="8481392"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453647"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8"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9"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50" name="Text Box 18"/>
            <p:cNvSpPr txBox="1">
              <a:spLocks noChangeArrowheads="1"/>
            </p:cNvSpPr>
            <p:nvPr/>
          </p:nvSpPr>
          <p:spPr bwMode="auto">
            <a:xfrm>
              <a:off x="2768865" y="67945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453651"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3652" name="Picture 2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453653"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3654" name="Picture 2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453655"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453657" name="Text Box 25"/>
            <p:cNvSpPr txBox="1">
              <a:spLocks noChangeArrowheads="1"/>
            </p:cNvSpPr>
            <p:nvPr/>
          </p:nvSpPr>
          <p:spPr bwMode="auto">
            <a:xfrm>
              <a:off x="5673594" y="68580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453658"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59" name="Text Box 27"/>
            <p:cNvSpPr txBox="1">
              <a:spLocks noChangeArrowheads="1"/>
            </p:cNvSpPr>
            <p:nvPr/>
          </p:nvSpPr>
          <p:spPr bwMode="auto">
            <a:xfrm>
              <a:off x="304404" y="5603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60" name="Text Box 28"/>
            <p:cNvSpPr txBox="1">
              <a:spLocks noChangeArrowheads="1"/>
            </p:cNvSpPr>
            <p:nvPr/>
          </p:nvSpPr>
          <p:spPr bwMode="auto">
            <a:xfrm>
              <a:off x="9061583" y="544513"/>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61" name="Text Box 29"/>
            <p:cNvSpPr txBox="1">
              <a:spLocks noChangeArrowheads="1"/>
            </p:cNvSpPr>
            <p:nvPr/>
          </p:nvSpPr>
          <p:spPr bwMode="auto">
            <a:xfrm>
              <a:off x="132080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2" name="Text Box 30"/>
            <p:cNvSpPr txBox="1">
              <a:spLocks noChangeArrowheads="1"/>
            </p:cNvSpPr>
            <p:nvPr/>
          </p:nvSpPr>
          <p:spPr bwMode="auto">
            <a:xfrm>
              <a:off x="438031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3" name="Text Box 31"/>
            <p:cNvSpPr txBox="1">
              <a:spLocks noChangeArrowheads="1"/>
            </p:cNvSpPr>
            <p:nvPr/>
          </p:nvSpPr>
          <p:spPr bwMode="auto">
            <a:xfrm>
              <a:off x="7644474"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
        <p:nvSpPr>
          <p:cNvPr id="453740" name="Text Box 108"/>
          <p:cNvSpPr txBox="1">
            <a:spLocks noChangeArrowheads="1"/>
          </p:cNvSpPr>
          <p:nvPr/>
        </p:nvSpPr>
        <p:spPr bwMode="auto">
          <a:xfrm>
            <a:off x="1907103" y="2132858"/>
            <a:ext cx="5524268" cy="904863"/>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400" b="1" dirty="0">
                <a:solidFill>
                  <a:srgbClr val="0000CC"/>
                </a:solidFill>
                <a:latin typeface="+mn-lt"/>
                <a:ea typeface="黑体" panose="02010609060101010101" pitchFamily="2" charset="-122"/>
              </a:rPr>
              <a:t>通信的</a:t>
            </a:r>
            <a:r>
              <a:rPr lang="zh-CN" altLang="en-US" sz="2400" b="1" dirty="0" smtClean="0">
                <a:solidFill>
                  <a:srgbClr val="0000CC"/>
                </a:solidFill>
                <a:latin typeface="+mn-lt"/>
                <a:ea typeface="黑体" panose="02010609060101010101" pitchFamily="2" charset="-122"/>
              </a:rPr>
              <a:t>路径：</a:t>
            </a:r>
            <a:endParaRPr lang="zh-CN" altLang="en-US" sz="2400" b="1" dirty="0">
              <a:solidFill>
                <a:srgbClr val="0000CC"/>
              </a:solidFill>
              <a:latin typeface="+mn-lt"/>
              <a:ea typeface="黑体" panose="02010609060101010101" pitchFamily="2" charset="-122"/>
            </a:endParaRPr>
          </a:p>
          <a:p>
            <a:pPr algn="ctr">
              <a:lnSpc>
                <a:spcPct val="110000"/>
              </a:lnSpc>
              <a:spcAft>
                <a:spcPct val="30000"/>
              </a:spcAft>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转发→再经过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2 </a:t>
            </a:r>
            <a:r>
              <a:rPr lang="zh-CN" altLang="en-US" sz="2400" b="1" dirty="0">
                <a:solidFill>
                  <a:srgbClr val="0000CC"/>
                </a:solidFill>
                <a:latin typeface="+mn-lt"/>
                <a:ea typeface="黑体" panose="02010609060101010101" pitchFamily="2" charset="-122"/>
              </a:rPr>
              <a:t>转发→</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endParaRPr lang="en-US" altLang="zh-CN" sz="2400" b="1" dirty="0">
              <a:solidFill>
                <a:srgbClr val="0000CC"/>
              </a:solidFill>
              <a:latin typeface="+mn-lt"/>
              <a:ea typeface="黑体" panose="02010609060101010101" pitchFamily="2" charset="-122"/>
            </a:endParaRPr>
          </a:p>
        </p:txBody>
      </p:sp>
      <p:sp>
        <p:nvSpPr>
          <p:cNvPr id="453741" name="Arc 109"/>
          <p:cNvSpPr/>
          <p:nvPr/>
        </p:nvSpPr>
        <p:spPr bwMode="auto">
          <a:xfrm rot="2655715" flipV="1">
            <a:off x="1007800" y="293691"/>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2" name="Arc 110"/>
          <p:cNvSpPr/>
          <p:nvPr/>
        </p:nvSpPr>
        <p:spPr bwMode="auto">
          <a:xfrm rot="2655715" flipV="1">
            <a:off x="4017435" y="260350"/>
            <a:ext cx="1716352"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3" name="Arc 111"/>
          <p:cNvSpPr/>
          <p:nvPr/>
        </p:nvSpPr>
        <p:spPr bwMode="auto">
          <a:xfrm rot="2655715" flipV="1">
            <a:off x="7027069" y="227016"/>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4" name="Text Box 112"/>
          <p:cNvSpPr txBox="1">
            <a:spLocks noChangeArrowheads="1"/>
          </p:cNvSpPr>
          <p:nvPr/>
        </p:nvSpPr>
        <p:spPr bwMode="auto">
          <a:xfrm>
            <a:off x="2552420" y="28603"/>
            <a:ext cx="1475083" cy="492443"/>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p>
        </p:txBody>
      </p:sp>
      <p:sp>
        <p:nvSpPr>
          <p:cNvPr id="453745" name="Text Box 113"/>
          <p:cNvSpPr txBox="1">
            <a:spLocks noChangeArrowheads="1"/>
          </p:cNvSpPr>
          <p:nvPr/>
        </p:nvSpPr>
        <p:spPr bwMode="auto">
          <a:xfrm>
            <a:off x="5439950" y="28603"/>
            <a:ext cx="1475083" cy="492443"/>
          </a:xfrm>
          <a:prstGeom prst="rect">
            <a:avLst/>
          </a:prstGeom>
          <a:solidFill>
            <a:srgbClr val="FFFF99"/>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3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5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5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6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8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57" y="2035178"/>
            <a:ext cx="9881923" cy="4352369"/>
            <a:chOff x="39556" y="2035176"/>
            <a:chExt cx="9881923" cy="4352369"/>
          </a:xfrm>
        </p:grpSpPr>
        <p:sp>
          <p:nvSpPr>
            <p:cNvPr id="220237"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8"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9"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0"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1"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2"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3"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4"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45" name="Group 85"/>
            <p:cNvGrpSpPr/>
            <p:nvPr/>
          </p:nvGrpSpPr>
          <p:grpSpPr bwMode="auto">
            <a:xfrm>
              <a:off x="39556" y="2420938"/>
              <a:ext cx="9881923" cy="2438400"/>
              <a:chOff x="96" y="1056"/>
              <a:chExt cx="5472" cy="1536"/>
            </a:xfrm>
            <a:solidFill>
              <a:srgbClr val="FFFF66"/>
            </a:solidFill>
          </p:grpSpPr>
          <p:sp>
            <p:nvSpPr>
              <p:cNvPr id="220246"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7"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8"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9"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0"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1"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2"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3" name="Oval 93"/>
              <p:cNvSpPr>
                <a:spLocks noChangeArrowheads="1"/>
              </p:cNvSpPr>
              <p:nvPr/>
            </p:nvSpPr>
            <p:spPr bwMode="auto">
              <a:xfrm>
                <a:off x="597" y="1226"/>
                <a:ext cx="4536" cy="106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220254"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55" name="Group 95"/>
            <p:cNvGrpSpPr/>
            <p:nvPr/>
          </p:nvGrpSpPr>
          <p:grpSpPr bwMode="auto">
            <a:xfrm>
              <a:off x="247650" y="2420938"/>
              <a:ext cx="742950" cy="1447800"/>
              <a:chOff x="672" y="528"/>
              <a:chExt cx="432" cy="912"/>
            </a:xfrm>
          </p:grpSpPr>
          <p:sp>
            <p:nvSpPr>
              <p:cNvPr id="22025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59" name="Text Box 99"/>
            <p:cNvSpPr txBox="1">
              <a:spLocks noChangeArrowheads="1"/>
            </p:cNvSpPr>
            <p:nvPr/>
          </p:nvSpPr>
          <p:spPr bwMode="auto">
            <a:xfrm>
              <a:off x="287206" y="34305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0"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1"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62"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63"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64"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5"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6"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7"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68" name="Text Box 108"/>
            <p:cNvSpPr txBox="1">
              <a:spLocks noChangeArrowheads="1"/>
            </p:cNvSpPr>
            <p:nvPr/>
          </p:nvSpPr>
          <p:spPr bwMode="auto">
            <a:xfrm>
              <a:off x="6507692" y="37099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9" name="Text Box 109"/>
            <p:cNvSpPr txBox="1">
              <a:spLocks noChangeArrowheads="1"/>
            </p:cNvSpPr>
            <p:nvPr/>
          </p:nvSpPr>
          <p:spPr bwMode="auto">
            <a:xfrm>
              <a:off x="116946" y="20605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0" name="Text Box 110"/>
            <p:cNvSpPr txBox="1">
              <a:spLocks noChangeArrowheads="1"/>
            </p:cNvSpPr>
            <p:nvPr/>
          </p:nvSpPr>
          <p:spPr bwMode="auto">
            <a:xfrm>
              <a:off x="8702146" y="20351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71"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2" name="Text Box 112"/>
            <p:cNvSpPr txBox="1">
              <a:spLocks noChangeArrowheads="1"/>
            </p:cNvSpPr>
            <p:nvPr/>
          </p:nvSpPr>
          <p:spPr bwMode="auto">
            <a:xfrm>
              <a:off x="2834217" y="28876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3"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220274"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220275" name="Group 115"/>
            <p:cNvGrpSpPr/>
            <p:nvPr/>
          </p:nvGrpSpPr>
          <p:grpSpPr bwMode="auto">
            <a:xfrm>
              <a:off x="8832850" y="2420938"/>
              <a:ext cx="742950" cy="1447800"/>
              <a:chOff x="672" y="528"/>
              <a:chExt cx="432" cy="912"/>
            </a:xfrm>
          </p:grpSpPr>
          <p:sp>
            <p:nvSpPr>
              <p:cNvPr id="220276"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7"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8"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79" name="Text Box 119"/>
            <p:cNvSpPr txBox="1">
              <a:spLocks noChangeArrowheads="1"/>
            </p:cNvSpPr>
            <p:nvPr/>
          </p:nvSpPr>
          <p:spPr bwMode="auto">
            <a:xfrm>
              <a:off x="8886165" y="3435351"/>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80" name="Text Box 120"/>
            <p:cNvSpPr txBox="1">
              <a:spLocks noChangeArrowheads="1"/>
            </p:cNvSpPr>
            <p:nvPr/>
          </p:nvSpPr>
          <p:spPr bwMode="auto">
            <a:xfrm>
              <a:off x="3597804"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81" name="Text Box 121"/>
            <p:cNvSpPr txBox="1">
              <a:spLocks noChangeArrowheads="1"/>
            </p:cNvSpPr>
            <p:nvPr/>
          </p:nvSpPr>
          <p:spPr bwMode="auto">
            <a:xfrm>
              <a:off x="247650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8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5" name="Text Box 125"/>
            <p:cNvSpPr txBox="1">
              <a:spLocks noChangeArrowheads="1"/>
            </p:cNvSpPr>
            <p:nvPr/>
          </p:nvSpPr>
          <p:spPr bwMode="auto">
            <a:xfrm>
              <a:off x="536575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8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9" name="Text Box 129"/>
            <p:cNvSpPr txBox="1">
              <a:spLocks noChangeArrowheads="1"/>
            </p:cNvSpPr>
            <p:nvPr/>
          </p:nvSpPr>
          <p:spPr bwMode="auto">
            <a:xfrm>
              <a:off x="5652956" y="28622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220290" name="Group 130"/>
            <p:cNvGrpSpPr/>
            <p:nvPr/>
          </p:nvGrpSpPr>
          <p:grpSpPr bwMode="auto">
            <a:xfrm>
              <a:off x="1238250" y="3154363"/>
              <a:ext cx="1568450" cy="381000"/>
              <a:chOff x="1632" y="2688"/>
              <a:chExt cx="912" cy="240"/>
            </a:xfrm>
          </p:grpSpPr>
          <p:sp>
            <p:nvSpPr>
              <p:cNvPr id="22029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22029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3" name="Group 133"/>
            <p:cNvGrpSpPr/>
            <p:nvPr/>
          </p:nvGrpSpPr>
          <p:grpSpPr bwMode="auto">
            <a:xfrm>
              <a:off x="4044950" y="3154363"/>
              <a:ext cx="1568450" cy="381000"/>
              <a:chOff x="1632" y="2688"/>
              <a:chExt cx="912" cy="240"/>
            </a:xfrm>
          </p:grpSpPr>
          <p:sp>
            <p:nvSpPr>
              <p:cNvPr id="220294"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20295"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6" name="Group 136"/>
            <p:cNvGrpSpPr/>
            <p:nvPr/>
          </p:nvGrpSpPr>
          <p:grpSpPr bwMode="auto">
            <a:xfrm>
              <a:off x="7016750" y="3154363"/>
              <a:ext cx="1568450" cy="381000"/>
              <a:chOff x="1632" y="2688"/>
              <a:chExt cx="912" cy="240"/>
            </a:xfrm>
          </p:grpSpPr>
          <p:sp>
            <p:nvSpPr>
              <p:cNvPr id="2202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202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9" name="Group 139"/>
            <p:cNvGrpSpPr/>
            <p:nvPr/>
          </p:nvGrpSpPr>
          <p:grpSpPr bwMode="auto">
            <a:xfrm>
              <a:off x="660400" y="5592763"/>
              <a:ext cx="2146300" cy="381000"/>
              <a:chOff x="480" y="3120"/>
              <a:chExt cx="1248" cy="240"/>
            </a:xfrm>
          </p:grpSpPr>
          <p:sp>
            <p:nvSpPr>
              <p:cNvPr id="220300"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220301"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2" name="Group 142"/>
            <p:cNvGrpSpPr/>
            <p:nvPr/>
          </p:nvGrpSpPr>
          <p:grpSpPr bwMode="auto">
            <a:xfrm>
              <a:off x="3797300" y="5592763"/>
              <a:ext cx="2146300" cy="381000"/>
              <a:chOff x="480" y="3120"/>
              <a:chExt cx="1248" cy="240"/>
            </a:xfrm>
          </p:grpSpPr>
          <p:sp>
            <p:nvSpPr>
              <p:cNvPr id="22030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22030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5" name="Group 145"/>
            <p:cNvGrpSpPr/>
            <p:nvPr/>
          </p:nvGrpSpPr>
          <p:grpSpPr bwMode="auto">
            <a:xfrm>
              <a:off x="6934200" y="5592763"/>
              <a:ext cx="2146300" cy="381000"/>
              <a:chOff x="480" y="3120"/>
              <a:chExt cx="1248" cy="240"/>
            </a:xfrm>
          </p:grpSpPr>
          <p:sp>
            <p:nvSpPr>
              <p:cNvPr id="220306"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220307"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308"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220309"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220310"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220311"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p>
          </p:txBody>
        </p:sp>
      </p:grpSp>
      <p:sp>
        <p:nvSpPr>
          <p:cNvPr id="220318" name="Text Box 158"/>
          <p:cNvSpPr txBox="1">
            <a:spLocks noChangeArrowheads="1"/>
          </p:cNvSpPr>
          <p:nvPr/>
        </p:nvSpPr>
        <p:spPr bwMode="auto">
          <a:xfrm>
            <a:off x="2864769" y="44451"/>
            <a:ext cx="5234125" cy="523220"/>
          </a:xfrm>
          <a:prstGeom prst="rect">
            <a:avLst/>
          </a:prstGeom>
          <a:solidFill>
            <a:srgbClr val="FFFF00"/>
          </a:solidFill>
          <a:ln w="9525">
            <a:solidFill>
              <a:srgbClr val="333399"/>
            </a:solidFill>
            <a:miter lim="800000"/>
          </a:ln>
          <a:effectLst/>
        </p:spPr>
        <p:txBody>
          <a:bodyPr wrap="none">
            <a:spAutoFit/>
          </a:bodyPr>
          <a:lstStyle/>
          <a:p>
            <a:r>
              <a:rPr lang="zh-CN" altLang="en-US" sz="2800" b="1">
                <a:solidFill>
                  <a:srgbClr val="000099"/>
                </a:solidFill>
                <a:latin typeface="+mn-lt"/>
                <a:ea typeface="黑体" panose="02010609060101010101" pitchFamily="2" charset="-122"/>
              </a:rPr>
              <a:t>从协议栈的层次上看数据的流动</a:t>
            </a:r>
          </a:p>
        </p:txBody>
      </p:sp>
      <p:sp>
        <p:nvSpPr>
          <p:cNvPr id="220319" name="Line 159"/>
          <p:cNvSpPr>
            <a:spLocks noChangeShapeType="1"/>
          </p:cNvSpPr>
          <p:nvPr/>
        </p:nvSpPr>
        <p:spPr bwMode="auto">
          <a:xfrm>
            <a:off x="507339" y="2708278"/>
            <a:ext cx="0" cy="2665413"/>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1" name="Line 161"/>
          <p:cNvSpPr>
            <a:spLocks noChangeShapeType="1"/>
          </p:cNvSpPr>
          <p:nvPr/>
        </p:nvSpPr>
        <p:spPr bwMode="auto">
          <a:xfrm>
            <a:off x="507339" y="5445125"/>
            <a:ext cx="2027634"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3" name="Line 163"/>
          <p:cNvSpPr>
            <a:spLocks noChangeShapeType="1"/>
          </p:cNvSpPr>
          <p:nvPr/>
        </p:nvSpPr>
        <p:spPr bwMode="auto">
          <a:xfrm flipV="1">
            <a:off x="3080147" y="3500441"/>
            <a:ext cx="0" cy="1800225"/>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4" name="Line 164"/>
          <p:cNvSpPr>
            <a:spLocks noChangeShapeType="1"/>
          </p:cNvSpPr>
          <p:nvPr/>
        </p:nvSpPr>
        <p:spPr bwMode="auto">
          <a:xfrm>
            <a:off x="3314039" y="3500441"/>
            <a:ext cx="0" cy="1800225"/>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5" name="Line 165"/>
          <p:cNvSpPr>
            <a:spLocks noChangeShapeType="1"/>
          </p:cNvSpPr>
          <p:nvPr/>
        </p:nvSpPr>
        <p:spPr bwMode="auto">
          <a:xfrm>
            <a:off x="3706152" y="5445125"/>
            <a:ext cx="2027634"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8" name="Line 168"/>
          <p:cNvSpPr>
            <a:spLocks noChangeShapeType="1"/>
          </p:cNvSpPr>
          <p:nvPr/>
        </p:nvSpPr>
        <p:spPr bwMode="auto">
          <a:xfrm flipV="1">
            <a:off x="5967677" y="3500441"/>
            <a:ext cx="0" cy="1800225"/>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9" name="Line 169"/>
          <p:cNvSpPr>
            <a:spLocks noChangeShapeType="1"/>
          </p:cNvSpPr>
          <p:nvPr/>
        </p:nvSpPr>
        <p:spPr bwMode="auto">
          <a:xfrm>
            <a:off x="6201569" y="3500441"/>
            <a:ext cx="0" cy="1800225"/>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0" name="Line 170"/>
          <p:cNvSpPr>
            <a:spLocks noChangeShapeType="1"/>
          </p:cNvSpPr>
          <p:nvPr/>
        </p:nvSpPr>
        <p:spPr bwMode="auto">
          <a:xfrm>
            <a:off x="6903245" y="5445125"/>
            <a:ext cx="2027635"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1" name="Line 171"/>
          <p:cNvSpPr>
            <a:spLocks noChangeShapeType="1"/>
          </p:cNvSpPr>
          <p:nvPr/>
        </p:nvSpPr>
        <p:spPr bwMode="auto">
          <a:xfrm flipV="1">
            <a:off x="9087379" y="2779713"/>
            <a:ext cx="0" cy="2665412"/>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2" name="组合 1"/>
          <p:cNvGrpSpPr/>
          <p:nvPr/>
        </p:nvGrpSpPr>
        <p:grpSpPr>
          <a:xfrm>
            <a:off x="104909" y="116632"/>
            <a:ext cx="9663509" cy="1658194"/>
            <a:chOff x="104908" y="116632"/>
            <a:chExt cx="9663509" cy="1658194"/>
          </a:xfrm>
        </p:grpSpPr>
        <p:sp>
          <p:nvSpPr>
            <p:cNvPr id="117"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0"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1"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23"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24"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5" name="Text Box 10"/>
            <p:cNvSpPr txBox="1">
              <a:spLocks noChangeArrowheads="1"/>
            </p:cNvSpPr>
            <p:nvPr/>
          </p:nvSpPr>
          <p:spPr bwMode="auto">
            <a:xfrm>
              <a:off x="2206495"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6"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8" name="Text Box 13"/>
            <p:cNvSpPr txBox="1">
              <a:spLocks noChangeArrowheads="1"/>
            </p:cNvSpPr>
            <p:nvPr/>
          </p:nvSpPr>
          <p:spPr bwMode="auto">
            <a:xfrm>
              <a:off x="174453"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9" name="Text Box 14"/>
            <p:cNvSpPr txBox="1">
              <a:spLocks noChangeArrowheads="1"/>
            </p:cNvSpPr>
            <p:nvPr/>
          </p:nvSpPr>
          <p:spPr bwMode="auto">
            <a:xfrm>
              <a:off x="8481392"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30"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1"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2"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3" name="Text Box 18"/>
            <p:cNvSpPr txBox="1">
              <a:spLocks noChangeArrowheads="1"/>
            </p:cNvSpPr>
            <p:nvPr/>
          </p:nvSpPr>
          <p:spPr bwMode="auto">
            <a:xfrm>
              <a:off x="2768865" y="67945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134"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5" name="Picture 2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36"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7" name="Picture 2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38"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139" name="Text Box 25"/>
            <p:cNvSpPr txBox="1">
              <a:spLocks noChangeArrowheads="1"/>
            </p:cNvSpPr>
            <p:nvPr/>
          </p:nvSpPr>
          <p:spPr bwMode="auto">
            <a:xfrm>
              <a:off x="5673594" y="68580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140"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1" name="Text Box 27"/>
            <p:cNvSpPr txBox="1">
              <a:spLocks noChangeArrowheads="1"/>
            </p:cNvSpPr>
            <p:nvPr/>
          </p:nvSpPr>
          <p:spPr bwMode="auto">
            <a:xfrm>
              <a:off x="304404" y="5603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42" name="Text Box 28"/>
            <p:cNvSpPr txBox="1">
              <a:spLocks noChangeArrowheads="1"/>
            </p:cNvSpPr>
            <p:nvPr/>
          </p:nvSpPr>
          <p:spPr bwMode="auto">
            <a:xfrm>
              <a:off x="9061583" y="544513"/>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3" name="Text Box 29"/>
            <p:cNvSpPr txBox="1">
              <a:spLocks noChangeArrowheads="1"/>
            </p:cNvSpPr>
            <p:nvPr/>
          </p:nvSpPr>
          <p:spPr bwMode="auto">
            <a:xfrm>
              <a:off x="132080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4" name="Text Box 30"/>
            <p:cNvSpPr txBox="1">
              <a:spLocks noChangeArrowheads="1"/>
            </p:cNvSpPr>
            <p:nvPr/>
          </p:nvSpPr>
          <p:spPr bwMode="auto">
            <a:xfrm>
              <a:off x="438031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5" name="Text Box 31"/>
            <p:cNvSpPr txBox="1">
              <a:spLocks noChangeArrowheads="1"/>
            </p:cNvSpPr>
            <p:nvPr/>
          </p:nvSpPr>
          <p:spPr bwMode="auto">
            <a:xfrm>
              <a:off x="7644474"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20319"/>
                                        </p:tgtEl>
                                        <p:attrNameLst>
                                          <p:attrName>style.visibility</p:attrName>
                                        </p:attrNameLst>
                                      </p:cBhvr>
                                      <p:to>
                                        <p:strVal val="visible"/>
                                      </p:to>
                                    </p:set>
                                    <p:animEffect transition="in" filter="wipe(up)">
                                      <p:cBhvr>
                                        <p:cTn id="10" dur="1000"/>
                                        <p:tgtEl>
                                          <p:spTgt spid="220319"/>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0321"/>
                                        </p:tgtEl>
                                        <p:attrNameLst>
                                          <p:attrName>style.visibility</p:attrName>
                                        </p:attrNameLst>
                                      </p:cBhvr>
                                      <p:to>
                                        <p:strVal val="visible"/>
                                      </p:to>
                                    </p:set>
                                    <p:animEffect transition="in" filter="wipe(left)">
                                      <p:cBhvr>
                                        <p:cTn id="14" dur="1000"/>
                                        <p:tgtEl>
                                          <p:spTgt spid="220321"/>
                                        </p:tgtEl>
                                      </p:cBhvr>
                                    </p:animEffect>
                                  </p:childTnLst>
                                </p:cTn>
                              </p:par>
                            </p:childTnLst>
                          </p:cTn>
                        </p:par>
                        <p:par>
                          <p:cTn id="15" fill="hold">
                            <p:stCondLst>
                              <p:cond delay="3000"/>
                            </p:stCondLst>
                            <p:childTnLst>
                              <p:par>
                                <p:cTn id="16" presetID="22" presetClass="entr" presetSubtype="4" fill="hold" grpId="0" nodeType="afterEffect">
                                  <p:stCondLst>
                                    <p:cond delay="0"/>
                                  </p:stCondLst>
                                  <p:childTnLst>
                                    <p:set>
                                      <p:cBhvr>
                                        <p:cTn id="17" dur="1" fill="hold">
                                          <p:stCondLst>
                                            <p:cond delay="0"/>
                                          </p:stCondLst>
                                        </p:cTn>
                                        <p:tgtEl>
                                          <p:spTgt spid="220323"/>
                                        </p:tgtEl>
                                        <p:attrNameLst>
                                          <p:attrName>style.visibility</p:attrName>
                                        </p:attrNameLst>
                                      </p:cBhvr>
                                      <p:to>
                                        <p:strVal val="visible"/>
                                      </p:to>
                                    </p:set>
                                    <p:animEffect transition="in" filter="wipe(down)">
                                      <p:cBhvr>
                                        <p:cTn id="18" dur="1000"/>
                                        <p:tgtEl>
                                          <p:spTgt spid="220323"/>
                                        </p:tgtEl>
                                      </p:cBhvr>
                                    </p:animEffect>
                                  </p:childTnLst>
                                </p:cTn>
                              </p:par>
                            </p:childTnLst>
                          </p:cTn>
                        </p:par>
                        <p:par>
                          <p:cTn id="19" fill="hold">
                            <p:stCondLst>
                              <p:cond delay="4000"/>
                            </p:stCondLst>
                            <p:childTnLst>
                              <p:par>
                                <p:cTn id="20" presetID="22" presetClass="entr" presetSubtype="1" fill="hold" grpId="0" nodeType="afterEffect">
                                  <p:stCondLst>
                                    <p:cond delay="0"/>
                                  </p:stCondLst>
                                  <p:childTnLst>
                                    <p:set>
                                      <p:cBhvr>
                                        <p:cTn id="21" dur="1" fill="hold">
                                          <p:stCondLst>
                                            <p:cond delay="0"/>
                                          </p:stCondLst>
                                        </p:cTn>
                                        <p:tgtEl>
                                          <p:spTgt spid="220324"/>
                                        </p:tgtEl>
                                        <p:attrNameLst>
                                          <p:attrName>style.visibility</p:attrName>
                                        </p:attrNameLst>
                                      </p:cBhvr>
                                      <p:to>
                                        <p:strVal val="visible"/>
                                      </p:to>
                                    </p:set>
                                    <p:animEffect transition="in" filter="wipe(up)">
                                      <p:cBhvr>
                                        <p:cTn id="22" dur="1000"/>
                                        <p:tgtEl>
                                          <p:spTgt spid="220324"/>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0325"/>
                                        </p:tgtEl>
                                        <p:attrNameLst>
                                          <p:attrName>style.visibility</p:attrName>
                                        </p:attrNameLst>
                                      </p:cBhvr>
                                      <p:to>
                                        <p:strVal val="visible"/>
                                      </p:to>
                                    </p:set>
                                    <p:animEffect transition="in" filter="wipe(left)">
                                      <p:cBhvr>
                                        <p:cTn id="26" dur="1000"/>
                                        <p:tgtEl>
                                          <p:spTgt spid="220325"/>
                                        </p:tgtEl>
                                      </p:cBhvr>
                                    </p:animEffect>
                                  </p:childTnLst>
                                </p:cTn>
                              </p:par>
                            </p:childTnLst>
                          </p:cTn>
                        </p:par>
                        <p:par>
                          <p:cTn id="27" fill="hold">
                            <p:stCondLst>
                              <p:cond delay="6000"/>
                            </p:stCondLst>
                            <p:childTnLst>
                              <p:par>
                                <p:cTn id="28" presetID="22" presetClass="entr" presetSubtype="4" fill="hold" grpId="0" nodeType="afterEffect">
                                  <p:stCondLst>
                                    <p:cond delay="0"/>
                                  </p:stCondLst>
                                  <p:childTnLst>
                                    <p:set>
                                      <p:cBhvr>
                                        <p:cTn id="29" dur="1" fill="hold">
                                          <p:stCondLst>
                                            <p:cond delay="0"/>
                                          </p:stCondLst>
                                        </p:cTn>
                                        <p:tgtEl>
                                          <p:spTgt spid="220328"/>
                                        </p:tgtEl>
                                        <p:attrNameLst>
                                          <p:attrName>style.visibility</p:attrName>
                                        </p:attrNameLst>
                                      </p:cBhvr>
                                      <p:to>
                                        <p:strVal val="visible"/>
                                      </p:to>
                                    </p:set>
                                    <p:animEffect transition="in" filter="wipe(down)">
                                      <p:cBhvr>
                                        <p:cTn id="30" dur="1000"/>
                                        <p:tgtEl>
                                          <p:spTgt spid="220328"/>
                                        </p:tgtEl>
                                      </p:cBhvr>
                                    </p:animEffect>
                                  </p:childTnLst>
                                </p:cTn>
                              </p:par>
                            </p:childTnLst>
                          </p:cTn>
                        </p:par>
                        <p:par>
                          <p:cTn id="31" fill="hold">
                            <p:stCondLst>
                              <p:cond delay="7000"/>
                            </p:stCondLst>
                            <p:childTnLst>
                              <p:par>
                                <p:cTn id="32" presetID="22" presetClass="entr" presetSubtype="1" fill="hold" grpId="0" nodeType="afterEffect">
                                  <p:stCondLst>
                                    <p:cond delay="0"/>
                                  </p:stCondLst>
                                  <p:childTnLst>
                                    <p:set>
                                      <p:cBhvr>
                                        <p:cTn id="33" dur="1" fill="hold">
                                          <p:stCondLst>
                                            <p:cond delay="0"/>
                                          </p:stCondLst>
                                        </p:cTn>
                                        <p:tgtEl>
                                          <p:spTgt spid="220329"/>
                                        </p:tgtEl>
                                        <p:attrNameLst>
                                          <p:attrName>style.visibility</p:attrName>
                                        </p:attrNameLst>
                                      </p:cBhvr>
                                      <p:to>
                                        <p:strVal val="visible"/>
                                      </p:to>
                                    </p:set>
                                    <p:animEffect transition="in" filter="wipe(up)">
                                      <p:cBhvr>
                                        <p:cTn id="34" dur="1000"/>
                                        <p:tgtEl>
                                          <p:spTgt spid="220329"/>
                                        </p:tgtEl>
                                      </p:cBhvr>
                                    </p:animEffect>
                                  </p:childTnLst>
                                </p:cTn>
                              </p:par>
                            </p:childTnLst>
                          </p:cTn>
                        </p:par>
                        <p:par>
                          <p:cTn id="35" fill="hold">
                            <p:stCondLst>
                              <p:cond delay="8000"/>
                            </p:stCondLst>
                            <p:childTnLst>
                              <p:par>
                                <p:cTn id="36" presetID="22" presetClass="entr" presetSubtype="8" fill="hold" grpId="0" nodeType="afterEffect">
                                  <p:stCondLst>
                                    <p:cond delay="0"/>
                                  </p:stCondLst>
                                  <p:childTnLst>
                                    <p:set>
                                      <p:cBhvr>
                                        <p:cTn id="37" dur="1" fill="hold">
                                          <p:stCondLst>
                                            <p:cond delay="0"/>
                                          </p:stCondLst>
                                        </p:cTn>
                                        <p:tgtEl>
                                          <p:spTgt spid="220330"/>
                                        </p:tgtEl>
                                        <p:attrNameLst>
                                          <p:attrName>style.visibility</p:attrName>
                                        </p:attrNameLst>
                                      </p:cBhvr>
                                      <p:to>
                                        <p:strVal val="visible"/>
                                      </p:to>
                                    </p:set>
                                    <p:animEffect transition="in" filter="wipe(left)">
                                      <p:cBhvr>
                                        <p:cTn id="38" dur="1000"/>
                                        <p:tgtEl>
                                          <p:spTgt spid="220330"/>
                                        </p:tgtEl>
                                      </p:cBhvr>
                                    </p:animEffect>
                                  </p:childTnLst>
                                </p:cTn>
                              </p:par>
                            </p:childTnLst>
                          </p:cTn>
                        </p:par>
                        <p:par>
                          <p:cTn id="39" fill="hold">
                            <p:stCondLst>
                              <p:cond delay="9000"/>
                            </p:stCondLst>
                            <p:childTnLst>
                              <p:par>
                                <p:cTn id="40" presetID="22" presetClass="entr" presetSubtype="4" fill="hold" grpId="0" nodeType="afterEffect">
                                  <p:stCondLst>
                                    <p:cond delay="0"/>
                                  </p:stCondLst>
                                  <p:childTnLst>
                                    <p:set>
                                      <p:cBhvr>
                                        <p:cTn id="41" dur="1" fill="hold">
                                          <p:stCondLst>
                                            <p:cond delay="0"/>
                                          </p:stCondLst>
                                        </p:cTn>
                                        <p:tgtEl>
                                          <p:spTgt spid="220331"/>
                                        </p:tgtEl>
                                        <p:attrNameLst>
                                          <p:attrName>style.visibility</p:attrName>
                                        </p:attrNameLst>
                                      </p:cBhvr>
                                      <p:to>
                                        <p:strVal val="visible"/>
                                      </p:to>
                                    </p:set>
                                    <p:animEffect transition="in" filter="wipe(down)">
                                      <p:cBhvr>
                                        <p:cTn id="42"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18" grpId="0" animBg="1"/>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87" name="Text Box 107"/>
          <p:cNvSpPr txBox="1">
            <a:spLocks noChangeArrowheads="1"/>
          </p:cNvSpPr>
          <p:nvPr/>
        </p:nvSpPr>
        <p:spPr bwMode="auto">
          <a:xfrm>
            <a:off x="2576736" y="44450"/>
            <a:ext cx="5934510" cy="523220"/>
          </a:xfrm>
          <a:prstGeom prst="rect">
            <a:avLst/>
          </a:prstGeom>
          <a:solidFill>
            <a:srgbClr val="FFFF00"/>
          </a:solidFill>
          <a:ln w="9525">
            <a:solidFill>
              <a:srgbClr val="333399"/>
            </a:solidFill>
            <a:miter lim="800000"/>
          </a:ln>
          <a:effectLst/>
        </p:spPr>
        <p:txBody>
          <a:bodyPr wrap="none">
            <a:spAutoFit/>
          </a:bodyPr>
          <a:lstStyle>
            <a:defPPr>
              <a:defRPr lang="en-US"/>
            </a:defPPr>
            <a:lvl1pPr>
              <a:defRPr sz="2800" b="1">
                <a:solidFill>
                  <a:srgbClr val="000099"/>
                </a:solidFill>
                <a:latin typeface="+mn-lt"/>
                <a:ea typeface="黑体" panose="02010609060101010101" pitchFamily="2" charset="-122"/>
              </a:defRPr>
            </a:lvl1pPr>
          </a:lstStyle>
          <a:p>
            <a:r>
              <a:rPr lang="zh-CN" altLang="en-US"/>
              <a:t>从虚拟的 </a:t>
            </a:r>
            <a:r>
              <a:rPr lang="en-US" altLang="zh-CN"/>
              <a:t>IP </a:t>
            </a:r>
            <a:r>
              <a:rPr lang="zh-CN" altLang="en-US"/>
              <a:t>层上看 </a:t>
            </a:r>
            <a:r>
              <a:rPr lang="en-US" altLang="zh-CN"/>
              <a:t>IP </a:t>
            </a:r>
            <a:r>
              <a:rPr lang="zh-CN" altLang="en-US"/>
              <a:t>数据报的流动</a:t>
            </a:r>
          </a:p>
        </p:txBody>
      </p:sp>
      <p:grpSp>
        <p:nvGrpSpPr>
          <p:cNvPr id="111" name="组合 110"/>
          <p:cNvGrpSpPr/>
          <p:nvPr/>
        </p:nvGrpSpPr>
        <p:grpSpPr>
          <a:xfrm>
            <a:off x="104909" y="116632"/>
            <a:ext cx="9663509" cy="1658194"/>
            <a:chOff x="104908" y="116632"/>
            <a:chExt cx="9663509" cy="1658194"/>
          </a:xfrm>
        </p:grpSpPr>
        <p:sp>
          <p:nvSpPr>
            <p:cNvPr id="112"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6"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18"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9"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0" name="Text Box 10"/>
            <p:cNvSpPr txBox="1">
              <a:spLocks noChangeArrowheads="1"/>
            </p:cNvSpPr>
            <p:nvPr/>
          </p:nvSpPr>
          <p:spPr bwMode="auto">
            <a:xfrm>
              <a:off x="2206495"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1"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3" name="Text Box 13"/>
            <p:cNvSpPr txBox="1">
              <a:spLocks noChangeArrowheads="1"/>
            </p:cNvSpPr>
            <p:nvPr/>
          </p:nvSpPr>
          <p:spPr bwMode="auto">
            <a:xfrm>
              <a:off x="174453"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4" name="Text Box 14"/>
            <p:cNvSpPr txBox="1">
              <a:spLocks noChangeArrowheads="1"/>
            </p:cNvSpPr>
            <p:nvPr/>
          </p:nvSpPr>
          <p:spPr bwMode="auto">
            <a:xfrm>
              <a:off x="8481392" y="116632"/>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25"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6"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8" name="Text Box 18"/>
            <p:cNvSpPr txBox="1">
              <a:spLocks noChangeArrowheads="1"/>
            </p:cNvSpPr>
            <p:nvPr/>
          </p:nvSpPr>
          <p:spPr bwMode="auto">
            <a:xfrm>
              <a:off x="2768865" y="67945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129" name="Picture 1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0" name="Picture 2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31"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2" name="Picture 2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33"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134" name="Text Box 25"/>
            <p:cNvSpPr txBox="1">
              <a:spLocks noChangeArrowheads="1"/>
            </p:cNvSpPr>
            <p:nvPr/>
          </p:nvSpPr>
          <p:spPr bwMode="auto">
            <a:xfrm>
              <a:off x="5673594" y="685801"/>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135"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6" name="Text Box 27"/>
            <p:cNvSpPr txBox="1">
              <a:spLocks noChangeArrowheads="1"/>
            </p:cNvSpPr>
            <p:nvPr/>
          </p:nvSpPr>
          <p:spPr bwMode="auto">
            <a:xfrm>
              <a:off x="304404" y="5603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37" name="Text Box 28"/>
            <p:cNvSpPr txBox="1">
              <a:spLocks noChangeArrowheads="1"/>
            </p:cNvSpPr>
            <p:nvPr/>
          </p:nvSpPr>
          <p:spPr bwMode="auto">
            <a:xfrm>
              <a:off x="9061583" y="544513"/>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8" name="Text Box 29"/>
            <p:cNvSpPr txBox="1">
              <a:spLocks noChangeArrowheads="1"/>
            </p:cNvSpPr>
            <p:nvPr/>
          </p:nvSpPr>
          <p:spPr bwMode="auto">
            <a:xfrm>
              <a:off x="132080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39" name="Text Box 30"/>
            <p:cNvSpPr txBox="1">
              <a:spLocks noChangeArrowheads="1"/>
            </p:cNvSpPr>
            <p:nvPr/>
          </p:nvSpPr>
          <p:spPr bwMode="auto">
            <a:xfrm>
              <a:off x="4380310"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0" name="Text Box 31"/>
            <p:cNvSpPr txBox="1">
              <a:spLocks noChangeArrowheads="1"/>
            </p:cNvSpPr>
            <p:nvPr/>
          </p:nvSpPr>
          <p:spPr bwMode="auto">
            <a:xfrm>
              <a:off x="7644474" y="1377951"/>
              <a:ext cx="88197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grpSp>
        <p:nvGrpSpPr>
          <p:cNvPr id="141" name="组合 140"/>
          <p:cNvGrpSpPr/>
          <p:nvPr/>
        </p:nvGrpSpPr>
        <p:grpSpPr>
          <a:xfrm>
            <a:off x="39557" y="2035178"/>
            <a:ext cx="9881923" cy="4352369"/>
            <a:chOff x="39556" y="2035176"/>
            <a:chExt cx="9881923" cy="4352369"/>
          </a:xfrm>
        </p:grpSpPr>
        <p:sp>
          <p:nvSpPr>
            <p:cNvPr id="142"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5"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8"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9"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0" name="Group 85"/>
            <p:cNvGrpSpPr/>
            <p:nvPr/>
          </p:nvGrpSpPr>
          <p:grpSpPr bwMode="auto">
            <a:xfrm>
              <a:off x="39556" y="2420938"/>
              <a:ext cx="9881923" cy="2438400"/>
              <a:chOff x="96" y="1056"/>
              <a:chExt cx="5472" cy="1536"/>
            </a:xfrm>
            <a:solidFill>
              <a:srgbClr val="FFFF66"/>
            </a:solidFill>
          </p:grpSpPr>
          <p:sp>
            <p:nvSpPr>
              <p:cNvPr id="209"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0"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1"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2"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3"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4"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5"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6" name="Oval 93"/>
              <p:cNvSpPr>
                <a:spLocks noChangeArrowheads="1"/>
              </p:cNvSpPr>
              <p:nvPr/>
            </p:nvSpPr>
            <p:spPr bwMode="auto">
              <a:xfrm>
                <a:off x="597" y="1226"/>
                <a:ext cx="4536" cy="106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151"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2" name="Group 95"/>
            <p:cNvGrpSpPr/>
            <p:nvPr/>
          </p:nvGrpSpPr>
          <p:grpSpPr bwMode="auto">
            <a:xfrm>
              <a:off x="247650" y="2420938"/>
              <a:ext cx="742950" cy="1447800"/>
              <a:chOff x="672" y="528"/>
              <a:chExt cx="432" cy="912"/>
            </a:xfrm>
          </p:grpSpPr>
          <p:sp>
            <p:nvSpPr>
              <p:cNvPr id="20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53" name="Text Box 99"/>
            <p:cNvSpPr txBox="1">
              <a:spLocks noChangeArrowheads="1"/>
            </p:cNvSpPr>
            <p:nvPr/>
          </p:nvSpPr>
          <p:spPr bwMode="auto">
            <a:xfrm>
              <a:off x="287206" y="34305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4"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5"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56"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57"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58"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9"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0"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1"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2" name="Text Box 108"/>
            <p:cNvSpPr txBox="1">
              <a:spLocks noChangeArrowheads="1"/>
            </p:cNvSpPr>
            <p:nvPr/>
          </p:nvSpPr>
          <p:spPr bwMode="auto">
            <a:xfrm>
              <a:off x="6507692" y="37099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3" name="Text Box 109"/>
            <p:cNvSpPr txBox="1">
              <a:spLocks noChangeArrowheads="1"/>
            </p:cNvSpPr>
            <p:nvPr/>
          </p:nvSpPr>
          <p:spPr bwMode="auto">
            <a:xfrm>
              <a:off x="116946" y="20605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4" name="Text Box 110"/>
            <p:cNvSpPr txBox="1">
              <a:spLocks noChangeArrowheads="1"/>
            </p:cNvSpPr>
            <p:nvPr/>
          </p:nvSpPr>
          <p:spPr bwMode="auto">
            <a:xfrm>
              <a:off x="8702146" y="20351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5"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6" name="Text Box 112"/>
            <p:cNvSpPr txBox="1">
              <a:spLocks noChangeArrowheads="1"/>
            </p:cNvSpPr>
            <p:nvPr/>
          </p:nvSpPr>
          <p:spPr bwMode="auto">
            <a:xfrm>
              <a:off x="2834217" y="28876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7"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68"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69" name="Group 115"/>
            <p:cNvGrpSpPr/>
            <p:nvPr/>
          </p:nvGrpSpPr>
          <p:grpSpPr bwMode="auto">
            <a:xfrm>
              <a:off x="8832850" y="2420938"/>
              <a:ext cx="742950" cy="1447800"/>
              <a:chOff x="672" y="528"/>
              <a:chExt cx="432" cy="912"/>
            </a:xfrm>
          </p:grpSpPr>
          <p:sp>
            <p:nvSpPr>
              <p:cNvPr id="203"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4"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5"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70" name="Text Box 119"/>
            <p:cNvSpPr txBox="1">
              <a:spLocks noChangeArrowheads="1"/>
            </p:cNvSpPr>
            <p:nvPr/>
          </p:nvSpPr>
          <p:spPr bwMode="auto">
            <a:xfrm>
              <a:off x="8886165" y="3435351"/>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71" name="Text Box 120"/>
            <p:cNvSpPr txBox="1">
              <a:spLocks noChangeArrowheads="1"/>
            </p:cNvSpPr>
            <p:nvPr/>
          </p:nvSpPr>
          <p:spPr bwMode="auto">
            <a:xfrm>
              <a:off x="3597804"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72" name="Text Box 121"/>
            <p:cNvSpPr txBox="1">
              <a:spLocks noChangeArrowheads="1"/>
            </p:cNvSpPr>
            <p:nvPr/>
          </p:nvSpPr>
          <p:spPr bwMode="auto">
            <a:xfrm>
              <a:off x="247650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73"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4"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5"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6" name="Text Box 125"/>
            <p:cNvSpPr txBox="1">
              <a:spLocks noChangeArrowheads="1"/>
            </p:cNvSpPr>
            <p:nvPr/>
          </p:nvSpPr>
          <p:spPr bwMode="auto">
            <a:xfrm>
              <a:off x="536575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77"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8"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9"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0" name="Text Box 129"/>
            <p:cNvSpPr txBox="1">
              <a:spLocks noChangeArrowheads="1"/>
            </p:cNvSpPr>
            <p:nvPr/>
          </p:nvSpPr>
          <p:spPr bwMode="auto">
            <a:xfrm>
              <a:off x="5652956" y="28622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81" name="Group 130"/>
            <p:cNvGrpSpPr/>
            <p:nvPr/>
          </p:nvGrpSpPr>
          <p:grpSpPr bwMode="auto">
            <a:xfrm>
              <a:off x="1238250" y="3154363"/>
              <a:ext cx="1568450" cy="381000"/>
              <a:chOff x="1632" y="2688"/>
              <a:chExt cx="912" cy="240"/>
            </a:xfrm>
          </p:grpSpPr>
          <p:sp>
            <p:nvSpPr>
              <p:cNvPr id="20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20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2" name="Group 133"/>
            <p:cNvGrpSpPr/>
            <p:nvPr/>
          </p:nvGrpSpPr>
          <p:grpSpPr bwMode="auto">
            <a:xfrm>
              <a:off x="4044950" y="3154363"/>
              <a:ext cx="1568450" cy="381000"/>
              <a:chOff x="1632" y="2688"/>
              <a:chExt cx="912" cy="240"/>
            </a:xfrm>
          </p:grpSpPr>
          <p:sp>
            <p:nvSpPr>
              <p:cNvPr id="199"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00"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3" name="Group 136"/>
            <p:cNvGrpSpPr/>
            <p:nvPr/>
          </p:nvGrpSpPr>
          <p:grpSpPr bwMode="auto">
            <a:xfrm>
              <a:off x="7016750" y="3154363"/>
              <a:ext cx="1568450" cy="381000"/>
              <a:chOff x="1632" y="2688"/>
              <a:chExt cx="912" cy="240"/>
            </a:xfrm>
          </p:grpSpPr>
          <p:sp>
            <p:nvSpPr>
              <p:cNvPr id="1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4" name="Group 139"/>
            <p:cNvGrpSpPr/>
            <p:nvPr/>
          </p:nvGrpSpPr>
          <p:grpSpPr bwMode="auto">
            <a:xfrm>
              <a:off x="660400" y="5592763"/>
              <a:ext cx="2146300" cy="381000"/>
              <a:chOff x="480" y="3120"/>
              <a:chExt cx="1248" cy="240"/>
            </a:xfrm>
          </p:grpSpPr>
          <p:sp>
            <p:nvSpPr>
              <p:cNvPr id="195"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96"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5" name="Group 142"/>
            <p:cNvGrpSpPr/>
            <p:nvPr/>
          </p:nvGrpSpPr>
          <p:grpSpPr bwMode="auto">
            <a:xfrm>
              <a:off x="3797300" y="5592763"/>
              <a:ext cx="2146300" cy="381000"/>
              <a:chOff x="480" y="3120"/>
              <a:chExt cx="1248" cy="240"/>
            </a:xfrm>
          </p:grpSpPr>
          <p:sp>
            <p:nvSpPr>
              <p:cNvPr id="19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9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6" name="Group 145"/>
            <p:cNvGrpSpPr/>
            <p:nvPr/>
          </p:nvGrpSpPr>
          <p:grpSpPr bwMode="auto">
            <a:xfrm>
              <a:off x="6934200" y="5592763"/>
              <a:ext cx="2146300" cy="381000"/>
              <a:chOff x="480" y="3120"/>
              <a:chExt cx="1248" cy="240"/>
            </a:xfrm>
          </p:grpSpPr>
          <p:sp>
            <p:nvSpPr>
              <p:cNvPr id="191"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92"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87"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8"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9"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90"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p>
          </p:txBody>
        </p:sp>
      </p:grpSp>
      <p:sp>
        <p:nvSpPr>
          <p:cNvPr id="455797" name="Line 117"/>
          <p:cNvSpPr>
            <a:spLocks noChangeShapeType="1"/>
          </p:cNvSpPr>
          <p:nvPr/>
        </p:nvSpPr>
        <p:spPr bwMode="auto">
          <a:xfrm>
            <a:off x="662122" y="3500438"/>
            <a:ext cx="2574528"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8" name="Line 118"/>
          <p:cNvSpPr>
            <a:spLocks noChangeShapeType="1"/>
          </p:cNvSpPr>
          <p:nvPr/>
        </p:nvSpPr>
        <p:spPr bwMode="auto">
          <a:xfrm>
            <a:off x="3470539" y="3500438"/>
            <a:ext cx="2574529"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9" name="Line 119"/>
          <p:cNvSpPr>
            <a:spLocks noChangeShapeType="1"/>
          </p:cNvSpPr>
          <p:nvPr/>
        </p:nvSpPr>
        <p:spPr bwMode="auto">
          <a:xfrm>
            <a:off x="6435460" y="3500438"/>
            <a:ext cx="2574529" cy="0"/>
          </a:xfrm>
          <a:prstGeom prst="line">
            <a:avLst/>
          </a:prstGeom>
          <a:noFill/>
          <a:ln w="7620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algn="ctr"/>
            <a:r>
              <a:rPr lang="zh-CN" altLang="en-US" dirty="0" smtClean="0"/>
              <a:t>另一种观点：网络提供数据报服务</a:t>
            </a:r>
            <a:endParaRPr lang="zh-CN" altLang="en-US" dirty="0"/>
          </a:p>
        </p:txBody>
      </p:sp>
      <p:sp>
        <p:nvSpPr>
          <p:cNvPr id="940035" name="Rectangle 3"/>
          <p:cNvSpPr>
            <a:spLocks noGrp="1" noChangeArrowheads="1"/>
          </p:cNvSpPr>
          <p:nvPr>
            <p:ph idx="1"/>
          </p:nvPr>
        </p:nvSpPr>
        <p:spPr/>
        <p:txBody>
          <a:bodyPr/>
          <a:lstStyle/>
          <a:p>
            <a:r>
              <a:rPr lang="zh-CN" altLang="zh-CN" sz="2800" dirty="0"/>
              <a:t>互联网的</a:t>
            </a:r>
            <a:r>
              <a:rPr lang="zh-CN" altLang="zh-CN" sz="2800" dirty="0" smtClean="0"/>
              <a:t>先驱者提出</a:t>
            </a:r>
            <a:r>
              <a:rPr lang="zh-CN" altLang="en-US" sz="2800" dirty="0" smtClean="0"/>
              <a:t>了</a:t>
            </a:r>
            <a:r>
              <a:rPr lang="zh-CN" altLang="zh-CN" sz="2800" dirty="0" smtClean="0"/>
              <a:t>一</a:t>
            </a:r>
            <a:r>
              <a:rPr lang="zh-CN" altLang="zh-CN" sz="2800" dirty="0"/>
              <a:t>种崭新的网络设计</a:t>
            </a:r>
            <a:r>
              <a:rPr lang="zh-CN" altLang="zh-CN" sz="2800" dirty="0" smtClean="0"/>
              <a:t>思路</a:t>
            </a:r>
            <a:r>
              <a:rPr lang="zh-CN" altLang="en-US" sz="2800" dirty="0" smtClean="0"/>
              <a:t>。</a:t>
            </a:r>
            <a:endParaRPr lang="en-US" altLang="zh-CN" sz="2800" dirty="0" smtClean="0"/>
          </a:p>
          <a:p>
            <a:pPr lvl="1"/>
            <a:r>
              <a:rPr lang="zh-CN" altLang="en-US" sz="2450" dirty="0" smtClean="0"/>
              <a:t>网络层</a:t>
            </a:r>
            <a:r>
              <a:rPr lang="zh-CN" altLang="en-US" sz="2450" dirty="0"/>
              <a:t>向上只提供简单灵活的、</a:t>
            </a:r>
            <a:r>
              <a:rPr lang="zh-CN" altLang="en-US" sz="2450" dirty="0">
                <a:solidFill>
                  <a:srgbClr val="FF0000"/>
                </a:solidFill>
              </a:rPr>
              <a:t>无连接的、尽最大努力交付</a:t>
            </a:r>
            <a:r>
              <a:rPr lang="zh-CN" altLang="en-US" sz="2450" dirty="0"/>
              <a:t>的</a:t>
            </a:r>
            <a:r>
              <a:rPr lang="zh-CN" altLang="en-US" sz="2450" dirty="0">
                <a:solidFill>
                  <a:srgbClr val="FF0000"/>
                </a:solidFill>
              </a:rPr>
              <a:t>数据报服务。</a:t>
            </a:r>
          </a:p>
          <a:p>
            <a:r>
              <a:rPr lang="zh-CN" altLang="en-US" sz="2800" dirty="0"/>
              <a:t>不需要先建立连接：</a:t>
            </a:r>
          </a:p>
          <a:p>
            <a:pPr lvl="1"/>
            <a:r>
              <a:rPr lang="zh-CN" altLang="en-US" sz="2450" dirty="0"/>
              <a:t>每一个分组（即 </a:t>
            </a:r>
            <a:r>
              <a:rPr lang="en-US" altLang="zh-CN" sz="2450" dirty="0"/>
              <a:t>IP </a:t>
            </a:r>
            <a:r>
              <a:rPr lang="zh-CN" altLang="en-US" sz="2450" dirty="0"/>
              <a:t>数据报）独立发送，与其前后的分组无关（不进行编号）。</a:t>
            </a:r>
          </a:p>
          <a:p>
            <a:r>
              <a:rPr lang="zh-CN" altLang="en-US" sz="2800" dirty="0">
                <a:solidFill>
                  <a:srgbClr val="FF0000"/>
                </a:solidFill>
              </a:rPr>
              <a:t>网络层不提供服务质量的承诺：</a:t>
            </a:r>
          </a:p>
          <a:p>
            <a:pPr lvl="1"/>
            <a:r>
              <a:rPr lang="zh-CN" altLang="en-US" sz="2450" dirty="0"/>
              <a:t>可能出错、丢失、重复和失序，也不保证分组传送的时限。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513989" y="317674"/>
            <a:ext cx="8919301" cy="1514261"/>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99"/>
                </a:solidFill>
                <a:latin typeface="+mn-lt"/>
                <a:ea typeface="黑体" panose="02010609060101010101" pitchFamily="2" charset="-122"/>
              </a:rPr>
              <a:t>在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层抽象的互联网上只能看到 </a:t>
            </a:r>
            <a:r>
              <a:rPr lang="en-US" altLang="zh-CN" sz="2800" b="1" dirty="0">
                <a:solidFill>
                  <a:srgbClr val="000099"/>
                </a:solidFill>
                <a:latin typeface="+mn-lt"/>
                <a:ea typeface="黑体" panose="02010609060101010101" pitchFamily="2" charset="-122"/>
              </a:rPr>
              <a:t>IP </a:t>
            </a:r>
            <a:r>
              <a:rPr lang="zh-CN" altLang="en-US" sz="2800" b="1" dirty="0" smtClean="0">
                <a:solidFill>
                  <a:srgbClr val="000099"/>
                </a:solidFill>
                <a:latin typeface="+mn-lt"/>
                <a:ea typeface="黑体" panose="02010609060101010101" pitchFamily="2" charset="-122"/>
              </a:rPr>
              <a:t>数据报。</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图中的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1</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2</a:t>
            </a:r>
            <a:r>
              <a:rPr lang="en-US" altLang="zh-CN" sz="2800" b="1" dirty="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表示从源地址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1</a:t>
            </a:r>
            <a:r>
              <a:rPr lang="en-US" altLang="zh-CN" sz="2800" b="1" dirty="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到目的地址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2</a:t>
            </a:r>
            <a:r>
              <a:rPr lang="en-US" altLang="zh-CN" sz="2800" b="1" dirty="0">
                <a:solidFill>
                  <a:srgbClr val="000099"/>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a:t>
            </a:r>
            <a:endParaRPr lang="en-US" altLang="zh-CN"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C00000"/>
                </a:solidFill>
                <a:latin typeface="+mn-lt"/>
                <a:ea typeface="黑体" panose="02010609060101010101" pitchFamily="2" charset="-122"/>
              </a:rPr>
              <a:t>两个路由器的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地址并不出现在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数据报的首部</a:t>
            </a:r>
            <a:r>
              <a:rPr lang="zh-CN" altLang="en-US" sz="2800" b="1" dirty="0" smtClean="0">
                <a:solidFill>
                  <a:srgbClr val="C00000"/>
                </a:solidFill>
                <a:latin typeface="+mn-lt"/>
                <a:ea typeface="黑体" panose="02010609060101010101" pitchFamily="2" charset="-122"/>
              </a:rPr>
              <a:t>中。 </a:t>
            </a:r>
            <a:endParaRPr lang="zh-CN" altLang="en-US" sz="2800" b="1" dirty="0">
              <a:solidFill>
                <a:srgbClr val="C00000"/>
              </a:solidFill>
              <a:latin typeface="+mn-lt"/>
              <a:ea typeface="黑体" panose="02010609060101010101" pitchFamily="2" charset="-122"/>
            </a:endParaRPr>
          </a:p>
        </p:txBody>
      </p:sp>
      <p:grpSp>
        <p:nvGrpSpPr>
          <p:cNvPr id="3" name="组合 2"/>
          <p:cNvGrpSpPr/>
          <p:nvPr/>
        </p:nvGrpSpPr>
        <p:grpSpPr>
          <a:xfrm>
            <a:off x="39557" y="2035178"/>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438462" y="849287"/>
            <a:ext cx="9110122" cy="609398"/>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只根据</a:t>
            </a:r>
            <a:r>
              <a:rPr lang="zh-CN" altLang="en-US" sz="2800" b="1" dirty="0">
                <a:solidFill>
                  <a:srgbClr val="C00000"/>
                </a:solidFill>
                <a:latin typeface="+mn-lt"/>
                <a:ea typeface="黑体" panose="02010609060101010101" pitchFamily="2" charset="-122"/>
              </a:rPr>
              <a:t>目的站</a:t>
            </a:r>
            <a:r>
              <a:rPr lang="zh-CN" altLang="en-US" sz="2800" b="1" dirty="0">
                <a:solidFill>
                  <a:srgbClr val="000099"/>
                </a:solidFill>
                <a:latin typeface="+mn-lt"/>
                <a:ea typeface="黑体" panose="02010609060101010101" pitchFamily="2" charset="-122"/>
              </a:rPr>
              <a:t>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地址的网络号进行</a:t>
            </a:r>
            <a:r>
              <a:rPr lang="zh-CN" altLang="en-US" sz="2800" b="1" dirty="0" smtClean="0">
                <a:solidFill>
                  <a:srgbClr val="000099"/>
                </a:solidFill>
                <a:latin typeface="+mn-lt"/>
                <a:ea typeface="黑体" panose="02010609060101010101" pitchFamily="2" charset="-122"/>
              </a:rPr>
              <a:t>路由选择。 </a:t>
            </a:r>
            <a:endParaRPr lang="zh-CN" altLang="en-US" sz="2800" b="1" dirty="0">
              <a:solidFill>
                <a:srgbClr val="000099"/>
              </a:solidFill>
              <a:latin typeface="+mn-lt"/>
              <a:ea typeface="黑体" panose="02010609060101010101" pitchFamily="2" charset="-122"/>
            </a:endParaRPr>
          </a:p>
        </p:txBody>
      </p:sp>
      <p:grpSp>
        <p:nvGrpSpPr>
          <p:cNvPr id="3" name="组合 2"/>
          <p:cNvGrpSpPr/>
          <p:nvPr/>
        </p:nvGrpSpPr>
        <p:grpSpPr>
          <a:xfrm>
            <a:off x="39557" y="2035178"/>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1863531" y="548681"/>
            <a:ext cx="6259982" cy="1126462"/>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在</a:t>
            </a:r>
            <a:r>
              <a:rPr lang="zh-CN" altLang="en-US" sz="2800" b="1" dirty="0">
                <a:solidFill>
                  <a:srgbClr val="000099"/>
                </a:solidFill>
                <a:latin typeface="+mn-lt"/>
                <a:ea typeface="黑体" panose="02010609060101010101" pitchFamily="2" charset="-122"/>
              </a:rPr>
              <a:t>具体的物理网络的链路层</a:t>
            </a:r>
          </a:p>
          <a:p>
            <a:pPr algn="ctr">
              <a:lnSpc>
                <a:spcPct val="120000"/>
              </a:lnSpc>
            </a:pPr>
            <a:r>
              <a:rPr lang="zh-CN" altLang="en-US" sz="2800" b="1" dirty="0">
                <a:solidFill>
                  <a:srgbClr val="000099"/>
                </a:solidFill>
                <a:latin typeface="+mn-lt"/>
                <a:ea typeface="黑体" panose="02010609060101010101" pitchFamily="2" charset="-122"/>
              </a:rPr>
              <a:t>只能看见 </a:t>
            </a:r>
            <a:r>
              <a:rPr lang="en-US" altLang="zh-CN" sz="2800" b="1" dirty="0">
                <a:solidFill>
                  <a:srgbClr val="000099"/>
                </a:solidFill>
                <a:latin typeface="+mn-lt"/>
                <a:ea typeface="黑体" panose="02010609060101010101" pitchFamily="2" charset="-122"/>
              </a:rPr>
              <a:t>MAC </a:t>
            </a:r>
            <a:r>
              <a:rPr lang="zh-CN" altLang="en-US" sz="2800" b="1" dirty="0">
                <a:solidFill>
                  <a:srgbClr val="000099"/>
                </a:solidFill>
                <a:latin typeface="+mn-lt"/>
                <a:ea typeface="黑体" panose="02010609060101010101" pitchFamily="2" charset="-122"/>
              </a:rPr>
              <a:t>帧而看不见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数据报  </a:t>
            </a:r>
          </a:p>
        </p:txBody>
      </p:sp>
      <p:grpSp>
        <p:nvGrpSpPr>
          <p:cNvPr id="2" name="组合 1"/>
          <p:cNvGrpSpPr/>
          <p:nvPr/>
        </p:nvGrpSpPr>
        <p:grpSpPr>
          <a:xfrm>
            <a:off x="39557" y="2035176"/>
            <a:ext cx="9881923" cy="3406774"/>
            <a:chOff x="39556" y="2035176"/>
            <a:chExt cx="9881923" cy="3406774"/>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53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8763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77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grpSp>
        <p:nvGrpSpPr>
          <p:cNvPr id="6" name="组合 5"/>
          <p:cNvGrpSpPr/>
          <p:nvPr/>
        </p:nvGrpSpPr>
        <p:grpSpPr>
          <a:xfrm>
            <a:off x="660400" y="5592763"/>
            <a:ext cx="8420100" cy="794782"/>
            <a:chOff x="660400" y="5592763"/>
            <a:chExt cx="8420100" cy="794782"/>
          </a:xfrm>
        </p:grpSpPr>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MAC </a:t>
              </a:r>
              <a:r>
                <a:rPr kumimoji="1" lang="zh-CN" altLang="en-US" sz="1800" b="1" dirty="0">
                  <a:solidFill>
                    <a:srgbClr val="0000CC"/>
                  </a:solidFill>
                  <a:latin typeface="+mn-lt"/>
                  <a:ea typeface="黑体" panose="02010609060101010101" pitchFamily="2" charset="-122"/>
                </a:rPr>
                <a:t>帧</a:t>
              </a: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dirty="0">
                    <a:solidFill>
                      <a:srgbClr val="0000CC"/>
                    </a:solidFill>
                    <a:latin typeface="+mn-lt"/>
                    <a:ea typeface="黑体" panose="02010609060101010101" pitchFamily="2" charset="-122"/>
                  </a:rPr>
                  <a:t>从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a:t>
                </a:r>
                <a:r>
                  <a:rPr kumimoji="1" lang="zh-CN" altLang="en-US" sz="1800" b="1" dirty="0">
                    <a:solidFill>
                      <a:srgbClr val="0000CC"/>
                    </a:solidFill>
                    <a:latin typeface="+mn-lt"/>
                    <a:ea typeface="黑体" panose="02010609060101010101" pitchFamily="2" charset="-122"/>
                  </a:rPr>
                  <a:t>到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1" y="188640"/>
            <a:ext cx="9066212" cy="1512168"/>
          </a:xfrm>
        </p:spPr>
        <p:txBody>
          <a:bodyPr/>
          <a:lstStyle/>
          <a:p>
            <a:pPr algn="ctr"/>
            <a:r>
              <a:rPr lang="zh-CN" altLang="en-US" dirty="0" smtClean="0"/>
              <a:t>主机 </a:t>
            </a:r>
            <a:r>
              <a:rPr lang="en-US" altLang="zh-CN" dirty="0" smtClean="0"/>
              <a:t>H</a:t>
            </a:r>
            <a:r>
              <a:rPr lang="en-US" altLang="zh-CN" baseline="-25000" dirty="0" smtClean="0"/>
              <a:t>1</a:t>
            </a:r>
            <a:r>
              <a:rPr lang="en-US" altLang="zh-CN" dirty="0" smtClean="0"/>
              <a:t> </a:t>
            </a:r>
            <a:r>
              <a:rPr lang="zh-CN" altLang="en-US" dirty="0" smtClean="0"/>
              <a:t>与 </a:t>
            </a:r>
            <a:r>
              <a:rPr lang="en-US" altLang="zh-CN" dirty="0" smtClean="0"/>
              <a:t>H</a:t>
            </a:r>
            <a:r>
              <a:rPr lang="en-US" altLang="zh-CN" baseline="-25000" dirty="0" smtClean="0"/>
              <a:t>2</a:t>
            </a:r>
            <a:r>
              <a:rPr lang="en-US" altLang="zh-CN" dirty="0" smtClean="0"/>
              <a:t> </a:t>
            </a:r>
            <a:r>
              <a:rPr lang="zh-CN" altLang="en-US" dirty="0" smtClean="0"/>
              <a:t>通信中使用的</a:t>
            </a:r>
            <a:r>
              <a:rPr lang="en-US" altLang="zh-CN" dirty="0" smtClean="0"/>
              <a:t/>
            </a:r>
            <a:br>
              <a:rPr lang="en-US" altLang="zh-CN" dirty="0" smtClean="0"/>
            </a:br>
            <a:r>
              <a:rPr lang="en-US" altLang="zh-CN" dirty="0" smtClean="0"/>
              <a:t>IP</a:t>
            </a:r>
            <a:r>
              <a:rPr lang="zh-CN" altLang="zh-CN" dirty="0" smtClean="0"/>
              <a:t>地址</a:t>
            </a:r>
            <a:r>
              <a:rPr lang="en-US" altLang="zh-CN" dirty="0" smtClean="0"/>
              <a:t> </a:t>
            </a:r>
            <a:r>
              <a:rPr lang="zh-CN" altLang="zh-CN" dirty="0" smtClean="0"/>
              <a:t>与</a:t>
            </a:r>
            <a:r>
              <a:rPr lang="en-US" altLang="zh-CN" dirty="0" smtClean="0"/>
              <a:t> </a:t>
            </a:r>
            <a:r>
              <a:rPr lang="zh-CN" altLang="zh-CN" dirty="0" smtClean="0"/>
              <a:t>硬件地址</a:t>
            </a:r>
            <a:r>
              <a:rPr lang="en-US" altLang="zh-CN" dirty="0" smtClean="0"/>
              <a:t>HA</a:t>
            </a:r>
            <a:endParaRPr lang="zh-CN" altLang="en-US" dirty="0"/>
          </a:p>
        </p:txBody>
      </p:sp>
      <p:graphicFrame>
        <p:nvGraphicFramePr>
          <p:cNvPr id="4" name="内容占位符 3"/>
          <p:cNvGraphicFramePr>
            <a:graphicFrameLocks noGrp="1"/>
          </p:cNvGraphicFramePr>
          <p:nvPr>
            <p:ph idx="1"/>
          </p:nvPr>
        </p:nvGraphicFramePr>
        <p:xfrm>
          <a:off x="632521" y="2132857"/>
          <a:ext cx="8640960" cy="2952329"/>
        </p:xfrm>
        <a:graphic>
          <a:graphicData uri="http://schemas.openxmlformats.org/drawingml/2006/table">
            <a:tbl>
              <a:tblPr>
                <a:tableStyleId>{5C22544A-7EE6-4342-B048-85BDC9FD1C3A}</a:tableStyleId>
              </a:tblPr>
              <a:tblGrid>
                <a:gridCol w="1659388"/>
                <a:gridCol w="1821280"/>
                <a:gridCol w="1821280"/>
                <a:gridCol w="1669506"/>
                <a:gridCol w="1669506"/>
              </a:tblGrid>
              <a:tr h="984109">
                <a:tc rowSpan="2">
                  <a:txBody>
                    <a:bodyPr/>
                    <a:lstStyle/>
                    <a:p>
                      <a:pPr algn="ctr">
                        <a:lnSpc>
                          <a:spcPct val="100000"/>
                        </a:lnSpc>
                        <a:spcAft>
                          <a:spcPts val="0"/>
                        </a:spcAft>
                      </a:pPr>
                      <a:r>
                        <a:rPr lang="en-US" sz="2400" b="1" dirty="0">
                          <a:solidFill>
                            <a:schemeClr val="tx1"/>
                          </a:solidFill>
                          <a:effectLst/>
                          <a:latin typeface="+mn-lt"/>
                          <a:ea typeface="黑体" panose="02010609060101010101" pitchFamily="2" charset="-122"/>
                        </a:rPr>
                        <a:t> </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在网络层</a:t>
                      </a:r>
                    </a:p>
                    <a:p>
                      <a:pPr algn="ctr">
                        <a:lnSpc>
                          <a:spcPct val="100000"/>
                        </a:lnSpc>
                        <a:spcAft>
                          <a:spcPts val="0"/>
                        </a:spcAft>
                      </a:pPr>
                      <a:r>
                        <a:rPr lang="zh-CN" sz="2400" b="1" dirty="0">
                          <a:solidFill>
                            <a:schemeClr val="tx1"/>
                          </a:solidFill>
                          <a:effectLst/>
                          <a:latin typeface="+mn-lt"/>
                          <a:ea typeface="黑体" panose="02010609060101010101" pitchFamily="2" charset="-122"/>
                        </a:rPr>
                        <a:t>写入</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数据报首部的地址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在数据链路层</a:t>
                      </a:r>
                    </a:p>
                    <a:p>
                      <a:pPr algn="ctr">
                        <a:lnSpc>
                          <a:spcPct val="100000"/>
                        </a:lnSpc>
                        <a:spcAft>
                          <a:spcPts val="0"/>
                        </a:spcAft>
                      </a:pPr>
                      <a:r>
                        <a:rPr lang="zh-CN" sz="2400" b="1" dirty="0">
                          <a:solidFill>
                            <a:schemeClr val="tx1"/>
                          </a:solidFill>
                          <a:effectLst/>
                          <a:latin typeface="+mn-lt"/>
                          <a:ea typeface="黑体" panose="02010609060101010101" pitchFamily="2" charset="-122"/>
                        </a:rPr>
                        <a:t>写入</a:t>
                      </a:r>
                      <a:r>
                        <a:rPr lang="en-US" sz="2400" b="1" dirty="0">
                          <a:solidFill>
                            <a:schemeClr val="tx1"/>
                          </a:solidFill>
                          <a:effectLst/>
                          <a:latin typeface="+mn-lt"/>
                          <a:ea typeface="黑体" panose="02010609060101010101" pitchFamily="2" charset="-122"/>
                        </a:rPr>
                        <a:t>MAC</a:t>
                      </a:r>
                      <a:r>
                        <a:rPr lang="zh-CN" sz="2400" b="1" dirty="0">
                          <a:solidFill>
                            <a:schemeClr val="tx1"/>
                          </a:solidFill>
                          <a:effectLst/>
                          <a:latin typeface="+mn-lt"/>
                          <a:ea typeface="黑体" panose="02010609060101010101" pitchFamily="2" charset="-122"/>
                        </a:rPr>
                        <a:t>帧首部的地址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r>
              <a:tr h="492055">
                <a:tc vMerge="1">
                  <a:txBody>
                    <a:bodyPr/>
                    <a:lstStyle/>
                    <a:p>
                      <a:endParaRPr lang="zh-CN"/>
                    </a:p>
                  </a:txBody>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目的地址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目的地址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H</a:t>
                      </a:r>
                      <a:r>
                        <a:rPr lang="en-US" sz="2400" b="1" baseline="-25000">
                          <a:solidFill>
                            <a:schemeClr val="tx1"/>
                          </a:solidFill>
                          <a:effectLst/>
                          <a:latin typeface="+mn-lt"/>
                          <a:ea typeface="黑体" panose="02010609060101010101" pitchFamily="2" charset="-122"/>
                        </a:rPr>
                        <a:t>1</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1</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3</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1</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2</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2</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4</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5</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2</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H</a:t>
                      </a:r>
                      <a:r>
                        <a:rPr lang="en-US" sz="2400" b="1" baseline="-25000">
                          <a:solidFill>
                            <a:schemeClr val="tx1"/>
                          </a:solidFill>
                          <a:effectLst/>
                          <a:latin typeface="+mn-lt"/>
                          <a:ea typeface="黑体" panose="02010609060101010101" pitchFamily="2" charset="-122"/>
                        </a:rPr>
                        <a:t>2</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6</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
        <p:nvSpPr>
          <p:cNvPr id="2" name="内容占位符 1"/>
          <p:cNvSpPr>
            <a:spLocks noGrp="1"/>
          </p:cNvSpPr>
          <p:nvPr>
            <p:ph idx="1"/>
          </p:nvPr>
        </p:nvSpPr>
        <p:spPr/>
        <p:txBody>
          <a:bodyPr/>
          <a:lstStyle/>
          <a:p>
            <a:pPr>
              <a:spcBef>
                <a:spcPct val="10000"/>
              </a:spcBef>
            </a:pPr>
            <a:r>
              <a:rPr lang="zh-CN" altLang="en-US" sz="2800" dirty="0">
                <a:latin typeface="Tahoma" panose="020B0604030504040204" pitchFamily="34" charset="0"/>
              </a:rPr>
              <a:t>通信时使用了两个地址</a:t>
            </a:r>
            <a:r>
              <a:rPr lang="zh-CN" altLang="en-US" sz="2800" dirty="0" smtClean="0">
                <a:latin typeface="Tahoma" panose="020B0604030504040204" pitchFamily="34" charset="0"/>
              </a:rPr>
              <a:t>：</a:t>
            </a:r>
            <a:endParaRPr lang="en-US" altLang="zh-CN" sz="28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IP </a:t>
            </a:r>
            <a:r>
              <a:rPr lang="zh-CN" altLang="en-US" sz="2400" dirty="0" smtClean="0">
                <a:solidFill>
                  <a:srgbClr val="FF0000"/>
                </a:solidFill>
                <a:latin typeface="Tahoma" panose="020B0604030504040204" pitchFamily="34" charset="0"/>
              </a:rPr>
              <a:t>地址</a:t>
            </a:r>
            <a:r>
              <a:rPr lang="zh-CN" altLang="en-US" sz="2400" dirty="0">
                <a:latin typeface="Tahoma" panose="020B0604030504040204" pitchFamily="34" charset="0"/>
              </a:rPr>
              <a:t>（</a:t>
            </a:r>
            <a:r>
              <a:rPr lang="zh-CN" altLang="en-US" sz="2400" dirty="0" smtClean="0">
                <a:latin typeface="Tahoma" panose="020B0604030504040204" pitchFamily="34" charset="0"/>
              </a:rPr>
              <a:t>网络层地址）</a:t>
            </a:r>
            <a:endParaRPr lang="en-US" altLang="zh-CN" sz="24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MAC </a:t>
            </a:r>
            <a:r>
              <a:rPr lang="zh-CN" altLang="en-US" sz="2400" dirty="0" smtClean="0">
                <a:solidFill>
                  <a:srgbClr val="FF0000"/>
                </a:solidFill>
                <a:latin typeface="Tahoma" panose="020B0604030504040204" pitchFamily="34" charset="0"/>
              </a:rPr>
              <a:t>地址</a:t>
            </a:r>
            <a:r>
              <a:rPr lang="zh-CN" altLang="en-US" sz="2400" dirty="0" smtClean="0">
                <a:latin typeface="Tahoma" panose="020B0604030504040204" pitchFamily="34" charset="0"/>
              </a:rPr>
              <a:t>（数据链路层地址）</a:t>
            </a:r>
            <a:endParaRPr lang="en-US" altLang="zh-CN" sz="2400" dirty="0" smtClean="0">
              <a:solidFill>
                <a:srgbClr val="FF0000"/>
              </a:solidFill>
            </a:endParaRPr>
          </a:p>
        </p:txBody>
      </p:sp>
      <p:grpSp>
        <p:nvGrpSpPr>
          <p:cNvPr id="58" name="组合 57"/>
          <p:cNvGrpSpPr/>
          <p:nvPr/>
        </p:nvGrpSpPr>
        <p:grpSpPr>
          <a:xfrm>
            <a:off x="1217720" y="2420888"/>
            <a:ext cx="7551705" cy="3960440"/>
            <a:chOff x="1301915" y="2348880"/>
            <a:chExt cx="7551704" cy="3960440"/>
          </a:xfrm>
        </p:grpSpPr>
        <p:sp>
          <p:nvSpPr>
            <p:cNvPr id="53" name="矩形 52"/>
            <p:cNvSpPr/>
            <p:nvPr/>
          </p:nvSpPr>
          <p:spPr>
            <a:xfrm>
              <a:off x="2981245" y="5847655"/>
              <a:ext cx="4131995" cy="461665"/>
            </a:xfrm>
            <a:prstGeom prst="rect">
              <a:avLst/>
            </a:prstGeom>
          </p:spPr>
          <p:txBody>
            <a:bodyPr wrap="square">
              <a:spAutoFit/>
            </a:bodyPr>
            <a:lstStyle/>
            <a:p>
              <a:pPr algn="ctr"/>
              <a:r>
                <a:rPr lang="zh-CN" altLang="en-US" sz="2400" b="1" dirty="0" smtClean="0">
                  <a:latin typeface="+mn-lt"/>
                  <a:ea typeface="黑体" panose="02010609060101010101" pitchFamily="2" charset="-122"/>
                </a:rPr>
                <a:t>每个接口都有两个地址</a:t>
              </a:r>
              <a:endParaRPr lang="zh-CN" altLang="en-US" sz="2400" b="1" dirty="0">
                <a:latin typeface="+mn-lt"/>
                <a:ea typeface="黑体" panose="02010609060101010101" pitchFamily="2" charset="-122"/>
              </a:endParaRPr>
            </a:p>
          </p:txBody>
        </p:sp>
        <p:pic>
          <p:nvPicPr>
            <p:cNvPr id="11314" name="Picture 5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79510" y="4252719"/>
              <a:ext cx="853704" cy="7604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315" name="Picture 5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9034" y="2799780"/>
              <a:ext cx="720081" cy="917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316" name="Picture 5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31699" y="4252719"/>
              <a:ext cx="1024445" cy="7604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矩形 2"/>
            <p:cNvSpPr/>
            <p:nvPr/>
          </p:nvSpPr>
          <p:spPr>
            <a:xfrm>
              <a:off x="5427146" y="2875581"/>
              <a:ext cx="1822935" cy="400110"/>
            </a:xfrm>
            <a:prstGeom prst="rect">
              <a:avLst/>
            </a:prstGeom>
          </p:spPr>
          <p:txBody>
            <a:bodyPr wrap="none">
              <a:spAutoFit/>
            </a:bodyPr>
            <a:lstStyle/>
            <a:p>
              <a:r>
                <a:rPr lang="en-US" altLang="zh-CN" sz="2000" b="1" dirty="0">
                  <a:solidFill>
                    <a:srgbClr val="FF0000"/>
                  </a:solidFill>
                </a:rPr>
                <a:t>220.168.10.10</a:t>
              </a:r>
              <a:endParaRPr lang="zh-CN" altLang="en-US" sz="2000" b="1" dirty="0">
                <a:solidFill>
                  <a:srgbClr val="FF0000"/>
                </a:solidFill>
              </a:endParaRPr>
            </a:p>
          </p:txBody>
        </p:sp>
        <p:sp>
          <p:nvSpPr>
            <p:cNvPr id="4" name="矩形 3"/>
            <p:cNvSpPr/>
            <p:nvPr/>
          </p:nvSpPr>
          <p:spPr>
            <a:xfrm>
              <a:off x="5427146" y="3244914"/>
              <a:ext cx="2494594" cy="400110"/>
            </a:xfrm>
            <a:prstGeom prst="rect">
              <a:avLst/>
            </a:prstGeom>
          </p:spPr>
          <p:txBody>
            <a:bodyPr wrap="none">
              <a:spAutoFit/>
            </a:bodyPr>
            <a:lstStyle/>
            <a:p>
              <a:r>
                <a:rPr lang="en-US" altLang="zh-CN" sz="2000" b="1" dirty="0">
                  <a:solidFill>
                    <a:srgbClr val="0000FF"/>
                  </a:solidFill>
                </a:rPr>
                <a:t>00-15-C5-C6-CC-07</a:t>
              </a:r>
              <a:endParaRPr lang="zh-CN" altLang="en-US" sz="2000" b="1" dirty="0">
                <a:solidFill>
                  <a:srgbClr val="0000FF"/>
                </a:solidFill>
              </a:endParaRPr>
            </a:p>
          </p:txBody>
        </p:sp>
        <p:sp>
          <p:nvSpPr>
            <p:cNvPr id="50" name="矩形 49"/>
            <p:cNvSpPr/>
            <p:nvPr/>
          </p:nvSpPr>
          <p:spPr>
            <a:xfrm>
              <a:off x="6435259" y="3923764"/>
              <a:ext cx="1659429" cy="369332"/>
            </a:xfrm>
            <a:prstGeom prst="rect">
              <a:avLst/>
            </a:prstGeom>
          </p:spPr>
          <p:txBody>
            <a:bodyPr wrap="none">
              <a:spAutoFit/>
            </a:bodyPr>
            <a:lstStyle/>
            <a:p>
              <a:pPr algn="ctr"/>
              <a:r>
                <a:rPr lang="en-US" altLang="zh-CN" b="1" dirty="0" smtClean="0"/>
                <a:t>220.168.10.20</a:t>
              </a:r>
              <a:endParaRPr lang="zh-CN" altLang="en-US" b="1" dirty="0"/>
            </a:p>
          </p:txBody>
        </p:sp>
        <p:sp>
          <p:nvSpPr>
            <p:cNvPr id="52" name="矩形 51"/>
            <p:cNvSpPr/>
            <p:nvPr/>
          </p:nvSpPr>
          <p:spPr>
            <a:xfrm>
              <a:off x="6166461" y="5003884"/>
              <a:ext cx="2223686" cy="369332"/>
            </a:xfrm>
            <a:prstGeom prst="rect">
              <a:avLst/>
            </a:prstGeom>
          </p:spPr>
          <p:txBody>
            <a:bodyPr wrap="none">
              <a:spAutoFit/>
            </a:bodyPr>
            <a:lstStyle/>
            <a:p>
              <a:pPr algn="ctr"/>
              <a:r>
                <a:rPr lang="en-US" altLang="zh-CN" b="1" dirty="0" smtClean="0"/>
                <a:t>00-15-C5-C8-C4-95</a:t>
              </a:r>
              <a:endParaRPr lang="zh-CN" altLang="en-US" b="1" dirty="0"/>
            </a:p>
          </p:txBody>
        </p:sp>
        <p:sp>
          <p:nvSpPr>
            <p:cNvPr id="54" name="矩形 53"/>
            <p:cNvSpPr/>
            <p:nvPr/>
          </p:nvSpPr>
          <p:spPr>
            <a:xfrm>
              <a:off x="1705674" y="3923764"/>
              <a:ext cx="1659429" cy="369332"/>
            </a:xfrm>
            <a:prstGeom prst="rect">
              <a:avLst/>
            </a:prstGeom>
          </p:spPr>
          <p:txBody>
            <a:bodyPr wrap="none">
              <a:spAutoFit/>
            </a:bodyPr>
            <a:lstStyle/>
            <a:p>
              <a:pPr algn="ctr"/>
              <a:r>
                <a:rPr lang="en-US" altLang="zh-CN" b="1" dirty="0" smtClean="0"/>
                <a:t>220.168.10.16</a:t>
              </a:r>
              <a:endParaRPr lang="zh-CN" altLang="en-US" b="1" dirty="0"/>
            </a:p>
          </p:txBody>
        </p:sp>
        <p:sp>
          <p:nvSpPr>
            <p:cNvPr id="55" name="矩形 54"/>
            <p:cNvSpPr/>
            <p:nvPr/>
          </p:nvSpPr>
          <p:spPr>
            <a:xfrm>
              <a:off x="1301915" y="5003884"/>
              <a:ext cx="2210926" cy="369332"/>
            </a:xfrm>
            <a:prstGeom prst="rect">
              <a:avLst/>
            </a:prstGeom>
          </p:spPr>
          <p:txBody>
            <a:bodyPr wrap="none">
              <a:spAutoFit/>
            </a:bodyPr>
            <a:lstStyle/>
            <a:p>
              <a:pPr algn="ctr"/>
              <a:r>
                <a:rPr lang="en-US" altLang="zh-CN" b="1" dirty="0" smtClean="0"/>
                <a:t>00-15-C5-C6-C8-11</a:t>
              </a:r>
              <a:endParaRPr lang="zh-CN" altLang="en-US" b="1" dirty="0"/>
            </a:p>
          </p:txBody>
        </p:sp>
        <p:sp>
          <p:nvSpPr>
            <p:cNvPr id="5" name="矩形标注 4"/>
            <p:cNvSpPr/>
            <p:nvPr/>
          </p:nvSpPr>
          <p:spPr bwMode="auto">
            <a:xfrm>
              <a:off x="6249144" y="2348880"/>
              <a:ext cx="1081319" cy="378892"/>
            </a:xfrm>
            <a:prstGeom prst="wedgeRectCallout">
              <a:avLst>
                <a:gd name="adj1" fmla="val -47726"/>
                <a:gd name="adj2" fmla="val 10003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rPr>
                <a:t>IP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p>
          </p:txBody>
        </p:sp>
        <p:sp>
          <p:nvSpPr>
            <p:cNvPr id="56" name="矩形标注 55"/>
            <p:cNvSpPr/>
            <p:nvPr/>
          </p:nvSpPr>
          <p:spPr bwMode="auto">
            <a:xfrm>
              <a:off x="7545288" y="2618060"/>
              <a:ext cx="1308331" cy="378892"/>
            </a:xfrm>
            <a:prstGeom prst="wedgeRectCallout">
              <a:avLst>
                <a:gd name="adj1" fmla="val -64020"/>
                <a:gd name="adj2" fmla="val 13227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b="1" dirty="0"/>
                <a:t>MAC</a:t>
              </a:r>
              <a:r>
                <a:rPr kumimoji="0" lang="en-US" altLang="zh-CN" sz="1800" b="1" i="0" u="none" strike="noStrike" cap="none" normalizeH="0" baseline="0" dirty="0" smtClean="0">
                  <a:ln>
                    <a:noFill/>
                  </a:ln>
                  <a:solidFill>
                    <a:schemeClr val="tx1"/>
                  </a:solidFill>
                  <a:effectLst/>
                  <a:latin typeface="Arial" panose="020B0604020202020204" pitchFamily="34" charset="0"/>
                </a:rPr>
                <a:t>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p>
          </p:txBody>
        </p:sp>
        <p:cxnSp>
          <p:nvCxnSpPr>
            <p:cNvPr id="9" name="直接箭头连接符 8"/>
            <p:cNvCxnSpPr/>
            <p:nvPr/>
          </p:nvCxnSpPr>
          <p:spPr bwMode="auto">
            <a:xfrm flipH="1">
              <a:off x="5090594" y="3068960"/>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flipH="1">
              <a:off x="5090594" y="3460358"/>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88904" y="4092887"/>
              <a:ext cx="1800200" cy="108012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rPr>
                <a:t>LAN</a:t>
              </a:r>
              <a:endParaRPr kumimoji="0" lang="zh-CN" altLang="en-US" sz="2400" b="1" i="0" u="none" strike="noStrike" cap="none" normalizeH="0" baseline="0" dirty="0" smtClean="0">
                <a:ln>
                  <a:noFill/>
                </a:ln>
                <a:solidFill>
                  <a:schemeClr val="tx1"/>
                </a:solidFill>
                <a:effectLst/>
                <a:latin typeface="Arial" panose="020B0604020202020204" pitchFamily="34" charset="0"/>
              </a:endParaRPr>
            </a:p>
          </p:txBody>
        </p:sp>
        <p:cxnSp>
          <p:nvCxnSpPr>
            <p:cNvPr id="14" name="直接连接符 13"/>
            <p:cNvCxnSpPr>
              <a:stCxn id="11316" idx="3"/>
              <a:endCxn id="12" idx="2"/>
            </p:cNvCxnSpPr>
            <p:nvPr/>
          </p:nvCxnSpPr>
          <p:spPr bwMode="auto">
            <a:xfrm flipV="1">
              <a:off x="3156144" y="4632947"/>
              <a:ext cx="932760"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直接连接符 15"/>
            <p:cNvCxnSpPr>
              <a:stCxn id="11314" idx="1"/>
              <a:endCxn id="12" idx="6"/>
            </p:cNvCxnSpPr>
            <p:nvPr/>
          </p:nvCxnSpPr>
          <p:spPr bwMode="auto">
            <a:xfrm flipH="1" flipV="1">
              <a:off x="5889104" y="4632947"/>
              <a:ext cx="690406"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直接连接符 17"/>
            <p:cNvCxnSpPr>
              <a:endCxn id="12" idx="0"/>
            </p:cNvCxnSpPr>
            <p:nvPr/>
          </p:nvCxnSpPr>
          <p:spPr bwMode="auto">
            <a:xfrm>
              <a:off x="4989004" y="3717032"/>
              <a:ext cx="0" cy="37585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zh-CN" dirty="0" smtClean="0"/>
              <a:t>地址</a:t>
            </a:r>
            <a:r>
              <a:rPr lang="zh-CN" altLang="zh-CN" dirty="0"/>
              <a:t>解析</a:t>
            </a:r>
            <a:r>
              <a:rPr lang="zh-CN" altLang="zh-CN" dirty="0" smtClean="0"/>
              <a:t>协议</a:t>
            </a:r>
            <a:r>
              <a:rPr lang="en-US" altLang="zh-CN" dirty="0" smtClean="0"/>
              <a:t> ARP </a:t>
            </a:r>
            <a:endParaRPr lang="en-US" altLang="zh-CN" dirty="0"/>
          </a:p>
        </p:txBody>
      </p:sp>
      <p:sp>
        <p:nvSpPr>
          <p:cNvPr id="2" name="内容占位符 1"/>
          <p:cNvSpPr>
            <a:spLocks noGrp="1"/>
          </p:cNvSpPr>
          <p:nvPr>
            <p:ph idx="1"/>
          </p:nvPr>
        </p:nvSpPr>
        <p:spPr/>
        <p:txBody>
          <a:bodyPr/>
          <a:lstStyle/>
          <a:p>
            <a:r>
              <a:rPr lang="zh-CN" altLang="zh-CN" dirty="0">
                <a:solidFill>
                  <a:srgbClr val="FF0000"/>
                </a:solidFill>
              </a:rPr>
              <a:t>已知一个主机或路由器的</a:t>
            </a:r>
            <a:r>
              <a:rPr lang="en-US" altLang="zh-CN" dirty="0">
                <a:solidFill>
                  <a:srgbClr val="FF0000"/>
                </a:solidFill>
              </a:rPr>
              <a:t>IP</a:t>
            </a:r>
            <a:r>
              <a:rPr lang="zh-CN" altLang="zh-CN" dirty="0">
                <a:solidFill>
                  <a:srgbClr val="FF0000"/>
                </a:solidFill>
              </a:rPr>
              <a:t>地址</a:t>
            </a:r>
            <a:r>
              <a:rPr lang="zh-CN" altLang="zh-CN" dirty="0" smtClean="0">
                <a:solidFill>
                  <a:srgbClr val="FF0000"/>
                </a:solidFill>
              </a:rPr>
              <a:t>，</a:t>
            </a:r>
            <a:r>
              <a:rPr lang="zh-CN" altLang="en-US" dirty="0" smtClean="0">
                <a:solidFill>
                  <a:srgbClr val="FF0000"/>
                </a:solidFill>
              </a:rPr>
              <a:t>如何</a:t>
            </a:r>
            <a:r>
              <a:rPr lang="zh-CN" altLang="zh-CN" dirty="0" smtClean="0">
                <a:solidFill>
                  <a:srgbClr val="FF0000"/>
                </a:solidFill>
              </a:rPr>
              <a:t>找出</a:t>
            </a:r>
            <a:r>
              <a:rPr lang="zh-CN" altLang="zh-CN" dirty="0">
                <a:solidFill>
                  <a:srgbClr val="FF0000"/>
                </a:solidFill>
              </a:rPr>
              <a:t>其相应的硬件</a:t>
            </a:r>
            <a:r>
              <a:rPr lang="zh-CN" altLang="zh-CN" dirty="0" smtClean="0">
                <a:solidFill>
                  <a:srgbClr val="FF0000"/>
                </a:solidFill>
              </a:rPr>
              <a:t>地址</a:t>
            </a:r>
            <a:r>
              <a:rPr lang="zh-CN" altLang="en-US" dirty="0" smtClean="0">
                <a:solidFill>
                  <a:srgbClr val="FF0000"/>
                </a:solidFill>
              </a:rPr>
              <a:t>？</a:t>
            </a:r>
            <a:endParaRPr lang="zh-CN" altLang="en-US" dirty="0"/>
          </a:p>
        </p:txBody>
      </p:sp>
      <p:grpSp>
        <p:nvGrpSpPr>
          <p:cNvPr id="3" name="组合 2"/>
          <p:cNvGrpSpPr/>
          <p:nvPr/>
        </p:nvGrpSpPr>
        <p:grpSpPr>
          <a:xfrm>
            <a:off x="632520" y="2526858"/>
            <a:ext cx="6801438"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73" name="Text Box 17"/>
            <p:cNvSpPr txBox="1">
              <a:spLocks noChangeArrowheads="1"/>
            </p:cNvSpPr>
            <p:nvPr/>
          </p:nvSpPr>
          <p:spPr bwMode="auto">
            <a:xfrm>
              <a:off x="887867" y="3872235"/>
              <a:ext cx="1112805"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网络层</a:t>
              </a: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b="1">
                  <a:solidFill>
                    <a:srgbClr val="000099"/>
                  </a:solidFill>
                  <a:latin typeface="+mn-lt"/>
                  <a:ea typeface="黑体" panose="02010609060101010101" pitchFamily="2" charset="-122"/>
                </a:rPr>
                <a:t>ARP</a:t>
              </a:r>
            </a:p>
            <a:p>
              <a:pPr algn="ctr"/>
              <a:endParaRPr lang="en-US" altLang="zh-CN" b="1">
                <a:solidFill>
                  <a:srgbClr val="000099"/>
                </a:solidFill>
                <a:latin typeface="+mn-lt"/>
                <a:ea typeface="黑体" panose="02010609060101010101" pitchFamily="2" charset="-122"/>
              </a:endParaRPr>
            </a:p>
          </p:txBody>
        </p:sp>
        <p:sp>
          <p:nvSpPr>
            <p:cNvPr id="377875" name="Text Box 19"/>
            <p:cNvSpPr txBox="1">
              <a:spLocks noChangeArrowheads="1"/>
            </p:cNvSpPr>
            <p:nvPr/>
          </p:nvSpPr>
          <p:spPr bwMode="auto">
            <a:xfrm>
              <a:off x="6351166" y="3645024"/>
              <a:ext cx="942887" cy="400110"/>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2" charset="-122"/>
                </a:defRPr>
              </a:lvl1pPr>
            </a:lstStyle>
            <a:p>
              <a:r>
                <a:rPr lang="en-US" altLang="zh-CN" dirty="0">
                  <a:solidFill>
                    <a:srgbClr val="000099"/>
                  </a:solidFill>
                </a:rPr>
                <a:t>IP</a:t>
              </a:r>
              <a:r>
                <a:rPr lang="zh-CN" altLang="en-US" dirty="0">
                  <a:solidFill>
                    <a:srgbClr val="000099"/>
                  </a:solidFill>
                </a:rPr>
                <a:t>地址</a:t>
              </a:r>
            </a:p>
          </p:txBody>
        </p:sp>
        <p:sp>
          <p:nvSpPr>
            <p:cNvPr id="377876" name="Text Box 20"/>
            <p:cNvSpPr txBox="1">
              <a:spLocks noChangeArrowheads="1"/>
            </p:cNvSpPr>
            <p:nvPr/>
          </p:nvSpPr>
          <p:spPr bwMode="auto">
            <a:xfrm>
              <a:off x="6321152" y="5373216"/>
              <a:ext cx="1217000" cy="400110"/>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硬件地址</a:t>
              </a: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b="1" dirty="0">
                  <a:solidFill>
                    <a:srgbClr val="000099"/>
                  </a:solidFill>
                  <a:latin typeface="+mn-lt"/>
                  <a:ea typeface="黑体" panose="02010609060101010101" pitchFamily="2" charset="-122"/>
                </a:rPr>
                <a:t>IP</a:t>
              </a: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a:solidFill>
                    <a:srgbClr val="000099"/>
                  </a:solidFill>
                  <a:latin typeface="+mn-lt"/>
                  <a:ea typeface="黑体" panose="02010609060101010101" pitchFamily="2" charset="-122"/>
                </a:rPr>
                <a:t>IGMP</a:t>
              </a: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b="1">
                <a:solidFill>
                  <a:srgbClr val="000099"/>
                </a:solidFill>
                <a:latin typeface="+mn-lt"/>
                <a:ea typeface="黑体" panose="02010609060101010101" pitchFamily="2"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a:solidFill>
                    <a:srgbClr val="000099"/>
                  </a:solidFill>
                  <a:latin typeface="+mn-lt"/>
                  <a:ea typeface="黑体" panose="02010609060101010101" pitchFamily="2" charset="-122"/>
                </a:rPr>
                <a:t>ICMP</a:t>
              </a: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b="1" dirty="0">
                  <a:solidFill>
                    <a:srgbClr val="000099"/>
                  </a:solidFill>
                  <a:latin typeface="+mn-lt"/>
                  <a:ea typeface="黑体" panose="02010609060101010101" pitchFamily="2" charset="-122"/>
                </a:rPr>
                <a:t>ARP</a:t>
              </a:r>
            </a:p>
          </p:txBody>
        </p:sp>
      </p:grpSp>
      <p:sp>
        <p:nvSpPr>
          <p:cNvPr id="4" name="矩形 3"/>
          <p:cNvSpPr/>
          <p:nvPr/>
        </p:nvSpPr>
        <p:spPr>
          <a:xfrm>
            <a:off x="2333174" y="5231226"/>
            <a:ext cx="4131995"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ARP </a:t>
            </a:r>
            <a:r>
              <a:rPr lang="zh-CN" altLang="zh-CN" sz="2400" b="1" dirty="0" smtClean="0">
                <a:latin typeface="+mn-lt"/>
                <a:ea typeface="黑体" panose="02010609060101010101" pitchFamily="2" charset="-122"/>
              </a:rPr>
              <a:t>协议</a:t>
            </a:r>
            <a:r>
              <a:rPr lang="zh-CN" altLang="zh-CN" sz="2400" b="1" dirty="0">
                <a:latin typeface="+mn-lt"/>
                <a:ea typeface="黑体" panose="02010609060101010101" pitchFamily="2" charset="-122"/>
              </a:rPr>
              <a:t>的作用</a:t>
            </a:r>
            <a:endParaRPr lang="zh-CN" altLang="en-US" sz="2400" b="1" dirty="0">
              <a:latin typeface="+mn-lt"/>
              <a:ea typeface="黑体" panose="02010609060101010101" pitchFamily="2" charset="-122"/>
            </a:endParaRPr>
          </a:p>
        </p:txBody>
      </p:sp>
      <p:sp>
        <p:nvSpPr>
          <p:cNvPr id="5" name="矩形 4"/>
          <p:cNvSpPr/>
          <p:nvPr/>
        </p:nvSpPr>
        <p:spPr>
          <a:xfrm>
            <a:off x="7617296" y="2494921"/>
            <a:ext cx="2144688" cy="2529923"/>
          </a:xfrm>
          <a:prstGeom prst="rect">
            <a:avLst/>
          </a:prstGeom>
          <a:solidFill>
            <a:srgbClr val="66FF66"/>
          </a:solidFill>
        </p:spPr>
        <p:txBody>
          <a:bodyPr wrap="square">
            <a:spAutoFit/>
          </a:bodyPr>
          <a:lstStyle/>
          <a:p>
            <a:pPr>
              <a:lnSpc>
                <a:spcPct val="110000"/>
              </a:lnSpc>
            </a:pPr>
            <a:r>
              <a:rPr lang="en-US" altLang="zh-CN" sz="2400" b="1" dirty="0" smtClean="0">
                <a:solidFill>
                  <a:srgbClr val="C00000"/>
                </a:solidFill>
                <a:latin typeface="+mn-lt"/>
                <a:ea typeface="黑体" panose="02010609060101010101" pitchFamily="2" charset="-122"/>
              </a:rPr>
              <a:t>ARP </a:t>
            </a:r>
            <a:r>
              <a:rPr lang="zh-CN" altLang="en-US" sz="2400" b="1" dirty="0" smtClean="0">
                <a:solidFill>
                  <a:srgbClr val="C00000"/>
                </a:solidFill>
                <a:latin typeface="+mn-lt"/>
                <a:ea typeface="黑体" panose="02010609060101010101" pitchFamily="2" charset="-122"/>
              </a:rPr>
              <a:t>作用：</a:t>
            </a:r>
            <a:endParaRPr lang="en-US" altLang="zh-CN" sz="2400" b="1" dirty="0" smtClean="0">
              <a:solidFill>
                <a:srgbClr val="C00000"/>
              </a:solidFill>
              <a:latin typeface="+mn-lt"/>
              <a:ea typeface="黑体" panose="02010609060101010101" pitchFamily="2" charset="-122"/>
            </a:endParaRPr>
          </a:p>
          <a:p>
            <a:pPr>
              <a:lnSpc>
                <a:spcPct val="110000"/>
              </a:lnSpc>
            </a:pPr>
            <a:r>
              <a:rPr lang="zh-CN" altLang="zh-CN" sz="2400" b="1" dirty="0" smtClean="0">
                <a:solidFill>
                  <a:srgbClr val="000099"/>
                </a:solidFill>
                <a:latin typeface="+mn-lt"/>
                <a:ea typeface="黑体" panose="02010609060101010101" pitchFamily="2" charset="-122"/>
              </a:rPr>
              <a:t>从</a:t>
            </a:r>
            <a:r>
              <a:rPr lang="zh-CN" altLang="zh-CN" sz="2400" b="1" dirty="0">
                <a:solidFill>
                  <a:srgbClr val="000099"/>
                </a:solidFill>
                <a:latin typeface="+mn-lt"/>
                <a:ea typeface="黑体" panose="02010609060101010101" pitchFamily="2" charset="-122"/>
              </a:rPr>
              <a:t>网络层使用</a:t>
            </a:r>
            <a:r>
              <a:rPr lang="zh-CN" altLang="zh-CN" sz="2400" b="1" dirty="0" smtClean="0">
                <a:solidFill>
                  <a:srgbClr val="000099"/>
                </a:solidFill>
                <a:latin typeface="+mn-lt"/>
                <a:ea typeface="黑体" panose="02010609060101010101" pitchFamily="2" charset="-122"/>
              </a:rPr>
              <a:t>的</a:t>
            </a:r>
            <a:r>
              <a:rPr lang="en-US" altLang="zh-CN" sz="2400" b="1" dirty="0" smtClean="0">
                <a:solidFill>
                  <a:srgbClr val="000099"/>
                </a:solidFill>
                <a:latin typeface="+mn-lt"/>
                <a:ea typeface="黑体" panose="02010609060101010101" pitchFamily="2" charset="-122"/>
              </a:rPr>
              <a:t> IP </a:t>
            </a:r>
            <a:r>
              <a:rPr lang="zh-CN" altLang="zh-CN" sz="2400" b="1" dirty="0" smtClean="0">
                <a:solidFill>
                  <a:srgbClr val="000099"/>
                </a:solidFill>
                <a:latin typeface="+mn-lt"/>
                <a:ea typeface="黑体" panose="02010609060101010101" pitchFamily="2" charset="-122"/>
              </a:rPr>
              <a:t>地址</a:t>
            </a:r>
            <a:r>
              <a:rPr lang="zh-CN" altLang="zh-CN" sz="2400" b="1" dirty="0">
                <a:solidFill>
                  <a:srgbClr val="000099"/>
                </a:solidFill>
                <a:latin typeface="+mn-lt"/>
                <a:ea typeface="黑体" panose="02010609060101010101" pitchFamily="2" charset="-122"/>
              </a:rPr>
              <a:t>，解析出在数据链路层使用的硬件</a:t>
            </a:r>
            <a:r>
              <a:rPr lang="zh-CN" altLang="zh-CN" sz="2400" b="1" dirty="0" smtClean="0">
                <a:solidFill>
                  <a:srgbClr val="000099"/>
                </a:solidFill>
                <a:latin typeface="+mn-lt"/>
                <a:ea typeface="黑体" panose="02010609060101010101" pitchFamily="2" charset="-122"/>
              </a:rPr>
              <a:t>地址</a:t>
            </a:r>
            <a:r>
              <a:rPr lang="zh-CN" altLang="en-US" sz="2400" b="1" dirty="0" smtClean="0">
                <a:solidFill>
                  <a:srgbClr val="000099"/>
                </a:solidFill>
                <a:latin typeface="+mn-lt"/>
                <a:ea typeface="黑体" panose="02010609060101010101" pitchFamily="2" charset="-122"/>
              </a:rPr>
              <a:t>。</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a:t>地址解析协议 </a:t>
            </a:r>
            <a:r>
              <a:rPr lang="en-US" altLang="zh-CN" dirty="0" smtClean="0"/>
              <a:t>ARP </a:t>
            </a:r>
            <a:endParaRPr lang="en-US" altLang="zh-CN" dirty="0"/>
          </a:p>
        </p:txBody>
      </p:sp>
      <p:sp>
        <p:nvSpPr>
          <p:cNvPr id="974851" name="Rectangle 3"/>
          <p:cNvSpPr>
            <a:spLocks noGrp="1" noChangeArrowheads="1"/>
          </p:cNvSpPr>
          <p:nvPr>
            <p:ph idx="1"/>
          </p:nvPr>
        </p:nvSpPr>
        <p:spPr/>
        <p:txBody>
          <a:bodyPr/>
          <a:lstStyle/>
          <a:p>
            <a:r>
              <a:rPr lang="zh-CN" altLang="en-US" dirty="0">
                <a:solidFill>
                  <a:srgbClr val="FF0000"/>
                </a:solidFill>
              </a:rPr>
              <a:t>每一个</a:t>
            </a:r>
            <a:r>
              <a:rPr lang="zh-CN" altLang="en-US" dirty="0"/>
              <a:t>主机都设有一个 </a:t>
            </a:r>
            <a:r>
              <a:rPr lang="en-US" altLang="zh-CN" dirty="0">
                <a:solidFill>
                  <a:srgbClr val="FF0000"/>
                </a:solidFill>
              </a:rPr>
              <a:t>ARP </a:t>
            </a:r>
            <a:r>
              <a:rPr lang="zh-CN" altLang="en-US" dirty="0" smtClean="0">
                <a:solidFill>
                  <a:srgbClr val="FF0000"/>
                </a:solidFill>
              </a:rPr>
              <a:t>高速缓存 </a:t>
            </a:r>
            <a:r>
              <a:rPr lang="en-US" altLang="zh-CN" dirty="0" smtClean="0"/>
              <a:t>(</a:t>
            </a:r>
            <a:r>
              <a:rPr lang="en-US" altLang="zh-CN" dirty="0"/>
              <a:t>ARP cache)</a:t>
            </a:r>
            <a:r>
              <a:rPr lang="zh-CN" altLang="en-US" dirty="0"/>
              <a:t>，里面有所在的</a:t>
            </a:r>
            <a:r>
              <a:rPr lang="zh-CN" altLang="en-US" dirty="0">
                <a:solidFill>
                  <a:srgbClr val="C00000"/>
                </a:solidFill>
                <a:effectLst/>
              </a:rPr>
              <a:t>局域网</a:t>
            </a:r>
            <a:r>
              <a:rPr lang="zh-CN" altLang="en-US" dirty="0"/>
              <a:t>上的主机和路由器的 </a:t>
            </a:r>
            <a:r>
              <a:rPr lang="en-US" altLang="zh-CN" dirty="0"/>
              <a:t>IP </a:t>
            </a:r>
            <a:r>
              <a:rPr lang="zh-CN" altLang="en-US" dirty="0"/>
              <a:t>地址到硬件地址的映射表</a:t>
            </a:r>
            <a:r>
              <a:rPr lang="zh-CN" altLang="en-US" dirty="0" smtClean="0"/>
              <a:t>。</a:t>
            </a:r>
          </a:p>
          <a:p>
            <a:r>
              <a:rPr lang="zh-CN" altLang="en-US" dirty="0" smtClean="0"/>
              <a:t>（不必包括所在局域网中所有的主机映射）</a:t>
            </a:r>
            <a:endParaRPr lang="zh-CN" altLang="en-US" dirty="0"/>
          </a:p>
        </p:txBody>
      </p:sp>
      <p:grpSp>
        <p:nvGrpSpPr>
          <p:cNvPr id="2" name="组合 1"/>
          <p:cNvGrpSpPr/>
          <p:nvPr/>
        </p:nvGrpSpPr>
        <p:grpSpPr>
          <a:xfrm>
            <a:off x="1336751" y="3720068"/>
            <a:ext cx="7432675" cy="1185462"/>
            <a:chOff x="1192732" y="4009802"/>
            <a:chExt cx="7432675" cy="1185462"/>
          </a:xfrm>
        </p:grpSpPr>
        <p:sp>
          <p:nvSpPr>
            <p:cNvPr id="6" name="Rectangle 4"/>
            <p:cNvSpPr>
              <a:spLocks noChangeArrowheads="1"/>
            </p:cNvSpPr>
            <p:nvPr/>
          </p:nvSpPr>
          <p:spPr bwMode="auto">
            <a:xfrm>
              <a:off x="1192732" y="4009802"/>
              <a:ext cx="7432675" cy="584775"/>
            </a:xfrm>
            <a:prstGeom prst="rect">
              <a:avLst/>
            </a:prstGeom>
            <a:solidFill>
              <a:srgbClr val="FFFF00"/>
            </a:solidFill>
            <a:ln w="12700">
              <a:solidFill>
                <a:schemeClr val="tx1"/>
              </a:solidFill>
            </a:ln>
            <a:effectLst/>
          </p:spPr>
          <p:txBody>
            <a:bodyPr wrap="square">
              <a:spAutoFit/>
            </a:bodyPr>
            <a:lstStyle/>
            <a:p>
              <a:pPr algn="ctr"/>
              <a:r>
                <a:rPr kumimoji="0" lang="en-US" altLang="zh-CN" sz="3200" b="1" dirty="0">
                  <a:solidFill>
                    <a:srgbClr val="0000CC"/>
                  </a:solidFill>
                </a:rPr>
                <a:t>&lt; IP address</a:t>
              </a:r>
              <a:r>
                <a:rPr kumimoji="0" lang="zh-CN" altLang="en-US" sz="3200" b="1" dirty="0">
                  <a:solidFill>
                    <a:srgbClr val="0000CC"/>
                  </a:solidFill>
                </a:rPr>
                <a:t>；</a:t>
              </a:r>
              <a:r>
                <a:rPr kumimoji="0" lang="en-US" altLang="zh-CN" sz="3200" b="1" dirty="0">
                  <a:solidFill>
                    <a:srgbClr val="0000CC"/>
                  </a:solidFill>
                </a:rPr>
                <a:t>MAC address</a:t>
              </a:r>
              <a:r>
                <a:rPr kumimoji="0" lang="zh-CN" altLang="en-US" sz="3200" b="1" dirty="0">
                  <a:solidFill>
                    <a:srgbClr val="0000CC"/>
                  </a:solidFill>
                </a:rPr>
                <a:t>；</a:t>
              </a:r>
              <a:r>
                <a:rPr kumimoji="0" lang="en-US" altLang="zh-CN" sz="3200" b="1" dirty="0">
                  <a:solidFill>
                    <a:srgbClr val="0000CC"/>
                  </a:solidFill>
                </a:rPr>
                <a:t>TTL &gt;</a:t>
              </a:r>
            </a:p>
          </p:txBody>
        </p:sp>
        <p:sp>
          <p:nvSpPr>
            <p:cNvPr id="7" name="Rectangle 5"/>
            <p:cNvSpPr>
              <a:spLocks noChangeArrowheads="1"/>
            </p:cNvSpPr>
            <p:nvPr/>
          </p:nvSpPr>
          <p:spPr bwMode="auto">
            <a:xfrm>
              <a:off x="1421333" y="4585866"/>
              <a:ext cx="7204074" cy="609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kumimoji="0" lang="en-US" altLang="zh-CN" sz="2800" b="1" dirty="0">
                  <a:ea typeface="黑体" panose="02010609060101010101" pitchFamily="2" charset="-122"/>
                </a:rPr>
                <a:t>TTL (Time To Live</a:t>
              </a:r>
              <a:r>
                <a:rPr kumimoji="0" lang="en-US" altLang="zh-CN" sz="2800" b="1" dirty="0" smtClean="0">
                  <a:ea typeface="黑体" panose="02010609060101010101" pitchFamily="2" charset="-122"/>
                </a:rPr>
                <a:t>)</a:t>
              </a:r>
              <a:r>
                <a:rPr kumimoji="0" lang="zh-CN" altLang="en-US" sz="2800" b="1" dirty="0" smtClean="0">
                  <a:ea typeface="黑体" panose="02010609060101010101" pitchFamily="2" charset="-122"/>
                </a:rPr>
                <a:t>：地址映射</a:t>
              </a:r>
              <a:r>
                <a:rPr kumimoji="0" lang="zh-CN" altLang="en-US" sz="2800" b="1" dirty="0">
                  <a:ea typeface="黑体" panose="02010609060101010101" pitchFamily="2" charset="-122"/>
                </a:rPr>
                <a:t>有效时间 </a:t>
              </a:r>
              <a:r>
                <a:rPr kumimoji="0" lang="zh-CN" altLang="en-US" sz="2800" b="1" dirty="0" smtClean="0">
                  <a:ea typeface="黑体" panose="02010609060101010101" pitchFamily="2" charset="-122"/>
                </a:rPr>
                <a:t>。</a:t>
              </a:r>
              <a:endParaRPr kumimoji="0" lang="zh-CN" altLang="en-US" sz="2800" b="1" dirty="0">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485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smtClean="0"/>
              <a:t>地址解析协议 </a:t>
            </a:r>
            <a:r>
              <a:rPr lang="en-US" altLang="zh-CN" dirty="0" smtClean="0"/>
              <a:t>ARP </a:t>
            </a:r>
            <a:endParaRPr lang="en-US" altLang="zh-CN" dirty="0"/>
          </a:p>
        </p:txBody>
      </p:sp>
      <p:sp>
        <p:nvSpPr>
          <p:cNvPr id="974851" name="Rectangle 3"/>
          <p:cNvSpPr>
            <a:spLocks noGrp="1" noChangeArrowheads="1"/>
          </p:cNvSpPr>
          <p:nvPr>
            <p:ph idx="1"/>
          </p:nvPr>
        </p:nvSpPr>
        <p:spPr/>
        <p:txBody>
          <a:bodyPr/>
          <a:lstStyle/>
          <a:p>
            <a:r>
              <a:rPr lang="zh-CN" altLang="en-US" dirty="0"/>
              <a:t>主机 </a:t>
            </a:r>
            <a:r>
              <a:rPr lang="en-US" altLang="zh-CN" dirty="0"/>
              <a:t>A </a:t>
            </a:r>
            <a:r>
              <a:rPr lang="zh-CN" altLang="en-US" dirty="0"/>
              <a:t>下一跳：本局域网上的某个主机 </a:t>
            </a:r>
            <a:r>
              <a:rPr lang="en-US" altLang="zh-CN" dirty="0"/>
              <a:t>B </a:t>
            </a:r>
            <a:endParaRPr lang="zh-CN" altLang="en-US" dirty="0"/>
          </a:p>
          <a:p>
            <a:r>
              <a:rPr lang="zh-CN" altLang="en-US" dirty="0"/>
              <a:t>先在</a:t>
            </a:r>
            <a:r>
              <a:rPr lang="zh-CN" altLang="en-US" dirty="0">
                <a:sym typeface="+mn-ea"/>
              </a:rPr>
              <a:t>主机 </a:t>
            </a:r>
            <a:r>
              <a:rPr lang="en-US" altLang="zh-CN" dirty="0">
                <a:sym typeface="+mn-ea"/>
              </a:rPr>
              <a:t>A</a:t>
            </a:r>
            <a:r>
              <a:rPr lang="zh-CN" altLang="en-US" dirty="0">
                <a:sym typeface="+mn-ea"/>
              </a:rPr>
              <a:t>自身的</a:t>
            </a:r>
            <a:r>
              <a:rPr lang="en-US" altLang="zh-CN" dirty="0"/>
              <a:t>ARP </a:t>
            </a:r>
            <a:r>
              <a:rPr lang="zh-CN" altLang="en-US" dirty="0"/>
              <a:t>高速缓存中查看有无主机 </a:t>
            </a:r>
            <a:r>
              <a:rPr lang="en-US" altLang="zh-CN" dirty="0"/>
              <a:t>B </a:t>
            </a:r>
            <a:r>
              <a:rPr lang="zh-CN" altLang="en-US" dirty="0"/>
              <a:t>的 </a:t>
            </a:r>
            <a:r>
              <a:rPr lang="en-US" altLang="zh-CN" dirty="0"/>
              <a:t>IP </a:t>
            </a:r>
            <a:r>
              <a:rPr lang="zh-CN" altLang="en-US" dirty="0"/>
              <a:t>地址</a:t>
            </a:r>
            <a:r>
              <a:rPr lang="zh-CN" altLang="en-US" dirty="0" smtClean="0"/>
              <a:t>。</a:t>
            </a:r>
            <a:endParaRPr lang="en-US" altLang="zh-CN" dirty="0" smtClean="0"/>
          </a:p>
          <a:p>
            <a:pPr lvl="1"/>
            <a:r>
              <a:rPr lang="zh-CN" altLang="en-US" dirty="0" smtClean="0">
                <a:solidFill>
                  <a:srgbClr val="FF0000"/>
                </a:solidFill>
              </a:rPr>
              <a:t>如</a:t>
            </a:r>
            <a:r>
              <a:rPr lang="zh-CN" altLang="en-US" dirty="0">
                <a:solidFill>
                  <a:srgbClr val="FF0000"/>
                </a:solidFill>
              </a:rPr>
              <a:t>有，</a:t>
            </a:r>
            <a:r>
              <a:rPr lang="zh-CN" altLang="en-US" dirty="0"/>
              <a:t>将</a:t>
            </a:r>
            <a:r>
              <a:rPr lang="zh-CN" altLang="en-US" dirty="0">
                <a:sym typeface="+mn-ea"/>
              </a:rPr>
              <a:t>对应的</a:t>
            </a:r>
            <a:r>
              <a:rPr lang="zh-CN" altLang="en-US" dirty="0"/>
              <a:t>硬件地址写入 </a:t>
            </a:r>
            <a:r>
              <a:rPr lang="en-US" altLang="zh-CN" dirty="0"/>
              <a:t>MAC </a:t>
            </a:r>
            <a:r>
              <a:rPr lang="zh-CN" altLang="en-US" dirty="0"/>
              <a:t>帧，发送该 </a:t>
            </a:r>
            <a:r>
              <a:rPr lang="en-US" altLang="zh-CN" dirty="0"/>
              <a:t>MAC </a:t>
            </a:r>
            <a:r>
              <a:rPr lang="zh-CN" altLang="en-US" dirty="0"/>
              <a:t>帧</a:t>
            </a:r>
            <a:r>
              <a:rPr lang="zh-CN" altLang="en-US" dirty="0" smtClean="0"/>
              <a:t>。</a:t>
            </a:r>
            <a:endParaRPr lang="en-US" altLang="zh-CN" dirty="0" smtClean="0"/>
          </a:p>
          <a:p>
            <a:pPr lvl="1"/>
            <a:r>
              <a:rPr lang="zh-CN" altLang="en-US" dirty="0" smtClean="0">
                <a:solidFill>
                  <a:srgbClr val="FF0000"/>
                </a:solidFill>
              </a:rPr>
              <a:t>如没有，</a:t>
            </a:r>
            <a:r>
              <a:rPr lang="en-US" altLang="zh-CN" dirty="0">
                <a:solidFill>
                  <a:srgbClr val="FF0000"/>
                </a:solidFill>
              </a:rPr>
              <a:t> </a:t>
            </a:r>
            <a:r>
              <a:rPr lang="zh-CN" altLang="en-US" dirty="0">
                <a:sym typeface="+mn-ea"/>
              </a:rPr>
              <a:t>主机 </a:t>
            </a:r>
            <a:r>
              <a:rPr lang="en-US" altLang="zh-CN" dirty="0">
                <a:sym typeface="+mn-ea"/>
              </a:rPr>
              <a:t>A</a:t>
            </a:r>
            <a:r>
              <a:rPr lang="zh-CN" altLang="en-US" b="0" dirty="0">
                <a:solidFill>
                  <a:srgbClr val="FF0000"/>
                </a:solidFill>
              </a:rPr>
              <a:t>的</a:t>
            </a:r>
            <a:r>
              <a:rPr lang="en-US" altLang="zh-CN" dirty="0" smtClean="0"/>
              <a:t>ARP </a:t>
            </a:r>
            <a:r>
              <a:rPr lang="zh-CN" altLang="zh-CN" dirty="0" smtClean="0"/>
              <a:t>进程</a:t>
            </a:r>
            <a:r>
              <a:rPr lang="zh-CN" altLang="zh-CN" dirty="0"/>
              <a:t>在本局域网上</a:t>
            </a:r>
            <a:r>
              <a:rPr lang="zh-CN" altLang="zh-CN" dirty="0">
                <a:solidFill>
                  <a:srgbClr val="0000FF"/>
                </a:solidFill>
              </a:rPr>
              <a:t>广播发送</a:t>
            </a:r>
            <a:r>
              <a:rPr lang="zh-CN" altLang="zh-CN" dirty="0"/>
              <a:t>一</a:t>
            </a:r>
            <a:r>
              <a:rPr lang="zh-CN" altLang="zh-CN" dirty="0" smtClean="0"/>
              <a:t>个</a:t>
            </a:r>
            <a:r>
              <a:rPr lang="en-US" altLang="zh-CN" dirty="0" smtClean="0"/>
              <a:t> </a:t>
            </a:r>
            <a:r>
              <a:rPr lang="en-US" altLang="zh-CN" dirty="0" smtClean="0">
                <a:solidFill>
                  <a:srgbClr val="0000FF"/>
                </a:solidFill>
              </a:rPr>
              <a:t>ARP </a:t>
            </a:r>
            <a:r>
              <a:rPr lang="zh-CN" altLang="zh-CN" dirty="0" smtClean="0">
                <a:solidFill>
                  <a:srgbClr val="0000FF"/>
                </a:solidFill>
              </a:rPr>
              <a:t>请求分组</a:t>
            </a:r>
            <a:r>
              <a:rPr lang="zh-CN" altLang="en-US" dirty="0" smtClean="0">
                <a:solidFill>
                  <a:srgbClr val="0000FF"/>
                </a:solidFill>
              </a:rPr>
              <a:t>。</a:t>
            </a:r>
            <a:r>
              <a:rPr lang="zh-CN" altLang="zh-CN" dirty="0" smtClean="0"/>
              <a:t>收到</a:t>
            </a:r>
            <a:r>
              <a:rPr lang="en-US" altLang="zh-CN" dirty="0" smtClean="0"/>
              <a:t> </a:t>
            </a:r>
            <a:r>
              <a:rPr lang="en-US" altLang="zh-CN" dirty="0" smtClean="0">
                <a:solidFill>
                  <a:srgbClr val="0000FF"/>
                </a:solidFill>
              </a:rPr>
              <a:t>ARP </a:t>
            </a:r>
            <a:r>
              <a:rPr lang="zh-CN" altLang="zh-CN" dirty="0" smtClean="0">
                <a:solidFill>
                  <a:srgbClr val="0000FF"/>
                </a:solidFill>
              </a:rPr>
              <a:t>响应</a:t>
            </a:r>
            <a:r>
              <a:rPr lang="zh-CN" altLang="zh-CN" dirty="0">
                <a:solidFill>
                  <a:srgbClr val="0000FF"/>
                </a:solidFill>
              </a:rPr>
              <a:t>分组</a:t>
            </a:r>
            <a:r>
              <a:rPr lang="zh-CN" altLang="zh-CN" dirty="0"/>
              <a:t>后</a:t>
            </a:r>
            <a:r>
              <a:rPr lang="zh-CN" altLang="zh-CN" dirty="0" smtClean="0"/>
              <a:t>，</a:t>
            </a:r>
            <a:r>
              <a:rPr lang="zh-CN" altLang="en-US" dirty="0" smtClean="0"/>
              <a:t>将得到的 </a:t>
            </a:r>
            <a:r>
              <a:rPr lang="en-US" altLang="zh-CN" dirty="0" smtClean="0"/>
              <a:t>IP </a:t>
            </a:r>
            <a:r>
              <a:rPr lang="zh-CN" altLang="zh-CN" dirty="0" smtClean="0"/>
              <a:t>地址</a:t>
            </a:r>
            <a:r>
              <a:rPr lang="zh-CN" altLang="zh-CN" dirty="0"/>
              <a:t>到硬件地址的</a:t>
            </a:r>
            <a:r>
              <a:rPr lang="zh-CN" altLang="zh-CN" dirty="0" smtClean="0"/>
              <a:t>映射</a:t>
            </a:r>
            <a:r>
              <a:rPr lang="zh-CN" altLang="en-US" dirty="0" smtClean="0"/>
              <a:t>写入 </a:t>
            </a:r>
            <a:r>
              <a:rPr lang="en-US" altLang="zh-CN" dirty="0" smtClean="0"/>
              <a:t>ARP </a:t>
            </a:r>
            <a:r>
              <a:rPr lang="zh-CN" altLang="zh-CN" dirty="0" smtClean="0"/>
              <a:t>高速缓存</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485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485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48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41" name="Rectangle 105"/>
          <p:cNvSpPr>
            <a:spLocks noChangeArrowheads="1"/>
          </p:cNvSpPr>
          <p:nvPr/>
        </p:nvSpPr>
        <p:spPr bwMode="auto">
          <a:xfrm>
            <a:off x="-15552" y="0"/>
            <a:ext cx="9921552" cy="3500438"/>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30" name="Group 94"/>
          <p:cNvGrpSpPr/>
          <p:nvPr/>
        </p:nvGrpSpPr>
        <p:grpSpPr bwMode="auto">
          <a:xfrm>
            <a:off x="3996724" y="4794253"/>
            <a:ext cx="1723231" cy="409575"/>
            <a:chOff x="249" y="663"/>
            <a:chExt cx="1002" cy="258"/>
          </a:xfrm>
          <a:solidFill>
            <a:srgbClr val="FF99FF"/>
          </a:solidFill>
        </p:grpSpPr>
        <p:sp>
          <p:nvSpPr>
            <p:cNvPr id="219231"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232" name="Text Box 96"/>
            <p:cNvSpPr txBox="1">
              <a:spLocks noChangeArrowheads="1"/>
            </p:cNvSpPr>
            <p:nvPr/>
          </p:nvSpPr>
          <p:spPr bwMode="auto">
            <a:xfrm flipH="1">
              <a:off x="386" y="663"/>
              <a:ext cx="865" cy="258"/>
            </a:xfrm>
            <a:prstGeom prst="rect">
              <a:avLst/>
            </a:prstGeom>
            <a:grpFill/>
            <a:ln w="12700">
              <a:solidFill>
                <a:schemeClr val="tx1"/>
              </a:solidFill>
              <a:miter lim="800000"/>
            </a:ln>
            <a:effectLst>
              <a:outerShdw dist="35921" dir="2700000" algn="ctr" rotWithShape="0">
                <a:schemeClr val="bg2"/>
              </a:outerShdw>
            </a:effec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响应</a:t>
              </a:r>
            </a:p>
          </p:txBody>
        </p:sp>
      </p:grpSp>
      <p:sp>
        <p:nvSpPr>
          <p:cNvPr id="219143" name="Line 7"/>
          <p:cNvSpPr>
            <a:spLocks noChangeShapeType="1"/>
          </p:cNvSpPr>
          <p:nvPr/>
        </p:nvSpPr>
        <p:spPr bwMode="auto">
          <a:xfrm rot="5400000">
            <a:off x="2079922" y="2311401"/>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4" name="Line 8"/>
          <p:cNvSpPr>
            <a:spLocks noChangeShapeType="1"/>
          </p:cNvSpPr>
          <p:nvPr/>
        </p:nvSpPr>
        <p:spPr bwMode="auto">
          <a:xfrm rot="5400000">
            <a:off x="4263263" y="2302669"/>
            <a:ext cx="588962"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5" name="Line 9"/>
          <p:cNvSpPr>
            <a:spLocks noChangeShapeType="1"/>
          </p:cNvSpPr>
          <p:nvPr/>
        </p:nvSpPr>
        <p:spPr bwMode="auto">
          <a:xfrm rot="5400000">
            <a:off x="6140352" y="2311401"/>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6" name="Line 10"/>
          <p:cNvSpPr>
            <a:spLocks noChangeShapeType="1"/>
          </p:cNvSpPr>
          <p:nvPr/>
        </p:nvSpPr>
        <p:spPr bwMode="auto">
          <a:xfrm rot="5400000">
            <a:off x="8353722" y="2311401"/>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7" name="Line 11"/>
          <p:cNvSpPr>
            <a:spLocks noChangeShapeType="1"/>
          </p:cNvSpPr>
          <p:nvPr/>
        </p:nvSpPr>
        <p:spPr bwMode="auto">
          <a:xfrm rot="5400000">
            <a:off x="662815" y="2311401"/>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148" name="Picture 1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1333" y="2459038"/>
            <a:ext cx="545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149" name="Picture 1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96337" y="2459038"/>
            <a:ext cx="543454"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150" name="Picture 1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8872" y="2459038"/>
            <a:ext cx="545173"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151" name="Picture 1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7722" y="2459038"/>
            <a:ext cx="545173"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9152" name="Line 16"/>
          <p:cNvSpPr>
            <a:spLocks noChangeShapeType="1"/>
          </p:cNvSpPr>
          <p:nvPr/>
        </p:nvSpPr>
        <p:spPr bwMode="auto">
          <a:xfrm>
            <a:off x="131002" y="2017716"/>
            <a:ext cx="9298914" cy="20637"/>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53" name="Text Box 17"/>
          <p:cNvSpPr txBox="1">
            <a:spLocks noChangeArrowheads="1"/>
          </p:cNvSpPr>
          <p:nvPr/>
        </p:nvSpPr>
        <p:spPr bwMode="auto">
          <a:xfrm>
            <a:off x="2588583" y="2528889"/>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p>
        </p:txBody>
      </p:sp>
      <p:sp>
        <p:nvSpPr>
          <p:cNvPr id="219154" name="Text Box 18"/>
          <p:cNvSpPr txBox="1">
            <a:spLocks noChangeArrowheads="1"/>
          </p:cNvSpPr>
          <p:nvPr/>
        </p:nvSpPr>
        <p:spPr bwMode="auto">
          <a:xfrm>
            <a:off x="4743482" y="2405064"/>
            <a:ext cx="3561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p>
        </p:txBody>
      </p:sp>
      <p:sp>
        <p:nvSpPr>
          <p:cNvPr id="219155" name="Text Box 19"/>
          <p:cNvSpPr txBox="1">
            <a:spLocks noChangeArrowheads="1"/>
          </p:cNvSpPr>
          <p:nvPr/>
        </p:nvSpPr>
        <p:spPr bwMode="auto">
          <a:xfrm>
            <a:off x="1150837" y="2405064"/>
            <a:ext cx="3561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p>
        </p:txBody>
      </p:sp>
      <p:sp>
        <p:nvSpPr>
          <p:cNvPr id="219156" name="Text Box 20"/>
          <p:cNvSpPr txBox="1">
            <a:spLocks noChangeArrowheads="1"/>
          </p:cNvSpPr>
          <p:nvPr/>
        </p:nvSpPr>
        <p:spPr bwMode="auto">
          <a:xfrm>
            <a:off x="6628374" y="2528889"/>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p>
        </p:txBody>
      </p:sp>
      <p:sp>
        <p:nvSpPr>
          <p:cNvPr id="219157" name="Text Box 21"/>
          <p:cNvSpPr txBox="1">
            <a:spLocks noChangeArrowheads="1"/>
          </p:cNvSpPr>
          <p:nvPr/>
        </p:nvSpPr>
        <p:spPr bwMode="auto">
          <a:xfrm>
            <a:off x="8848624" y="2405064"/>
            <a:ext cx="34176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p>
        </p:txBody>
      </p:sp>
      <p:sp>
        <p:nvSpPr>
          <p:cNvPr id="219181" name="Text Box 45"/>
          <p:cNvSpPr txBox="1">
            <a:spLocks noChangeArrowheads="1"/>
          </p:cNvSpPr>
          <p:nvPr/>
        </p:nvSpPr>
        <p:spPr bwMode="auto">
          <a:xfrm>
            <a:off x="961037" y="3789364"/>
            <a:ext cx="2494208"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B </a:t>
            </a:r>
            <a:r>
              <a:rPr kumimoji="1" lang="zh-CN" altLang="en-US" sz="2400" b="1" dirty="0">
                <a:solidFill>
                  <a:srgbClr val="0000CC"/>
                </a:solidFill>
                <a:latin typeface="+mn-lt"/>
                <a:ea typeface="黑体" panose="02010609060101010101" pitchFamily="2" charset="-122"/>
              </a:rPr>
              <a:t>向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发送</a:t>
            </a: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响应分组 </a:t>
            </a:r>
          </a:p>
        </p:txBody>
      </p:sp>
      <p:sp>
        <p:nvSpPr>
          <p:cNvPr id="219182" name="Text Box 46"/>
          <p:cNvSpPr txBox="1">
            <a:spLocks noChangeArrowheads="1"/>
          </p:cNvSpPr>
          <p:nvPr/>
        </p:nvSpPr>
        <p:spPr bwMode="auto">
          <a:xfrm>
            <a:off x="468229" y="219076"/>
            <a:ext cx="2410852"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广播发送</a:t>
            </a: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请求分组 </a:t>
            </a:r>
          </a:p>
        </p:txBody>
      </p:sp>
      <p:sp>
        <p:nvSpPr>
          <p:cNvPr id="219184" name="Text Box 48"/>
          <p:cNvSpPr txBox="1">
            <a:spLocks noChangeArrowheads="1"/>
          </p:cNvSpPr>
          <p:nvPr/>
        </p:nvSpPr>
        <p:spPr bwMode="auto">
          <a:xfrm>
            <a:off x="2882668"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sp>
        <p:nvSpPr>
          <p:cNvPr id="219185" name="AutoShape 49"/>
          <p:cNvSpPr>
            <a:spLocks noChangeArrowheads="1"/>
          </p:cNvSpPr>
          <p:nvPr/>
        </p:nvSpPr>
        <p:spPr bwMode="auto">
          <a:xfrm>
            <a:off x="4301497" y="1570041"/>
            <a:ext cx="235611" cy="204787"/>
          </a:xfrm>
          <a:prstGeom prst="rightArrow">
            <a:avLst>
              <a:gd name="adj1" fmla="val 50000"/>
              <a:gd name="adj2" fmla="val 2655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6" name="Text Box 50"/>
          <p:cNvSpPr txBox="1">
            <a:spLocks noChangeArrowheads="1"/>
          </p:cNvSpPr>
          <p:nvPr/>
        </p:nvSpPr>
        <p:spPr bwMode="auto">
          <a:xfrm>
            <a:off x="4967056"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sp>
        <p:nvSpPr>
          <p:cNvPr id="219187" name="AutoShape 51"/>
          <p:cNvSpPr>
            <a:spLocks noChangeArrowheads="1"/>
          </p:cNvSpPr>
          <p:nvPr/>
        </p:nvSpPr>
        <p:spPr bwMode="auto">
          <a:xfrm>
            <a:off x="6353206" y="1595438"/>
            <a:ext cx="235612" cy="220662"/>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8" name="Text Box 52"/>
          <p:cNvSpPr txBox="1">
            <a:spLocks noChangeArrowheads="1"/>
          </p:cNvSpPr>
          <p:nvPr/>
        </p:nvSpPr>
        <p:spPr bwMode="auto">
          <a:xfrm>
            <a:off x="7010168" y="1473201"/>
            <a:ext cx="1310167" cy="400110"/>
          </a:xfrm>
          <a:prstGeom prst="rect">
            <a:avLst/>
          </a:prstGeom>
          <a:solidFill>
            <a:srgbClr val="FF99FF"/>
          </a:solidFill>
          <a:ln w="12700">
            <a:solidFill>
              <a:schemeClr val="tx1"/>
            </a:solidFill>
            <a:miter lim="800000"/>
          </a:ln>
          <a:effectLst/>
        </p:spPr>
        <p:txBody>
          <a:bodyPr wrap="none">
            <a:spAutoFit/>
          </a:bodyPr>
          <a:lstStyle/>
          <a:p>
            <a:r>
              <a:rPr kumimoji="1" lang="en-US" altLang="zh-CN" sz="2000" b="1" dirty="0">
                <a:solidFill>
                  <a:srgbClr val="0000CC"/>
                </a:solidFill>
                <a:latin typeface="+mn-lt"/>
                <a:ea typeface="黑体" panose="02010609060101010101" pitchFamily="2" charset="-122"/>
              </a:rPr>
              <a:t>ARP </a:t>
            </a:r>
            <a:r>
              <a:rPr kumimoji="1" lang="zh-CN" altLang="en-US" sz="2000" b="1" dirty="0">
                <a:solidFill>
                  <a:srgbClr val="0000CC"/>
                </a:solidFill>
                <a:latin typeface="+mn-lt"/>
                <a:ea typeface="黑体" panose="02010609060101010101" pitchFamily="2" charset="-122"/>
              </a:rPr>
              <a:t>请求</a:t>
            </a:r>
          </a:p>
        </p:txBody>
      </p:sp>
      <p:sp>
        <p:nvSpPr>
          <p:cNvPr id="219189" name="AutoShape 53"/>
          <p:cNvSpPr>
            <a:spLocks noChangeArrowheads="1"/>
          </p:cNvSpPr>
          <p:nvPr/>
        </p:nvSpPr>
        <p:spPr bwMode="auto">
          <a:xfrm>
            <a:off x="8418678" y="1558928"/>
            <a:ext cx="235611" cy="220663"/>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29" name="Group 93"/>
          <p:cNvGrpSpPr/>
          <p:nvPr/>
        </p:nvGrpSpPr>
        <p:grpSpPr bwMode="auto">
          <a:xfrm>
            <a:off x="559230" y="1485903"/>
            <a:ext cx="1723231" cy="409575"/>
            <a:chOff x="249" y="663"/>
            <a:chExt cx="1002" cy="258"/>
          </a:xfrm>
          <a:solidFill>
            <a:srgbClr val="FF99FF"/>
          </a:solidFill>
        </p:grpSpPr>
        <p:sp>
          <p:nvSpPr>
            <p:cNvPr id="219141"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190" name="Text Box 54"/>
            <p:cNvSpPr txBox="1">
              <a:spLocks noChangeArrowheads="1"/>
            </p:cNvSpPr>
            <p:nvPr/>
          </p:nvSpPr>
          <p:spPr bwMode="auto">
            <a:xfrm flipH="1">
              <a:off x="386" y="663"/>
              <a:ext cx="865" cy="258"/>
            </a:xfrm>
            <a:prstGeom prst="rect">
              <a:avLst/>
            </a:prstGeom>
            <a:grp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grpSp>
      <p:sp>
        <p:nvSpPr>
          <p:cNvPr id="219191" name="Text Box 55"/>
          <p:cNvSpPr txBox="1">
            <a:spLocks noChangeArrowheads="1"/>
          </p:cNvSpPr>
          <p:nvPr/>
        </p:nvSpPr>
        <p:spPr bwMode="auto">
          <a:xfrm>
            <a:off x="2413165" y="2241551"/>
            <a:ext cx="125226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p>
        </p:txBody>
      </p:sp>
      <p:sp>
        <p:nvSpPr>
          <p:cNvPr id="219192" name="Text Box 56"/>
          <p:cNvSpPr txBox="1">
            <a:spLocks noChangeArrowheads="1"/>
          </p:cNvSpPr>
          <p:nvPr/>
        </p:nvSpPr>
        <p:spPr bwMode="auto">
          <a:xfrm>
            <a:off x="6391041" y="2135189"/>
            <a:ext cx="125226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p>
        </p:txBody>
      </p:sp>
      <p:sp>
        <p:nvSpPr>
          <p:cNvPr id="219193" name="Text Box 57"/>
          <p:cNvSpPr txBox="1">
            <a:spLocks noChangeArrowheads="1"/>
          </p:cNvSpPr>
          <p:nvPr/>
        </p:nvSpPr>
        <p:spPr bwMode="auto">
          <a:xfrm>
            <a:off x="1183512" y="2960689"/>
            <a:ext cx="245131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00-00-C0-15-AD-18</a:t>
            </a:r>
          </a:p>
        </p:txBody>
      </p:sp>
      <p:sp>
        <p:nvSpPr>
          <p:cNvPr id="219194" name="Text Box 58"/>
          <p:cNvSpPr txBox="1">
            <a:spLocks noChangeArrowheads="1"/>
          </p:cNvSpPr>
          <p:nvPr/>
        </p:nvSpPr>
        <p:spPr bwMode="auto">
          <a:xfrm>
            <a:off x="5093951" y="6237289"/>
            <a:ext cx="246574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08-00-2B-00-EE-0A</a:t>
            </a:r>
          </a:p>
        </p:txBody>
      </p:sp>
      <p:sp>
        <p:nvSpPr>
          <p:cNvPr id="219195" name="AutoShape 59"/>
          <p:cNvSpPr>
            <a:spLocks noChangeArrowheads="1"/>
          </p:cNvSpPr>
          <p:nvPr/>
        </p:nvSpPr>
        <p:spPr bwMode="auto">
          <a:xfrm>
            <a:off x="3434723" y="592141"/>
            <a:ext cx="6104890" cy="661987"/>
          </a:xfrm>
          <a:prstGeom prst="wedgeRoundRectCallout">
            <a:avLst>
              <a:gd name="adj1" fmla="val -51181"/>
              <a:gd name="adj2" fmla="val 85972"/>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6" name="Text Box 60"/>
          <p:cNvSpPr txBox="1">
            <a:spLocks noChangeArrowheads="1"/>
          </p:cNvSpPr>
          <p:nvPr/>
        </p:nvSpPr>
        <p:spPr bwMode="auto">
          <a:xfrm>
            <a:off x="3512111" y="558801"/>
            <a:ext cx="572464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209.0.0.5</a:t>
            </a:r>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00-00-C0-15-AD-18</a:t>
            </a:r>
          </a:p>
          <a:p>
            <a:r>
              <a:rPr kumimoji="1" lang="zh-CN" altLang="en-US" sz="2000" b="1">
                <a:solidFill>
                  <a:srgbClr val="0000CC"/>
                </a:solidFill>
                <a:latin typeface="+mn-lt"/>
                <a:ea typeface="黑体" panose="02010609060101010101" pitchFamily="2" charset="-122"/>
              </a:rPr>
              <a:t>我想知道主机 </a:t>
            </a:r>
            <a:r>
              <a:rPr kumimoji="1" lang="en-US" altLang="zh-CN" sz="2000" b="1">
                <a:solidFill>
                  <a:srgbClr val="0000CC"/>
                </a:solidFill>
                <a:latin typeface="+mn-lt"/>
                <a:ea typeface="黑体" panose="02010609060101010101" pitchFamily="2" charset="-122"/>
              </a:rPr>
              <a:t>209.0.0.6 </a:t>
            </a:r>
            <a:r>
              <a:rPr kumimoji="1" lang="zh-CN" altLang="en-US" sz="2000" b="1">
                <a:solidFill>
                  <a:srgbClr val="0000CC"/>
                </a:solidFill>
                <a:latin typeface="+mn-lt"/>
                <a:ea typeface="黑体" panose="02010609060101010101" pitchFamily="2" charset="-122"/>
              </a:rPr>
              <a:t>的硬件地址</a:t>
            </a:r>
          </a:p>
        </p:txBody>
      </p:sp>
      <p:sp>
        <p:nvSpPr>
          <p:cNvPr id="219197" name="AutoShape 61"/>
          <p:cNvSpPr>
            <a:spLocks noChangeArrowheads="1"/>
          </p:cNvSpPr>
          <p:nvPr/>
        </p:nvSpPr>
        <p:spPr bwMode="auto">
          <a:xfrm>
            <a:off x="5248732" y="3933828"/>
            <a:ext cx="4216929" cy="727075"/>
          </a:xfrm>
          <a:prstGeom prst="wedgeRoundRectCallout">
            <a:avLst>
              <a:gd name="adj1" fmla="val -44574"/>
              <a:gd name="adj2" fmla="val 81657"/>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8" name="Text Box 62"/>
          <p:cNvSpPr txBox="1">
            <a:spLocks noChangeArrowheads="1"/>
          </p:cNvSpPr>
          <p:nvPr/>
        </p:nvSpPr>
        <p:spPr bwMode="auto">
          <a:xfrm>
            <a:off x="5317523" y="3933828"/>
            <a:ext cx="4222088"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209.0.0.6</a:t>
            </a:r>
          </a:p>
          <a:p>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08-00-2B-00-EE-0A</a:t>
            </a:r>
          </a:p>
        </p:txBody>
      </p:sp>
      <p:pic>
        <p:nvPicPr>
          <p:cNvPr id="219199" name="Picture 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03603" y="2459038"/>
            <a:ext cx="545173"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9210" name="Line 74"/>
          <p:cNvSpPr>
            <a:spLocks noChangeShapeType="1"/>
          </p:cNvSpPr>
          <p:nvPr/>
        </p:nvSpPr>
        <p:spPr bwMode="auto">
          <a:xfrm rot="5400000">
            <a:off x="1955729" y="5621338"/>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1" name="Line 75"/>
          <p:cNvSpPr>
            <a:spLocks noChangeShapeType="1"/>
          </p:cNvSpPr>
          <p:nvPr/>
        </p:nvSpPr>
        <p:spPr bwMode="auto">
          <a:xfrm rot="5400000">
            <a:off x="4139069" y="5612607"/>
            <a:ext cx="588963"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2" name="Line 76"/>
          <p:cNvSpPr>
            <a:spLocks noChangeShapeType="1"/>
          </p:cNvSpPr>
          <p:nvPr/>
        </p:nvSpPr>
        <p:spPr bwMode="auto">
          <a:xfrm rot="5400000">
            <a:off x="6016155" y="5621338"/>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3" name="Line 77"/>
          <p:cNvSpPr>
            <a:spLocks noChangeShapeType="1"/>
          </p:cNvSpPr>
          <p:nvPr/>
        </p:nvSpPr>
        <p:spPr bwMode="auto">
          <a:xfrm rot="5400000">
            <a:off x="8229529" y="5621338"/>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4" name="Line 78"/>
          <p:cNvSpPr>
            <a:spLocks noChangeShapeType="1"/>
          </p:cNvSpPr>
          <p:nvPr/>
        </p:nvSpPr>
        <p:spPr bwMode="auto">
          <a:xfrm rot="5400000">
            <a:off x="538619" y="5621338"/>
            <a:ext cx="587375" cy="0"/>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215" name="Picture 7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7141" y="5768975"/>
            <a:ext cx="545173"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216" name="Picture 8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72141" y="5768975"/>
            <a:ext cx="543454"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217" name="Picture 8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34676" y="5768975"/>
            <a:ext cx="545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9218" name="Picture 8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63526" y="5768975"/>
            <a:ext cx="545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9219" name="Line 83"/>
          <p:cNvSpPr>
            <a:spLocks noChangeShapeType="1"/>
          </p:cNvSpPr>
          <p:nvPr/>
        </p:nvSpPr>
        <p:spPr bwMode="auto">
          <a:xfrm>
            <a:off x="6807" y="5327650"/>
            <a:ext cx="9298913" cy="20638"/>
          </a:xfrm>
          <a:prstGeom prst="line">
            <a:avLst/>
          </a:prstGeom>
          <a:noFill/>
          <a:ln w="38100">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20" name="Text Box 84"/>
          <p:cNvSpPr txBox="1">
            <a:spLocks noChangeArrowheads="1"/>
          </p:cNvSpPr>
          <p:nvPr/>
        </p:nvSpPr>
        <p:spPr bwMode="auto">
          <a:xfrm>
            <a:off x="2464388" y="5838826"/>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p>
        </p:txBody>
      </p:sp>
      <p:sp>
        <p:nvSpPr>
          <p:cNvPr id="219221" name="Text Box 85"/>
          <p:cNvSpPr txBox="1">
            <a:spLocks noChangeArrowheads="1"/>
          </p:cNvSpPr>
          <p:nvPr/>
        </p:nvSpPr>
        <p:spPr bwMode="auto">
          <a:xfrm>
            <a:off x="4619287" y="5715001"/>
            <a:ext cx="3561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p>
        </p:txBody>
      </p:sp>
      <p:sp>
        <p:nvSpPr>
          <p:cNvPr id="219222" name="Text Box 86"/>
          <p:cNvSpPr txBox="1">
            <a:spLocks noChangeArrowheads="1"/>
          </p:cNvSpPr>
          <p:nvPr/>
        </p:nvSpPr>
        <p:spPr bwMode="auto">
          <a:xfrm>
            <a:off x="1026643" y="5715001"/>
            <a:ext cx="3561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p>
        </p:txBody>
      </p:sp>
      <p:sp>
        <p:nvSpPr>
          <p:cNvPr id="219223" name="Text Box 87"/>
          <p:cNvSpPr txBox="1">
            <a:spLocks noChangeArrowheads="1"/>
          </p:cNvSpPr>
          <p:nvPr/>
        </p:nvSpPr>
        <p:spPr bwMode="auto">
          <a:xfrm>
            <a:off x="6504179" y="5838826"/>
            <a:ext cx="3706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p>
        </p:txBody>
      </p:sp>
      <p:sp>
        <p:nvSpPr>
          <p:cNvPr id="219224" name="Text Box 88"/>
          <p:cNvSpPr txBox="1">
            <a:spLocks noChangeArrowheads="1"/>
          </p:cNvSpPr>
          <p:nvPr/>
        </p:nvSpPr>
        <p:spPr bwMode="auto">
          <a:xfrm>
            <a:off x="8724430" y="5715001"/>
            <a:ext cx="34176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p>
        </p:txBody>
      </p:sp>
      <p:sp>
        <p:nvSpPr>
          <p:cNvPr id="219225" name="Text Box 89"/>
          <p:cNvSpPr txBox="1">
            <a:spLocks noChangeArrowheads="1"/>
          </p:cNvSpPr>
          <p:nvPr/>
        </p:nvSpPr>
        <p:spPr bwMode="auto">
          <a:xfrm>
            <a:off x="2288968" y="5551489"/>
            <a:ext cx="125226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p>
        </p:txBody>
      </p:sp>
      <p:sp>
        <p:nvSpPr>
          <p:cNvPr id="219226" name="Text Box 90"/>
          <p:cNvSpPr txBox="1">
            <a:spLocks noChangeArrowheads="1"/>
          </p:cNvSpPr>
          <p:nvPr/>
        </p:nvSpPr>
        <p:spPr bwMode="auto">
          <a:xfrm>
            <a:off x="6266848" y="5445126"/>
            <a:ext cx="125226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p>
        </p:txBody>
      </p:sp>
      <p:sp>
        <p:nvSpPr>
          <p:cNvPr id="219227" name="Text Box 91"/>
          <p:cNvSpPr txBox="1">
            <a:spLocks noChangeArrowheads="1"/>
          </p:cNvSpPr>
          <p:nvPr/>
        </p:nvSpPr>
        <p:spPr bwMode="auto">
          <a:xfrm>
            <a:off x="1265694" y="6270626"/>
            <a:ext cx="245131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00-00-C0-15-AD-18</a:t>
            </a:r>
          </a:p>
        </p:txBody>
      </p:sp>
      <p:pic>
        <p:nvPicPr>
          <p:cNvPr id="219228" name="Picture 9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79407" y="5768975"/>
            <a:ext cx="545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9233" name="Freeform 97"/>
          <p:cNvSpPr/>
          <p:nvPr/>
        </p:nvSpPr>
        <p:spPr bwMode="auto">
          <a:xfrm>
            <a:off x="2354691" y="2095500"/>
            <a:ext cx="210502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4" name="Freeform 98"/>
          <p:cNvSpPr/>
          <p:nvPr/>
        </p:nvSpPr>
        <p:spPr bwMode="auto">
          <a:xfrm>
            <a:off x="2352971" y="2095500"/>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7" name="Freeform 101"/>
          <p:cNvSpPr/>
          <p:nvPr/>
        </p:nvSpPr>
        <p:spPr bwMode="auto">
          <a:xfrm>
            <a:off x="2352972" y="2095500"/>
            <a:ext cx="632023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8" name="Freeform 102"/>
          <p:cNvSpPr/>
          <p:nvPr/>
        </p:nvSpPr>
        <p:spPr bwMode="auto">
          <a:xfrm flipH="1">
            <a:off x="872231" y="2095500"/>
            <a:ext cx="1480740"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9" name="Freeform 103"/>
          <p:cNvSpPr/>
          <p:nvPr/>
        </p:nvSpPr>
        <p:spPr bwMode="auto">
          <a:xfrm flipH="1">
            <a:off x="2206420" y="5407025"/>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2000"/>
                            </p:stCondLst>
                            <p:childTnLst>
                              <p:par>
                                <p:cTn id="21" presetID="35" presetClass="emph" presetSubtype="0" repeatCount="4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grpId="0"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ARP请求与应答包</a:t>
            </a:r>
          </a:p>
        </p:txBody>
      </p:sp>
      <p:sp>
        <p:nvSpPr>
          <p:cNvPr id="3" name="内容占位符 2"/>
          <p:cNvSpPr>
            <a:spLocks noGrp="1"/>
          </p:cNvSpPr>
          <p:nvPr>
            <p:ph idx="1"/>
          </p:nvPr>
        </p:nvSpPr>
        <p:spPr/>
        <p:txBody>
          <a:bodyPr/>
          <a:lstStyle/>
          <a:p>
            <a:endParaRPr lang="zh-CN" altLang="en-US"/>
          </a:p>
        </p:txBody>
      </p:sp>
      <p:pic>
        <p:nvPicPr>
          <p:cNvPr id="4" name="图片 3" descr="802212-20161126102714893-597098126[1]"/>
          <p:cNvPicPr>
            <a:picLocks noChangeAspect="1"/>
          </p:cNvPicPr>
          <p:nvPr/>
        </p:nvPicPr>
        <p:blipFill>
          <a:blip r:embed="rId2" cstate="print"/>
          <a:stretch>
            <a:fillRect/>
          </a:stretch>
        </p:blipFill>
        <p:spPr>
          <a:xfrm>
            <a:off x="-297814" y="2385060"/>
            <a:ext cx="9933305" cy="190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a:t>数据报服务</a:t>
            </a:r>
          </a:p>
        </p:txBody>
      </p:sp>
      <p:grpSp>
        <p:nvGrpSpPr>
          <p:cNvPr id="3" name="组合 2"/>
          <p:cNvGrpSpPr/>
          <p:nvPr/>
        </p:nvGrpSpPr>
        <p:grpSpPr>
          <a:xfrm>
            <a:off x="704528" y="1772816"/>
            <a:ext cx="8568952" cy="3187516"/>
            <a:chOff x="704528" y="1772816"/>
            <a:chExt cx="8568952" cy="3187516"/>
          </a:xfrm>
        </p:grpSpPr>
        <p:sp>
          <p:nvSpPr>
            <p:cNvPr id="74" name="Rectangle 2"/>
            <p:cNvSpPr>
              <a:spLocks noChangeArrowheads="1"/>
            </p:cNvSpPr>
            <p:nvPr/>
          </p:nvSpPr>
          <p:spPr bwMode="auto">
            <a:xfrm>
              <a:off x="7698556" y="2536404"/>
              <a:ext cx="1414421" cy="320675"/>
            </a:xfrm>
            <a:prstGeom prst="rect">
              <a:avLst/>
            </a:prstGeom>
            <a:solidFill>
              <a:srgbClr val="FFCF0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Text Box 3"/>
            <p:cNvSpPr txBox="1">
              <a:spLocks noChangeArrowheads="1"/>
            </p:cNvSpPr>
            <p:nvPr/>
          </p:nvSpPr>
          <p:spPr bwMode="auto">
            <a:xfrm>
              <a:off x="7592838" y="1845841"/>
              <a:ext cx="1680642"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p>
          </p:txBody>
        </p:sp>
        <p:sp>
          <p:nvSpPr>
            <p:cNvPr id="76" name="Rectangle 4"/>
            <p:cNvSpPr>
              <a:spLocks noChangeArrowheads="1"/>
            </p:cNvSpPr>
            <p:nvPr/>
          </p:nvSpPr>
          <p:spPr bwMode="auto">
            <a:xfrm>
              <a:off x="808658" y="2447504"/>
              <a:ext cx="1414421" cy="320675"/>
            </a:xfrm>
            <a:prstGeom prst="rect">
              <a:avLst/>
            </a:prstGeom>
            <a:solidFill>
              <a:srgbClr val="FFCF0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Text Box 5"/>
            <p:cNvSpPr txBox="1">
              <a:spLocks noChangeArrowheads="1"/>
            </p:cNvSpPr>
            <p:nvPr/>
          </p:nvSpPr>
          <p:spPr bwMode="auto">
            <a:xfrm>
              <a:off x="704528" y="1772816"/>
              <a:ext cx="1680642"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p>
          </p:txBody>
        </p:sp>
        <p:sp>
          <p:nvSpPr>
            <p:cNvPr id="78" name="Line 7"/>
            <p:cNvSpPr>
              <a:spLocks noChangeShapeType="1"/>
            </p:cNvSpPr>
            <p:nvPr/>
          </p:nvSpPr>
          <p:spPr bwMode="auto">
            <a:xfrm>
              <a:off x="5012506" y="2060154"/>
              <a:ext cx="53975" cy="58102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AutoShape 8"/>
            <p:cNvSpPr>
              <a:spLocks noChangeArrowheads="1"/>
            </p:cNvSpPr>
            <p:nvPr/>
          </p:nvSpPr>
          <p:spPr bwMode="auto">
            <a:xfrm>
              <a:off x="4144144" y="3226966"/>
              <a:ext cx="636587" cy="627063"/>
            </a:xfrm>
            <a:prstGeom prst="irregularSeal2">
              <a:avLst/>
            </a:prstGeom>
            <a:solidFill>
              <a:srgbClr val="FFCCCC"/>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Line 9"/>
            <p:cNvSpPr>
              <a:spLocks noChangeShapeType="1"/>
            </p:cNvSpPr>
            <p:nvPr/>
          </p:nvSpPr>
          <p:spPr bwMode="auto">
            <a:xfrm>
              <a:off x="2553469" y="2958679"/>
              <a:ext cx="477837" cy="26828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Rectangle 10"/>
            <p:cNvSpPr>
              <a:spLocks noChangeArrowheads="1"/>
            </p:cNvSpPr>
            <p:nvPr/>
          </p:nvSpPr>
          <p:spPr bwMode="auto">
            <a:xfrm>
              <a:off x="788020" y="1836316"/>
              <a:ext cx="1452405" cy="1512888"/>
            </a:xfrm>
            <a:prstGeom prst="rect">
              <a:avLst/>
            </a:prstGeom>
            <a:noFill/>
            <a:ln w="2857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11"/>
            <p:cNvSpPr>
              <a:spLocks noChangeShapeType="1"/>
            </p:cNvSpPr>
            <p:nvPr/>
          </p:nvSpPr>
          <p:spPr bwMode="auto">
            <a:xfrm>
              <a:off x="788020" y="2158579"/>
              <a:ext cx="145240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Line 12"/>
            <p:cNvSpPr>
              <a:spLocks noChangeShapeType="1"/>
            </p:cNvSpPr>
            <p:nvPr/>
          </p:nvSpPr>
          <p:spPr bwMode="auto">
            <a:xfrm>
              <a:off x="788020" y="2457029"/>
              <a:ext cx="145240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3"/>
            <p:cNvSpPr>
              <a:spLocks noChangeShapeType="1"/>
            </p:cNvSpPr>
            <p:nvPr/>
          </p:nvSpPr>
          <p:spPr bwMode="auto">
            <a:xfrm>
              <a:off x="788020" y="2755479"/>
              <a:ext cx="145240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4"/>
            <p:cNvSpPr>
              <a:spLocks noChangeShapeType="1"/>
            </p:cNvSpPr>
            <p:nvPr/>
          </p:nvSpPr>
          <p:spPr bwMode="auto">
            <a:xfrm>
              <a:off x="788020" y="3057104"/>
              <a:ext cx="1452405"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Rectangle 15"/>
            <p:cNvSpPr>
              <a:spLocks noChangeArrowheads="1"/>
            </p:cNvSpPr>
            <p:nvPr/>
          </p:nvSpPr>
          <p:spPr bwMode="auto">
            <a:xfrm>
              <a:off x="7679506" y="1925216"/>
              <a:ext cx="1450596" cy="1512888"/>
            </a:xfrm>
            <a:prstGeom prst="rect">
              <a:avLst/>
            </a:prstGeom>
            <a:noFill/>
            <a:ln w="2857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6"/>
            <p:cNvSpPr>
              <a:spLocks noChangeShapeType="1"/>
            </p:cNvSpPr>
            <p:nvPr/>
          </p:nvSpPr>
          <p:spPr bwMode="auto">
            <a:xfrm>
              <a:off x="7679506" y="2247479"/>
              <a:ext cx="1450596"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Line 17"/>
            <p:cNvSpPr>
              <a:spLocks noChangeShapeType="1"/>
            </p:cNvSpPr>
            <p:nvPr/>
          </p:nvSpPr>
          <p:spPr bwMode="auto">
            <a:xfrm>
              <a:off x="7679506" y="2545929"/>
              <a:ext cx="1450596"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8"/>
            <p:cNvSpPr>
              <a:spLocks noChangeShapeType="1"/>
            </p:cNvSpPr>
            <p:nvPr/>
          </p:nvSpPr>
          <p:spPr bwMode="auto">
            <a:xfrm>
              <a:off x="7679506" y="2844379"/>
              <a:ext cx="1450596"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9"/>
            <p:cNvSpPr>
              <a:spLocks noChangeShapeType="1"/>
            </p:cNvSpPr>
            <p:nvPr/>
          </p:nvSpPr>
          <p:spPr bwMode="auto">
            <a:xfrm>
              <a:off x="7679506" y="3146004"/>
              <a:ext cx="1450596"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Text Box 20"/>
            <p:cNvSpPr txBox="1">
              <a:spLocks noChangeArrowheads="1"/>
            </p:cNvSpPr>
            <p:nvPr/>
          </p:nvSpPr>
          <p:spPr bwMode="auto">
            <a:xfrm>
              <a:off x="2394719" y="2012529"/>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pic>
          <p:nvPicPr>
            <p:cNvPr id="92" name="Picture 2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15344" y="2390354"/>
              <a:ext cx="555625" cy="67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3" name="Line 22"/>
            <p:cNvSpPr>
              <a:spLocks noChangeShapeType="1"/>
            </p:cNvSpPr>
            <p:nvPr/>
          </p:nvSpPr>
          <p:spPr bwMode="auto">
            <a:xfrm>
              <a:off x="3348806" y="3226966"/>
              <a:ext cx="1511300" cy="627063"/>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Line 23"/>
            <p:cNvSpPr>
              <a:spLocks noChangeShapeType="1"/>
            </p:cNvSpPr>
            <p:nvPr/>
          </p:nvSpPr>
          <p:spPr bwMode="auto">
            <a:xfrm flipV="1">
              <a:off x="3269431" y="2777704"/>
              <a:ext cx="1751013" cy="44926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Line 24"/>
            <p:cNvSpPr>
              <a:spLocks noChangeShapeType="1"/>
            </p:cNvSpPr>
            <p:nvPr/>
          </p:nvSpPr>
          <p:spPr bwMode="auto">
            <a:xfrm>
              <a:off x="5177606" y="2777704"/>
              <a:ext cx="1433513" cy="53816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5"/>
            <p:cNvSpPr>
              <a:spLocks noChangeShapeType="1"/>
            </p:cNvSpPr>
            <p:nvPr/>
          </p:nvSpPr>
          <p:spPr bwMode="auto">
            <a:xfrm flipV="1">
              <a:off x="5020444" y="3406354"/>
              <a:ext cx="1590675" cy="447675"/>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6"/>
            <p:cNvSpPr>
              <a:spLocks noChangeShapeType="1"/>
            </p:cNvSpPr>
            <p:nvPr/>
          </p:nvSpPr>
          <p:spPr bwMode="auto">
            <a:xfrm flipV="1">
              <a:off x="6688906" y="2958679"/>
              <a:ext cx="636588" cy="35718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8" name="Group 27"/>
            <p:cNvGrpSpPr/>
            <p:nvPr/>
          </p:nvGrpSpPr>
          <p:grpSpPr bwMode="auto">
            <a:xfrm>
              <a:off x="7087369" y="2012529"/>
              <a:ext cx="555625" cy="1077912"/>
              <a:chOff x="5284" y="1002"/>
              <a:chExt cx="317" cy="545"/>
            </a:xfrm>
          </p:grpSpPr>
          <p:sp>
            <p:nvSpPr>
              <p:cNvPr id="99" name="Text Box 28"/>
              <p:cNvSpPr txBox="1">
                <a:spLocks noChangeArrowheads="1"/>
              </p:cNvSpPr>
              <p:nvPr/>
            </p:nvSpPr>
            <p:spPr bwMode="auto">
              <a:xfrm>
                <a:off x="5284" y="1002"/>
                <a:ext cx="306" cy="2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pic>
            <p:nvPicPr>
              <p:cNvPr id="100" name="Picture 2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01" name="Line 30"/>
            <p:cNvSpPr>
              <a:spLocks noChangeShapeType="1"/>
            </p:cNvSpPr>
            <p:nvPr/>
          </p:nvSpPr>
          <p:spPr bwMode="auto">
            <a:xfrm flipV="1">
              <a:off x="3269431" y="1971254"/>
              <a:ext cx="1670050" cy="116681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31"/>
            <p:cNvSpPr>
              <a:spLocks noChangeShapeType="1"/>
            </p:cNvSpPr>
            <p:nvPr/>
          </p:nvSpPr>
          <p:spPr bwMode="auto">
            <a:xfrm>
              <a:off x="5098231" y="1971254"/>
              <a:ext cx="1590675" cy="125571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3" name="Picture 3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32881" y="3047579"/>
              <a:ext cx="574675" cy="35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4" name="Picture 3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80731" y="2599904"/>
              <a:ext cx="576263" cy="35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5" name="Picture 3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21981" y="3676229"/>
              <a:ext cx="574675" cy="35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6" name="Picture 3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71406" y="3138066"/>
              <a:ext cx="576263"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07" name="Picture 3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99769" y="1791866"/>
              <a:ext cx="576262"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108" name="Group 37"/>
            <p:cNvGrpSpPr/>
            <p:nvPr/>
          </p:nvGrpSpPr>
          <p:grpSpPr bwMode="auto">
            <a:xfrm rot="1386369">
              <a:off x="2632844" y="3136479"/>
              <a:ext cx="300037" cy="130175"/>
              <a:chOff x="2064" y="1776"/>
              <a:chExt cx="171" cy="66"/>
            </a:xfrm>
          </p:grpSpPr>
          <p:sp>
            <p:nvSpPr>
              <p:cNvPr id="109" name="Rectangle 38"/>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39"/>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1" name="Group 40"/>
            <p:cNvGrpSpPr/>
            <p:nvPr/>
          </p:nvGrpSpPr>
          <p:grpSpPr bwMode="auto">
            <a:xfrm rot="-875997">
              <a:off x="5496694" y="3495254"/>
              <a:ext cx="300037" cy="130175"/>
              <a:chOff x="2064" y="1776"/>
              <a:chExt cx="171" cy="66"/>
            </a:xfrm>
          </p:grpSpPr>
          <p:sp>
            <p:nvSpPr>
              <p:cNvPr id="112" name="Rectangle 41"/>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3" name="Line 42"/>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4" name="Group 43"/>
            <p:cNvGrpSpPr/>
            <p:nvPr/>
          </p:nvGrpSpPr>
          <p:grpSpPr bwMode="auto">
            <a:xfrm rot="-1515501">
              <a:off x="6849244" y="2958679"/>
              <a:ext cx="300037" cy="130175"/>
              <a:chOff x="2064" y="1776"/>
              <a:chExt cx="171" cy="66"/>
            </a:xfrm>
          </p:grpSpPr>
          <p:sp>
            <p:nvSpPr>
              <p:cNvPr id="115" name="Rectangle 44"/>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6" name="Line 45"/>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7" name="Group 46"/>
            <p:cNvGrpSpPr/>
            <p:nvPr/>
          </p:nvGrpSpPr>
          <p:grpSpPr bwMode="auto">
            <a:xfrm rot="-1937444">
              <a:off x="3906019" y="2330029"/>
              <a:ext cx="300037" cy="130175"/>
              <a:chOff x="2064" y="1776"/>
              <a:chExt cx="171" cy="66"/>
            </a:xfrm>
          </p:grpSpPr>
          <p:sp>
            <p:nvSpPr>
              <p:cNvPr id="118" name="Rectangle 47"/>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Line 48"/>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0" name="Group 49"/>
            <p:cNvGrpSpPr/>
            <p:nvPr/>
          </p:nvGrpSpPr>
          <p:grpSpPr bwMode="auto">
            <a:xfrm rot="2078388">
              <a:off x="5576069" y="2239541"/>
              <a:ext cx="300037" cy="131763"/>
              <a:chOff x="2064" y="1776"/>
              <a:chExt cx="171" cy="66"/>
            </a:xfrm>
          </p:grpSpPr>
          <p:sp>
            <p:nvSpPr>
              <p:cNvPr id="121" name="Rectangle 50"/>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Line 51"/>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3" name="Group 52"/>
            <p:cNvGrpSpPr/>
            <p:nvPr/>
          </p:nvGrpSpPr>
          <p:grpSpPr bwMode="auto">
            <a:xfrm rot="1117181">
              <a:off x="4302894" y="3495254"/>
              <a:ext cx="300037" cy="130175"/>
              <a:chOff x="2064" y="1776"/>
              <a:chExt cx="171" cy="66"/>
            </a:xfrm>
          </p:grpSpPr>
          <p:sp>
            <p:nvSpPr>
              <p:cNvPr id="124" name="Rectangle 5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5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6" name="Group 55"/>
            <p:cNvGrpSpPr/>
            <p:nvPr/>
          </p:nvGrpSpPr>
          <p:grpSpPr bwMode="auto">
            <a:xfrm rot="-930274">
              <a:off x="4401319" y="2688804"/>
              <a:ext cx="298450" cy="130175"/>
              <a:chOff x="2064" y="1776"/>
              <a:chExt cx="171" cy="66"/>
            </a:xfrm>
          </p:grpSpPr>
          <p:sp>
            <p:nvSpPr>
              <p:cNvPr id="127" name="Rectangle 56"/>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Line 57"/>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9" name="Group 58"/>
            <p:cNvGrpSpPr/>
            <p:nvPr/>
          </p:nvGrpSpPr>
          <p:grpSpPr bwMode="auto">
            <a:xfrm rot="1197535">
              <a:off x="3667894" y="3226966"/>
              <a:ext cx="300037" cy="130175"/>
              <a:chOff x="2064" y="1776"/>
              <a:chExt cx="171" cy="66"/>
            </a:xfrm>
          </p:grpSpPr>
          <p:sp>
            <p:nvSpPr>
              <p:cNvPr id="130" name="Rectangle 5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Line 6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2" name="Line 61"/>
            <p:cNvSpPr>
              <a:spLocks noChangeShapeType="1"/>
            </p:cNvSpPr>
            <p:nvPr/>
          </p:nvSpPr>
          <p:spPr bwMode="auto">
            <a:xfrm>
              <a:off x="1892920" y="2688804"/>
              <a:ext cx="700235" cy="484875"/>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3" name="Group 62"/>
            <p:cNvGrpSpPr/>
            <p:nvPr/>
          </p:nvGrpSpPr>
          <p:grpSpPr bwMode="auto">
            <a:xfrm rot="1022761">
              <a:off x="5734819" y="2866604"/>
              <a:ext cx="300037" cy="130175"/>
              <a:chOff x="2064" y="1776"/>
              <a:chExt cx="171" cy="66"/>
            </a:xfrm>
          </p:grpSpPr>
          <p:sp>
            <p:nvSpPr>
              <p:cNvPr id="134" name="Rectangle 6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Line 6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6" name="Line 65"/>
            <p:cNvSpPr>
              <a:spLocks noChangeShapeType="1"/>
            </p:cNvSpPr>
            <p:nvPr/>
          </p:nvSpPr>
          <p:spPr bwMode="auto">
            <a:xfrm flipV="1">
              <a:off x="6849244" y="2688804"/>
              <a:ext cx="1035050" cy="715962"/>
            </a:xfrm>
            <a:prstGeom prst="line">
              <a:avLst/>
            </a:prstGeom>
            <a:noFill/>
            <a:ln w="28575">
              <a:solidFill>
                <a:srgbClr val="FF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7" name="Text Box 66"/>
            <p:cNvSpPr txBox="1">
              <a:spLocks noChangeArrowheads="1"/>
            </p:cNvSpPr>
            <p:nvPr/>
          </p:nvSpPr>
          <p:spPr bwMode="auto">
            <a:xfrm>
              <a:off x="3194819" y="1952204"/>
              <a:ext cx="127150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数据报</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38" name="Text Box 67"/>
            <p:cNvSpPr txBox="1">
              <a:spLocks noChangeArrowheads="1"/>
            </p:cNvSpPr>
            <p:nvPr/>
          </p:nvSpPr>
          <p:spPr bwMode="auto">
            <a:xfrm>
              <a:off x="4685481" y="3204741"/>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丢失</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grpSp>
          <p:nvGrpSpPr>
            <p:cNvPr id="139" name="Group 68"/>
            <p:cNvGrpSpPr/>
            <p:nvPr/>
          </p:nvGrpSpPr>
          <p:grpSpPr bwMode="auto">
            <a:xfrm rot="5035623">
              <a:off x="4979169" y="2299866"/>
              <a:ext cx="338138" cy="115887"/>
              <a:chOff x="2064" y="1776"/>
              <a:chExt cx="171" cy="66"/>
            </a:xfrm>
          </p:grpSpPr>
          <p:sp>
            <p:nvSpPr>
              <p:cNvPr id="140" name="Rectangle 6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Line 7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42" name="Text Box 71"/>
            <p:cNvSpPr txBox="1">
              <a:spLocks noChangeArrowheads="1"/>
            </p:cNvSpPr>
            <p:nvPr/>
          </p:nvSpPr>
          <p:spPr bwMode="auto">
            <a:xfrm>
              <a:off x="1561281" y="4437112"/>
              <a:ext cx="7039106"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的分组可能沿着不同路径传送</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4" name="图片 3" descr="802212-20161126111221659-1104961836[1]"/>
          <p:cNvPicPr>
            <a:picLocks noChangeAspect="1"/>
          </p:cNvPicPr>
          <p:nvPr/>
        </p:nvPicPr>
        <p:blipFill>
          <a:blip r:embed="rId2" cstate="print"/>
          <a:stretch>
            <a:fillRect/>
          </a:stretch>
        </p:blipFill>
        <p:spPr>
          <a:xfrm>
            <a:off x="28575" y="1785621"/>
            <a:ext cx="10805160" cy="3756025"/>
          </a:xfrm>
          <a:prstGeom prst="rect">
            <a:avLst/>
          </a:prstGeom>
        </p:spPr>
      </p:pic>
      <p:sp>
        <p:nvSpPr>
          <p:cNvPr id="7" name="标题 1"/>
          <p:cNvSpPr>
            <a:spLocks noGrp="1"/>
          </p:cNvSpPr>
          <p:nvPr/>
        </p:nvSpPr>
        <p:spPr>
          <a:xfrm>
            <a:off x="495301" y="153080"/>
            <a:ext cx="9066212" cy="792088"/>
          </a:xfrm>
          <a:prstGeom prst="rect">
            <a:avLst/>
          </a:prstGeom>
          <a:noFill/>
          <a:ln>
            <a:noFill/>
          </a:ln>
          <a:effectLst/>
        </p:spPr>
        <p:txBody>
          <a:bodyPr vert="horz" wrap="square" lIns="91440" tIns="45720" rIns="91440" bIns="45720" numCol="1" anchor="b" anchorCtr="0" compatLnSpc="1"/>
          <a:lst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r>
              <a:rPr lang="zh-CN" altLang="en-US"/>
              <a:t>【ARP请求包】</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4" name="图片 3" descr="802212-20161126111229706-1754966155[1]"/>
          <p:cNvPicPr>
            <a:picLocks noChangeAspect="1"/>
          </p:cNvPicPr>
          <p:nvPr/>
        </p:nvPicPr>
        <p:blipFill>
          <a:blip r:embed="rId2" cstate="print"/>
          <a:stretch>
            <a:fillRect/>
          </a:stretch>
        </p:blipFill>
        <p:spPr>
          <a:xfrm>
            <a:off x="81916" y="1750060"/>
            <a:ext cx="9892030" cy="4038600"/>
          </a:xfrm>
          <a:prstGeom prst="rect">
            <a:avLst/>
          </a:prstGeom>
        </p:spPr>
      </p:pic>
      <p:sp>
        <p:nvSpPr>
          <p:cNvPr id="5" name="标题 4"/>
          <p:cNvSpPr>
            <a:spLocks noGrp="1"/>
          </p:cNvSpPr>
          <p:nvPr>
            <p:ph type="title"/>
          </p:nvPr>
        </p:nvSpPr>
        <p:spPr/>
        <p:txBody>
          <a:bodyPr/>
          <a:lstStyle/>
          <a:p>
            <a:r>
              <a:rPr lang="zh-CN" altLang="en-US"/>
              <a:t>【ARP回应包】</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ChangeArrowheads="1"/>
          </p:cNvSpPr>
          <p:nvPr>
            <p:ph type="title"/>
          </p:nvPr>
        </p:nvSpPr>
        <p:spPr/>
        <p:txBody>
          <a:bodyPr/>
          <a:lstStyle/>
          <a:p>
            <a:pPr algn="ctr"/>
            <a:r>
              <a:rPr lang="zh-CN" altLang="en-US" dirty="0"/>
              <a:t>地址解析协议 </a:t>
            </a:r>
            <a:r>
              <a:rPr lang="en-US" altLang="zh-CN" dirty="0" smtClean="0"/>
              <a:t>ARP </a:t>
            </a:r>
            <a:endParaRPr lang="zh-CN" altLang="en-US" dirty="0"/>
          </a:p>
        </p:txBody>
      </p:sp>
      <p:sp>
        <p:nvSpPr>
          <p:cNvPr id="1661955" name="Rectangle 3"/>
          <p:cNvSpPr>
            <a:spLocks noGrp="1" noChangeArrowheads="1"/>
          </p:cNvSpPr>
          <p:nvPr>
            <p:ph idx="1"/>
          </p:nvPr>
        </p:nvSpPr>
        <p:spPr>
          <a:xfrm>
            <a:off x="495301" y="1074834"/>
            <a:ext cx="9066212" cy="4934173"/>
          </a:xfrm>
        </p:spPr>
        <p:txBody>
          <a:bodyPr/>
          <a:lstStyle/>
          <a:p>
            <a:pPr>
              <a:spcBef>
                <a:spcPts val="1200"/>
              </a:spcBef>
            </a:pPr>
            <a:r>
              <a:rPr lang="en-US" altLang="zh-CN" dirty="0">
                <a:solidFill>
                  <a:srgbClr val="FF0000"/>
                </a:solidFill>
              </a:rPr>
              <a:t>ARP</a:t>
            </a:r>
            <a:r>
              <a:rPr lang="zh-CN" altLang="en-US" dirty="0">
                <a:solidFill>
                  <a:srgbClr val="FF0000"/>
                </a:solidFill>
              </a:rPr>
              <a:t>请求分组</a:t>
            </a:r>
            <a:r>
              <a:rPr lang="zh-CN" altLang="en-US" dirty="0" smtClean="0">
                <a:solidFill>
                  <a:srgbClr val="FF0000"/>
                </a:solidFill>
              </a:rPr>
              <a:t>：</a:t>
            </a:r>
          </a:p>
          <a:p>
            <a:pPr lvl="1">
              <a:spcBef>
                <a:spcPts val="1200"/>
              </a:spcBef>
            </a:pPr>
            <a:r>
              <a:rPr lang="zh-CN" altLang="en-US" dirty="0" smtClean="0"/>
              <a:t>包含发送</a:t>
            </a:r>
            <a:r>
              <a:rPr lang="zh-CN" altLang="en-US" dirty="0"/>
              <a:t>方硬件</a:t>
            </a:r>
            <a:r>
              <a:rPr lang="zh-CN" altLang="en-US" dirty="0" smtClean="0"/>
              <a:t>地址 </a:t>
            </a:r>
            <a:r>
              <a:rPr lang="en-US" altLang="zh-CN" dirty="0" smtClean="0"/>
              <a:t>/ </a:t>
            </a:r>
            <a:r>
              <a:rPr lang="zh-CN" altLang="en-US" dirty="0" smtClean="0"/>
              <a:t>发送方 </a:t>
            </a:r>
            <a:r>
              <a:rPr lang="en-US" altLang="zh-CN" dirty="0" smtClean="0"/>
              <a:t>IP </a:t>
            </a:r>
            <a:r>
              <a:rPr lang="zh-CN" altLang="en-US" dirty="0" smtClean="0"/>
              <a:t>地址 </a:t>
            </a:r>
            <a:r>
              <a:rPr lang="en-US" altLang="zh-CN" dirty="0" smtClean="0"/>
              <a:t>/ </a:t>
            </a:r>
            <a:r>
              <a:rPr lang="zh-CN" altLang="en-US" dirty="0" smtClean="0">
                <a:solidFill>
                  <a:srgbClr val="0000FF"/>
                </a:solidFill>
              </a:rPr>
              <a:t>目标方硬件</a:t>
            </a:r>
            <a:r>
              <a:rPr lang="zh-CN" altLang="en-US" dirty="0">
                <a:solidFill>
                  <a:srgbClr val="0000FF"/>
                </a:solidFill>
              </a:rPr>
              <a:t>地址</a:t>
            </a:r>
            <a:r>
              <a:rPr lang="en-US" altLang="zh-CN" dirty="0">
                <a:solidFill>
                  <a:srgbClr val="0000FF"/>
                </a:solidFill>
              </a:rPr>
              <a:t>(</a:t>
            </a:r>
            <a:r>
              <a:rPr lang="zh-CN" altLang="en-US" dirty="0">
                <a:solidFill>
                  <a:srgbClr val="0000FF"/>
                </a:solidFill>
              </a:rPr>
              <a:t>未知</a:t>
            </a:r>
            <a:r>
              <a:rPr lang="zh-CN" altLang="en-US" dirty="0" smtClean="0">
                <a:solidFill>
                  <a:srgbClr val="0000FF"/>
                </a:solidFill>
              </a:rPr>
              <a:t>时填 </a:t>
            </a:r>
            <a:r>
              <a:rPr lang="en-US" altLang="zh-CN" dirty="0" smtClean="0">
                <a:solidFill>
                  <a:srgbClr val="0000FF"/>
                </a:solidFill>
              </a:rPr>
              <a:t>0) </a:t>
            </a:r>
            <a:r>
              <a:rPr lang="en-US" altLang="zh-CN" dirty="0" smtClean="0"/>
              <a:t>/ </a:t>
            </a:r>
            <a:r>
              <a:rPr lang="zh-CN" altLang="en-US" dirty="0" smtClean="0"/>
              <a:t>目标方 </a:t>
            </a:r>
            <a:r>
              <a:rPr lang="en-US" altLang="zh-CN" dirty="0" smtClean="0"/>
              <a:t>IP </a:t>
            </a:r>
            <a:r>
              <a:rPr lang="zh-CN" altLang="en-US" dirty="0" smtClean="0"/>
              <a:t>地址。</a:t>
            </a:r>
            <a:endParaRPr lang="zh-CN" altLang="en-US" dirty="0"/>
          </a:p>
          <a:p>
            <a:pPr>
              <a:spcBef>
                <a:spcPts val="1200"/>
              </a:spcBef>
            </a:pPr>
            <a:r>
              <a:rPr lang="en-US" altLang="zh-CN" dirty="0" smtClean="0">
                <a:solidFill>
                  <a:srgbClr val="FF0000"/>
                </a:solidFill>
              </a:rPr>
              <a:t>ARP </a:t>
            </a:r>
            <a:r>
              <a:rPr lang="zh-CN" altLang="en-US" dirty="0" smtClean="0">
                <a:solidFill>
                  <a:srgbClr val="FF0000"/>
                </a:solidFill>
              </a:rPr>
              <a:t>响应</a:t>
            </a:r>
            <a:r>
              <a:rPr lang="zh-CN" altLang="en-US" dirty="0">
                <a:solidFill>
                  <a:srgbClr val="FF0000"/>
                </a:solidFill>
              </a:rPr>
              <a:t>分组</a:t>
            </a:r>
            <a:r>
              <a:rPr lang="zh-CN" altLang="en-US" dirty="0" smtClean="0">
                <a:solidFill>
                  <a:srgbClr val="FF0000"/>
                </a:solidFill>
              </a:rPr>
              <a:t>：</a:t>
            </a:r>
          </a:p>
          <a:p>
            <a:pPr lvl="1">
              <a:spcBef>
                <a:spcPts val="1200"/>
              </a:spcBef>
            </a:pPr>
            <a:r>
              <a:rPr lang="zh-CN" altLang="en-US" dirty="0"/>
              <a:t>包含发送方硬件</a:t>
            </a:r>
            <a:r>
              <a:rPr lang="zh-CN" altLang="en-US" dirty="0" smtClean="0"/>
              <a:t>地址 </a:t>
            </a:r>
            <a:r>
              <a:rPr lang="en-US" altLang="zh-CN" dirty="0" smtClean="0"/>
              <a:t>/ </a:t>
            </a:r>
            <a:r>
              <a:rPr lang="zh-CN" altLang="en-US" dirty="0" smtClean="0"/>
              <a:t>发送方 </a:t>
            </a:r>
            <a:r>
              <a:rPr lang="en-US" altLang="zh-CN" dirty="0" smtClean="0"/>
              <a:t>IP</a:t>
            </a:r>
            <a:r>
              <a:rPr lang="zh-CN" altLang="en-US" dirty="0" smtClean="0"/>
              <a:t>地址 </a:t>
            </a:r>
            <a:r>
              <a:rPr lang="en-US" altLang="zh-CN" dirty="0" smtClean="0"/>
              <a:t>/ </a:t>
            </a:r>
            <a:r>
              <a:rPr lang="zh-CN" altLang="en-US" dirty="0" smtClean="0"/>
              <a:t>目标方硬件地址 </a:t>
            </a:r>
            <a:r>
              <a:rPr lang="en-US" altLang="zh-CN" dirty="0" smtClean="0"/>
              <a:t>/ </a:t>
            </a:r>
            <a:r>
              <a:rPr lang="zh-CN" altLang="en-US" dirty="0" smtClean="0"/>
              <a:t>目标方 </a:t>
            </a:r>
            <a:r>
              <a:rPr lang="en-US" altLang="zh-CN" dirty="0" smtClean="0"/>
              <a:t>IP </a:t>
            </a:r>
            <a:r>
              <a:rPr lang="zh-CN" altLang="en-US" dirty="0" smtClean="0"/>
              <a:t>地址。</a:t>
            </a:r>
          </a:p>
          <a:p>
            <a:pPr>
              <a:spcBef>
                <a:spcPts val="1200"/>
              </a:spcBef>
            </a:pPr>
            <a:r>
              <a:rPr lang="zh-CN" altLang="en-US" sz="2800" dirty="0">
                <a:solidFill>
                  <a:srgbClr val="FF0000"/>
                </a:solidFill>
                <a:sym typeface="+mn-ea"/>
              </a:rPr>
              <a:t>本地</a:t>
            </a:r>
            <a:r>
              <a:rPr lang="zh-CN" altLang="en-US" sz="2800" dirty="0" smtClean="0">
                <a:solidFill>
                  <a:srgbClr val="FF0000"/>
                </a:solidFill>
                <a:sym typeface="+mn-ea"/>
              </a:rPr>
              <a:t>广播 </a:t>
            </a:r>
            <a:r>
              <a:rPr lang="en-US" altLang="zh-CN" sz="2800" dirty="0" smtClean="0">
                <a:solidFill>
                  <a:srgbClr val="FF0000"/>
                </a:solidFill>
                <a:sym typeface="+mn-ea"/>
              </a:rPr>
              <a:t>ARP </a:t>
            </a:r>
            <a:r>
              <a:rPr lang="zh-CN" altLang="en-US" sz="2800" dirty="0" smtClean="0">
                <a:solidFill>
                  <a:srgbClr val="FF0000"/>
                </a:solidFill>
                <a:sym typeface="+mn-ea"/>
              </a:rPr>
              <a:t>请求</a:t>
            </a:r>
            <a:endParaRPr lang="zh-CN" altLang="en-US" sz="2800" dirty="0"/>
          </a:p>
          <a:p>
            <a:pPr lvl="1">
              <a:spcBef>
                <a:spcPts val="1200"/>
              </a:spcBef>
            </a:pPr>
            <a:r>
              <a:rPr lang="zh-CN" altLang="en-US" sz="2800" dirty="0">
                <a:sym typeface="+mn-ea"/>
              </a:rPr>
              <a:t>路由器不转发</a:t>
            </a:r>
            <a:r>
              <a:rPr lang="en-US" altLang="zh-CN" sz="2800" dirty="0">
                <a:sym typeface="+mn-ea"/>
              </a:rPr>
              <a:t>ARP</a:t>
            </a:r>
            <a:r>
              <a:rPr lang="zh-CN" altLang="en-US" sz="2800" dirty="0">
                <a:sym typeface="+mn-ea"/>
              </a:rPr>
              <a:t>请求</a:t>
            </a:r>
          </a:p>
          <a:p>
            <a:pPr lvl="0">
              <a:spcBef>
                <a:spcPts val="1200"/>
              </a:spcBef>
            </a:pPr>
            <a:r>
              <a:rPr lang="en-US" altLang="zh-CN" sz="3200" dirty="0">
                <a:sym typeface="+mn-ea"/>
              </a:rPr>
              <a:t>ARP</a:t>
            </a:r>
            <a:r>
              <a:rPr lang="zh-CN" altLang="en-US" sz="3200" dirty="0">
                <a:sym typeface="+mn-ea"/>
              </a:rPr>
              <a:t>表是自动建立的，不需管理员配置</a:t>
            </a:r>
          </a:p>
          <a:p>
            <a:pPr>
              <a:spcBef>
                <a:spcPts val="1200"/>
              </a:spcBef>
            </a:pPr>
            <a:endParaRPr lang="zh-CN" altLang="en-US" sz="3200" dirty="0">
              <a:solidFill>
                <a:srgbClr val="FF0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lgn="ctr"/>
            <a:r>
              <a:rPr lang="en-US" altLang="zh-CN"/>
              <a:t>ARP </a:t>
            </a:r>
            <a:r>
              <a:rPr lang="zh-CN" altLang="en-US"/>
              <a:t>高速缓存</a:t>
            </a:r>
          </a:p>
        </p:txBody>
      </p:sp>
      <p:sp>
        <p:nvSpPr>
          <p:cNvPr id="221187" name="Rectangle 3"/>
          <p:cNvSpPr>
            <a:spLocks noGrp="1" noChangeArrowheads="1"/>
          </p:cNvSpPr>
          <p:nvPr>
            <p:ph idx="1"/>
          </p:nvPr>
        </p:nvSpPr>
        <p:spPr/>
        <p:txBody>
          <a:bodyPr/>
          <a:lstStyle/>
          <a:p>
            <a:pPr marL="342900" lvl="1" indent="-342900">
              <a:buClr>
                <a:srgbClr val="333399"/>
              </a:buClr>
              <a:buSzPct val="75000"/>
            </a:pPr>
            <a:r>
              <a:rPr lang="zh-CN" altLang="en-US" sz="3200" dirty="0">
                <a:solidFill>
                  <a:schemeClr val="tx1"/>
                </a:solidFill>
              </a:rPr>
              <a:t>存放最近获得</a:t>
            </a:r>
            <a:r>
              <a:rPr lang="zh-CN" altLang="en-US" sz="3200" dirty="0" smtClean="0">
                <a:solidFill>
                  <a:schemeClr val="tx1"/>
                </a:solidFill>
              </a:rPr>
              <a:t>的 </a:t>
            </a:r>
            <a:r>
              <a:rPr lang="en-US" altLang="zh-CN" sz="3200" dirty="0" smtClean="0">
                <a:solidFill>
                  <a:schemeClr val="tx1"/>
                </a:solidFill>
              </a:rPr>
              <a:t>IP </a:t>
            </a:r>
            <a:r>
              <a:rPr lang="zh-CN" altLang="en-US" sz="3200" dirty="0" smtClean="0">
                <a:solidFill>
                  <a:schemeClr val="tx1"/>
                </a:solidFill>
              </a:rPr>
              <a:t>地址到 </a:t>
            </a:r>
            <a:r>
              <a:rPr lang="en-US" altLang="zh-CN" sz="3200" dirty="0" smtClean="0">
                <a:solidFill>
                  <a:schemeClr val="tx1"/>
                </a:solidFill>
              </a:rPr>
              <a:t>MAC </a:t>
            </a:r>
            <a:r>
              <a:rPr lang="zh-CN" altLang="en-US" sz="3200" dirty="0" smtClean="0">
                <a:solidFill>
                  <a:schemeClr val="tx1"/>
                </a:solidFill>
              </a:rPr>
              <a:t>地址</a:t>
            </a:r>
            <a:r>
              <a:rPr lang="zh-CN" altLang="en-US" sz="3200" dirty="0">
                <a:solidFill>
                  <a:schemeClr val="tx1"/>
                </a:solidFill>
              </a:rPr>
              <a:t>的绑定</a:t>
            </a:r>
            <a:endParaRPr lang="zh-CN" altLang="en-US" sz="3200" dirty="0">
              <a:solidFill>
                <a:srgbClr val="FF0000"/>
              </a:solidFill>
            </a:endParaRPr>
          </a:p>
          <a:p>
            <a:pPr marL="971550" lvl="1" indent="-514350">
              <a:buAutoNum type="arabicPeriod"/>
            </a:pPr>
            <a:r>
              <a:rPr lang="zh-CN" altLang="en-US" dirty="0">
                <a:solidFill>
                  <a:srgbClr val="000099"/>
                </a:solidFill>
              </a:rPr>
              <a:t>主机 </a:t>
            </a:r>
            <a:r>
              <a:rPr lang="en-US" altLang="zh-CN" dirty="0">
                <a:solidFill>
                  <a:srgbClr val="000099"/>
                </a:solidFill>
              </a:rPr>
              <a:t>A </a:t>
            </a:r>
            <a:r>
              <a:rPr lang="zh-CN" altLang="en-US" dirty="0">
                <a:solidFill>
                  <a:srgbClr val="000099"/>
                </a:solidFill>
              </a:rPr>
              <a:t>在发送其 </a:t>
            </a:r>
            <a:r>
              <a:rPr lang="en-US" altLang="zh-CN" dirty="0">
                <a:solidFill>
                  <a:srgbClr val="000099"/>
                </a:solidFill>
              </a:rPr>
              <a:t>ARP </a:t>
            </a:r>
            <a:r>
              <a:rPr lang="zh-CN" altLang="en-US" dirty="0">
                <a:solidFill>
                  <a:srgbClr val="000099"/>
                </a:solidFill>
              </a:rPr>
              <a:t>请求分组时：将自己的 </a:t>
            </a:r>
            <a:r>
              <a:rPr lang="en-US" altLang="zh-CN" dirty="0">
                <a:solidFill>
                  <a:srgbClr val="000099"/>
                </a:solidFill>
              </a:rPr>
              <a:t>IP </a:t>
            </a:r>
            <a:r>
              <a:rPr lang="zh-CN" altLang="en-US" dirty="0">
                <a:solidFill>
                  <a:srgbClr val="000099"/>
                </a:solidFill>
              </a:rPr>
              <a:t>地址到硬件地址的映射写入 </a:t>
            </a:r>
            <a:r>
              <a:rPr lang="en-US" altLang="zh-CN" dirty="0">
                <a:solidFill>
                  <a:srgbClr val="000099"/>
                </a:solidFill>
              </a:rPr>
              <a:t>ARP </a:t>
            </a:r>
            <a:r>
              <a:rPr lang="zh-CN" altLang="en-US" dirty="0">
                <a:solidFill>
                  <a:srgbClr val="000099"/>
                </a:solidFill>
              </a:rPr>
              <a:t>请求分组。</a:t>
            </a:r>
          </a:p>
          <a:p>
            <a:pPr marL="971550" lvl="1" indent="-514350">
              <a:buAutoNum type="arabicPeriod"/>
            </a:pPr>
            <a:r>
              <a:rPr lang="zh-CN" altLang="en-US" dirty="0">
                <a:solidFill>
                  <a:srgbClr val="000099"/>
                </a:solidFill>
              </a:rPr>
              <a:t>当主机 </a:t>
            </a:r>
            <a:r>
              <a:rPr lang="en-US" altLang="zh-CN" dirty="0">
                <a:solidFill>
                  <a:srgbClr val="000099"/>
                </a:solidFill>
              </a:rPr>
              <a:t>B </a:t>
            </a:r>
            <a:r>
              <a:rPr lang="zh-CN" altLang="en-US" dirty="0">
                <a:solidFill>
                  <a:srgbClr val="000099"/>
                </a:solidFill>
              </a:rPr>
              <a:t>收到 </a:t>
            </a:r>
            <a:r>
              <a:rPr lang="en-US" altLang="zh-CN" dirty="0">
                <a:solidFill>
                  <a:srgbClr val="000099"/>
                </a:solidFill>
              </a:rPr>
              <a:t>A </a:t>
            </a:r>
            <a:r>
              <a:rPr lang="zh-CN" altLang="en-US" dirty="0">
                <a:solidFill>
                  <a:srgbClr val="000099"/>
                </a:solidFill>
              </a:rPr>
              <a:t>的 </a:t>
            </a:r>
            <a:r>
              <a:rPr lang="en-US" altLang="zh-CN" dirty="0">
                <a:solidFill>
                  <a:srgbClr val="000099"/>
                </a:solidFill>
              </a:rPr>
              <a:t>ARP </a:t>
            </a:r>
            <a:r>
              <a:rPr lang="zh-CN" altLang="en-US" dirty="0">
                <a:solidFill>
                  <a:srgbClr val="000099"/>
                </a:solidFill>
              </a:rPr>
              <a:t>请求分组时：将主机 </a:t>
            </a:r>
            <a:r>
              <a:rPr lang="en-US" altLang="zh-CN" dirty="0">
                <a:solidFill>
                  <a:srgbClr val="000099"/>
                </a:solidFill>
              </a:rPr>
              <a:t>A </a:t>
            </a:r>
            <a:r>
              <a:rPr lang="zh-CN" altLang="en-US" dirty="0">
                <a:solidFill>
                  <a:srgbClr val="000099"/>
                </a:solidFill>
              </a:rPr>
              <a:t>的这一地址映射写入主机 </a:t>
            </a:r>
            <a:r>
              <a:rPr lang="en-US" altLang="zh-CN" dirty="0">
                <a:solidFill>
                  <a:srgbClr val="000099"/>
                </a:solidFill>
              </a:rPr>
              <a:t>B </a:t>
            </a:r>
            <a:r>
              <a:rPr lang="zh-CN" altLang="en-US" dirty="0">
                <a:solidFill>
                  <a:srgbClr val="000099"/>
                </a:solidFill>
              </a:rPr>
              <a:t>自己的 </a:t>
            </a:r>
            <a:r>
              <a:rPr lang="en-US" altLang="zh-CN" dirty="0">
                <a:solidFill>
                  <a:srgbClr val="000099"/>
                </a:solidFill>
              </a:rPr>
              <a:t>ARP </a:t>
            </a:r>
            <a:r>
              <a:rPr lang="zh-CN" altLang="en-US" dirty="0">
                <a:solidFill>
                  <a:srgbClr val="000099"/>
                </a:solidFill>
              </a:rPr>
              <a:t>高速缓存中。</a:t>
            </a:r>
            <a:endParaRPr lang="zh-CN" altLang="en-US" dirty="0"/>
          </a:p>
          <a:p>
            <a:r>
              <a:rPr lang="zh-CN" altLang="en-US" dirty="0"/>
              <a:t>每台主机一个</a:t>
            </a:r>
            <a:r>
              <a:rPr lang="en-US" altLang="zh-CN" dirty="0"/>
              <a:t>IP</a:t>
            </a:r>
            <a:r>
              <a:rPr lang="zh-CN" altLang="en-US" dirty="0"/>
              <a:t>地址和一个适配器</a:t>
            </a:r>
          </a:p>
          <a:p>
            <a:r>
              <a:rPr lang="zh-CN" altLang="en-US" dirty="0"/>
              <a:t>一台路由器的每个接口都有一个</a:t>
            </a:r>
            <a:r>
              <a:rPr lang="en-US" altLang="zh-CN" dirty="0"/>
              <a:t>IP</a:t>
            </a:r>
            <a:r>
              <a:rPr lang="zh-CN" altLang="en-US" dirty="0"/>
              <a:t>地址，也都有一个</a:t>
            </a:r>
            <a:r>
              <a:rPr lang="en-US" altLang="zh-CN" dirty="0"/>
              <a:t>ARP</a:t>
            </a:r>
            <a:r>
              <a:rPr lang="zh-CN" altLang="en-US" dirty="0"/>
              <a:t>模块和一个适配器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1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1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algn="ctr"/>
            <a:r>
              <a:rPr lang="zh-CN" altLang="en-US"/>
              <a:t>注 意</a:t>
            </a:r>
            <a:endParaRPr lang="zh-CN" altLang="en-US" sz="3600"/>
          </a:p>
        </p:txBody>
      </p:sp>
      <p:sp>
        <p:nvSpPr>
          <p:cNvPr id="224259" name="Rectangle 3"/>
          <p:cNvSpPr>
            <a:spLocks noGrp="1" noChangeArrowheads="1"/>
          </p:cNvSpPr>
          <p:nvPr>
            <p:ph idx="1"/>
          </p:nvPr>
        </p:nvSpPr>
        <p:spPr/>
        <p:txBody>
          <a:bodyPr/>
          <a:lstStyle/>
          <a:p>
            <a:r>
              <a:rPr lang="en-US" altLang="zh-CN" dirty="0">
                <a:solidFill>
                  <a:srgbClr val="0000FF"/>
                </a:solidFill>
              </a:rPr>
              <a:t>ARP </a:t>
            </a:r>
            <a:r>
              <a:rPr lang="zh-CN" altLang="en-US" dirty="0">
                <a:solidFill>
                  <a:srgbClr val="0000FF"/>
                </a:solidFill>
              </a:rPr>
              <a:t>是解决</a:t>
            </a:r>
            <a:r>
              <a:rPr lang="zh-CN" altLang="en-US" dirty="0">
                <a:solidFill>
                  <a:srgbClr val="FF0000"/>
                </a:solidFill>
              </a:rPr>
              <a:t>同一个局域网</a:t>
            </a:r>
            <a:r>
              <a:rPr lang="zh-CN" altLang="en-US" dirty="0">
                <a:solidFill>
                  <a:srgbClr val="0000FF"/>
                </a:solidFill>
              </a:rPr>
              <a:t>上的主机或路由器的 </a:t>
            </a:r>
            <a:r>
              <a:rPr lang="en-US" altLang="zh-CN" dirty="0">
                <a:solidFill>
                  <a:srgbClr val="0000FF"/>
                </a:solidFill>
              </a:rPr>
              <a:t>IP </a:t>
            </a:r>
            <a:r>
              <a:rPr lang="zh-CN" altLang="en-US" dirty="0">
                <a:solidFill>
                  <a:srgbClr val="0000FF"/>
                </a:solidFill>
              </a:rPr>
              <a:t>地址和硬件地址的映射问题。</a:t>
            </a:r>
          </a:p>
          <a:p>
            <a:r>
              <a:rPr lang="zh-CN" altLang="en-US" dirty="0"/>
              <a:t>如果所要找的主机和源主机不在同一个局域网上，那么</a:t>
            </a:r>
            <a:r>
              <a:rPr lang="zh-CN" altLang="en-US" dirty="0">
                <a:solidFill>
                  <a:srgbClr val="FF0000"/>
                </a:solidFill>
              </a:rPr>
              <a:t>就要通过 </a:t>
            </a:r>
            <a:r>
              <a:rPr lang="en-US" altLang="zh-CN" dirty="0">
                <a:solidFill>
                  <a:srgbClr val="FF0000"/>
                </a:solidFill>
              </a:rPr>
              <a:t>ARP </a:t>
            </a:r>
            <a:r>
              <a:rPr lang="zh-CN" altLang="en-US" dirty="0">
                <a:solidFill>
                  <a:srgbClr val="FF0000"/>
                </a:solidFill>
              </a:rPr>
              <a:t>找到一个位于本局域网上的某个路由器的硬件地址，</a:t>
            </a:r>
            <a:r>
              <a:rPr lang="zh-CN" altLang="en-US" dirty="0"/>
              <a:t>然后把分组发送给这个路由器，让这个路由器把分组转发给下一个网络。剩下的工作就由下一个网络来做。</a:t>
            </a:r>
          </a:p>
          <a:p>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sz="4000" dirty="0"/>
              <a:t>使用 </a:t>
            </a:r>
            <a:r>
              <a:rPr lang="en-US" altLang="zh-CN" sz="4000" dirty="0"/>
              <a:t>ARP </a:t>
            </a:r>
            <a:r>
              <a:rPr lang="zh-CN" altLang="en-US" sz="4000" dirty="0"/>
              <a:t>的四种典型情况 </a:t>
            </a:r>
          </a:p>
        </p:txBody>
      </p:sp>
      <p:sp>
        <p:nvSpPr>
          <p:cNvPr id="976899" name="Rectangle 3"/>
          <p:cNvSpPr>
            <a:spLocks noGrp="1" noChangeArrowheads="1"/>
          </p:cNvSpPr>
          <p:nvPr>
            <p:ph idx="1"/>
          </p:nvPr>
        </p:nvSpPr>
        <p:spPr/>
        <p:txBody>
          <a:bodyPr/>
          <a:lstStyle/>
          <a:p>
            <a:r>
              <a:rPr lang="zh-CN" altLang="en-US" sz="2600" dirty="0">
                <a:solidFill>
                  <a:srgbClr val="000099"/>
                </a:solidFill>
                <a:effectLst>
                  <a:outerShdw blurRad="38100" dist="38100" dir="2700000" algn="tl">
                    <a:srgbClr val="000000">
                      <a:alpha val="43137"/>
                    </a:srgbClr>
                  </a:outerShdw>
                </a:effectLst>
              </a:rPr>
              <a:t>发送方是主机</a:t>
            </a:r>
            <a:r>
              <a:rPr lang="zh-CN" altLang="en-US" sz="2600" dirty="0"/>
              <a:t>，要</a:t>
            </a:r>
            <a:r>
              <a:rPr lang="zh-CN" altLang="en-US" sz="2600" dirty="0" smtClean="0"/>
              <a:t>把 </a:t>
            </a:r>
            <a:r>
              <a:rPr lang="en-US" altLang="zh-CN" sz="2600" dirty="0" smtClean="0"/>
              <a:t>IP </a:t>
            </a:r>
            <a:r>
              <a:rPr lang="zh-CN" altLang="en-US" sz="2600" dirty="0" smtClean="0"/>
              <a:t>数据报</a:t>
            </a:r>
            <a:r>
              <a:rPr lang="zh-CN" altLang="en-US" sz="2600" dirty="0"/>
              <a:t>发送到本网络上的另一个主机。这时用 </a:t>
            </a:r>
            <a:r>
              <a:rPr lang="en-US" altLang="zh-CN" sz="2600" dirty="0"/>
              <a:t>ARP </a:t>
            </a:r>
            <a:r>
              <a:rPr lang="zh-CN" altLang="en-US" sz="2600" dirty="0"/>
              <a:t>找到目的主机的硬件地址。 </a:t>
            </a:r>
          </a:p>
          <a:p>
            <a:r>
              <a:rPr lang="zh-CN" altLang="en-US" sz="2600" dirty="0">
                <a:solidFill>
                  <a:srgbClr val="000099"/>
                </a:solidFill>
              </a:rPr>
              <a:t>发送方是主机</a:t>
            </a:r>
            <a:r>
              <a:rPr lang="zh-CN" altLang="en-US" sz="2600" dirty="0"/>
              <a:t>，要把 </a:t>
            </a:r>
            <a:r>
              <a:rPr lang="en-US" altLang="zh-CN" sz="2600" dirty="0"/>
              <a:t>IP </a:t>
            </a:r>
            <a:r>
              <a:rPr lang="zh-CN" altLang="en-US" sz="2600" dirty="0"/>
              <a:t>数据报发送到另一个网络上的一个主机。这时用 </a:t>
            </a:r>
            <a:r>
              <a:rPr lang="en-US" altLang="zh-CN" sz="2600" dirty="0"/>
              <a:t>ARP </a:t>
            </a:r>
            <a:r>
              <a:rPr lang="zh-CN" altLang="en-US" sz="2600" dirty="0"/>
              <a:t>找到本网络上的一个路由器的硬件地址。剩下的工作由这个路由器来完成。 </a:t>
            </a:r>
          </a:p>
          <a:p>
            <a:r>
              <a:rPr lang="zh-CN" altLang="en-US" sz="2600" dirty="0">
                <a:solidFill>
                  <a:srgbClr val="000099"/>
                </a:solidFill>
              </a:rPr>
              <a:t>发送方是路由器</a:t>
            </a:r>
            <a:r>
              <a:rPr lang="zh-CN" altLang="en-US" sz="2600" dirty="0"/>
              <a:t>，要把 </a:t>
            </a:r>
            <a:r>
              <a:rPr lang="en-US" altLang="zh-CN" sz="2600" dirty="0"/>
              <a:t>IP </a:t>
            </a:r>
            <a:r>
              <a:rPr lang="zh-CN" altLang="en-US" sz="2600" dirty="0"/>
              <a:t>数据报转发到本网络上的一个主机。这时用 </a:t>
            </a:r>
            <a:r>
              <a:rPr lang="en-US" altLang="zh-CN" sz="2600" dirty="0"/>
              <a:t>ARP </a:t>
            </a:r>
            <a:r>
              <a:rPr lang="zh-CN" altLang="en-US" sz="2600" dirty="0"/>
              <a:t>找到目的主机的硬件地址。 </a:t>
            </a:r>
          </a:p>
          <a:p>
            <a:r>
              <a:rPr lang="zh-CN" altLang="en-US" sz="2600" dirty="0">
                <a:solidFill>
                  <a:srgbClr val="000099"/>
                </a:solidFill>
              </a:rPr>
              <a:t>发送方是路由器</a:t>
            </a:r>
            <a:r>
              <a:rPr lang="zh-CN" altLang="en-US" sz="2600" dirty="0"/>
              <a:t>，要把 </a:t>
            </a:r>
            <a:r>
              <a:rPr lang="en-US" altLang="zh-CN" sz="2600" dirty="0"/>
              <a:t>IP </a:t>
            </a:r>
            <a:r>
              <a:rPr lang="zh-CN" altLang="en-US" sz="2600" dirty="0"/>
              <a:t>数据报转发到另一个网络上的一个主机。这时用 </a:t>
            </a:r>
            <a:r>
              <a:rPr lang="en-US" altLang="zh-CN" sz="2600" dirty="0"/>
              <a:t>ARP </a:t>
            </a:r>
            <a:r>
              <a:rPr lang="zh-CN" altLang="en-US" sz="2600" dirty="0"/>
              <a:t>找到本网络上另一个路由器的硬件地址。剩下的工作由这个路由器来完成。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076225"/>
          <p:cNvSpPr>
            <a:spLocks noGrp="1"/>
          </p:cNvSpPr>
          <p:nvPr>
            <p:ph type="title"/>
          </p:nvPr>
        </p:nvSpPr>
        <p:spPr/>
        <p:txBody>
          <a:bodyPr anchor="b"/>
          <a:lstStyle/>
          <a:p>
            <a:r>
              <a:rPr lang="en-US" altLang="zh-CN" dirty="0"/>
              <a:t>ARP</a:t>
            </a:r>
            <a:r>
              <a:rPr lang="zh-CN" altLang="en-US" dirty="0"/>
              <a:t>命令</a:t>
            </a:r>
          </a:p>
        </p:txBody>
      </p:sp>
      <p:sp>
        <p:nvSpPr>
          <p:cNvPr id="140290" name="文本占位符 1076226"/>
          <p:cNvSpPr>
            <a:spLocks noGrp="1"/>
          </p:cNvSpPr>
          <p:nvPr>
            <p:ph idx="1"/>
          </p:nvPr>
        </p:nvSpPr>
        <p:spPr>
          <a:xfrm>
            <a:off x="495301" y="1542415"/>
            <a:ext cx="9065895" cy="4608830"/>
          </a:xfrm>
        </p:spPr>
        <p:txBody>
          <a:bodyPr anchor="t"/>
          <a:lstStyle/>
          <a:p>
            <a:r>
              <a:rPr lang="en-US" altLang="zh-CN" dirty="0"/>
              <a:t>Arp –d</a:t>
            </a:r>
            <a:r>
              <a:rPr lang="zh-CN" altLang="en-US" dirty="0"/>
              <a:t>清除本机</a:t>
            </a:r>
            <a:r>
              <a:rPr lang="en-US" altLang="zh-CN" dirty="0"/>
              <a:t>ARP</a:t>
            </a:r>
            <a:r>
              <a:rPr lang="zh-CN" altLang="en-US" dirty="0"/>
              <a:t>表</a:t>
            </a:r>
          </a:p>
          <a:p>
            <a:r>
              <a:rPr lang="en-US" altLang="zh-CN" dirty="0"/>
              <a:t>Arp –a </a:t>
            </a:r>
            <a:r>
              <a:rPr lang="zh-CN" altLang="en-US" dirty="0"/>
              <a:t>命令可以查看本机存储的</a:t>
            </a:r>
            <a:r>
              <a:rPr lang="en-US" altLang="zh-CN" dirty="0"/>
              <a:t>IP</a:t>
            </a:r>
            <a:r>
              <a:rPr lang="zh-CN" altLang="en-US" dirty="0"/>
              <a:t>地址与物理地址的对应表</a:t>
            </a:r>
          </a:p>
          <a:p>
            <a:endParaRPr lang="zh-CN" altLang="en-US" dirty="0"/>
          </a:p>
        </p:txBody>
      </p:sp>
      <p:pic>
        <p:nvPicPr>
          <p:cNvPr id="66561" name="Picture 1"/>
          <p:cNvPicPr>
            <a:picLocks noChangeAspect="1" noChangeArrowheads="1"/>
          </p:cNvPicPr>
          <p:nvPr/>
        </p:nvPicPr>
        <p:blipFill>
          <a:blip r:embed="rId2" cstate="print"/>
          <a:srcRect/>
          <a:stretch>
            <a:fillRect/>
          </a:stretch>
        </p:blipFill>
        <p:spPr bwMode="auto">
          <a:xfrm>
            <a:off x="3584848" y="2780928"/>
            <a:ext cx="6104829" cy="3816424"/>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zh-CN" dirty="0"/>
              <a:t>4.2.5  IP </a:t>
            </a:r>
            <a:r>
              <a:rPr lang="zh-CN" altLang="en-US" dirty="0"/>
              <a:t>数据报的格式 </a:t>
            </a:r>
          </a:p>
        </p:txBody>
      </p:sp>
      <p:sp>
        <p:nvSpPr>
          <p:cNvPr id="238596" name="Rectangle 4"/>
          <p:cNvSpPr>
            <a:spLocks noGrp="1" noChangeArrowheads="1"/>
          </p:cNvSpPr>
          <p:nvPr>
            <p:ph idx="1"/>
          </p:nvPr>
        </p:nvSpPr>
        <p:spPr/>
        <p:txBody>
          <a:bodyPr/>
          <a:lstStyle/>
          <a:p>
            <a:r>
              <a:rPr lang="zh-CN" altLang="en-US" dirty="0"/>
              <a:t>一个 </a:t>
            </a:r>
            <a:r>
              <a:rPr lang="en-US" altLang="zh-CN" dirty="0"/>
              <a:t>IP </a:t>
            </a:r>
            <a:r>
              <a:rPr lang="zh-CN" altLang="en-US" dirty="0"/>
              <a:t>数据报由</a:t>
            </a:r>
            <a:r>
              <a:rPr lang="zh-CN" altLang="en-US" dirty="0">
                <a:solidFill>
                  <a:srgbClr val="FF0000"/>
                </a:solidFill>
              </a:rPr>
              <a:t>首部</a:t>
            </a:r>
            <a:r>
              <a:rPr lang="zh-CN" altLang="en-US" dirty="0"/>
              <a:t>和</a:t>
            </a:r>
            <a:r>
              <a:rPr lang="zh-CN" altLang="en-US" dirty="0">
                <a:solidFill>
                  <a:srgbClr val="FF0000"/>
                </a:solidFill>
              </a:rPr>
              <a:t>数据</a:t>
            </a:r>
            <a:r>
              <a:rPr lang="zh-CN" altLang="en-US" dirty="0"/>
              <a:t>两部分组成。</a:t>
            </a:r>
          </a:p>
          <a:p>
            <a:r>
              <a:rPr lang="zh-CN" altLang="en-US" dirty="0">
                <a:solidFill>
                  <a:srgbClr val="0000FF"/>
                </a:solidFill>
              </a:rPr>
              <a:t>首部的前一部分是固定长度，共 </a:t>
            </a:r>
            <a:r>
              <a:rPr lang="en-US" altLang="zh-CN" dirty="0">
                <a:solidFill>
                  <a:srgbClr val="0000FF"/>
                </a:solidFill>
              </a:rPr>
              <a:t>20 </a:t>
            </a:r>
            <a:r>
              <a:rPr lang="zh-CN" altLang="en-US" dirty="0">
                <a:solidFill>
                  <a:srgbClr val="0000FF"/>
                </a:solidFill>
              </a:rPr>
              <a:t>字节，是所有 </a:t>
            </a:r>
            <a:r>
              <a:rPr lang="en-US" altLang="zh-CN" dirty="0">
                <a:solidFill>
                  <a:srgbClr val="0000FF"/>
                </a:solidFill>
              </a:rPr>
              <a:t>IP </a:t>
            </a:r>
            <a:r>
              <a:rPr lang="zh-CN" altLang="en-US" dirty="0">
                <a:solidFill>
                  <a:srgbClr val="0000FF"/>
                </a:solidFill>
              </a:rPr>
              <a:t>数据报必须具有的。</a:t>
            </a:r>
          </a:p>
          <a:p>
            <a:r>
              <a:rPr lang="zh-CN" altLang="en-US" dirty="0"/>
              <a:t>在首部的固定部分的后面是一些可选字段，其长度是可变的。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4128"/>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60"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6" y="1596727"/>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4" y="5220989"/>
            <a:ext cx="1559851" cy="449262"/>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2128"/>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098378"/>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319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03191"/>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09837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2128"/>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2212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09837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3192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03191"/>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6197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03303"/>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31928"/>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3503"/>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03078"/>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8274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3"/>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3"/>
            <a:ext cx="3353594"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6" y="5238453"/>
            <a:ext cx="91050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9" y="5706766"/>
            <a:ext cx="1264963"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6567"/>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6" y="1566564"/>
            <a:ext cx="8554244"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15893" cy="855662"/>
            <a:chOff x="1037" y="3475"/>
            <a:chExt cx="707"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7"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1890804" y="251939"/>
            <a:ext cx="6446573"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r>
              <a:rPr lang="en-US" altLang="zh-CN" sz="3200" b="1" dirty="0">
                <a:solidFill>
                  <a:srgbClr val="0000CC"/>
                </a:solidFill>
                <a:latin typeface="Arial" panose="020B0604020202020204" pitchFamily="34" charset="0"/>
                <a:ea typeface="黑体" panose="02010609060101010101" pitchFamily="2" charset="-122"/>
              </a:rPr>
              <a:t>IP </a:t>
            </a:r>
            <a:r>
              <a:rPr lang="zh-CN" altLang="en-US" sz="3200" b="1" dirty="0">
                <a:solidFill>
                  <a:srgbClr val="0000CC"/>
                </a:solidFill>
                <a:latin typeface="Arial" panose="020B0604020202020204" pitchFamily="34" charset="0"/>
                <a:ea typeface="黑体" panose="02010609060101010101" pitchFamily="2" charset="-122"/>
              </a:rPr>
              <a:t>数据报由首部和数据两部分组成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4128"/>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60"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6" y="1596727"/>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4" y="5220989"/>
            <a:ext cx="1559851" cy="449262"/>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07791"/>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07791"/>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2128"/>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098378"/>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3191"/>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03191"/>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09837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2128"/>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2212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09837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3192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03191"/>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61978"/>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03303"/>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31928"/>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3503"/>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03078"/>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8274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3"/>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3"/>
            <a:ext cx="3353594"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6" y="5238453"/>
            <a:ext cx="91050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9" y="5706766"/>
            <a:ext cx="1264963"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6567"/>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6" y="1566564"/>
            <a:ext cx="8554244" cy="4102100"/>
            <a:chOff x="703" y="845"/>
            <a:chExt cx="4974" cy="2584"/>
          </a:xfrm>
        </p:grpSpPr>
        <p:sp>
          <p:nvSpPr>
            <p:cNvPr id="379995" name="Rectangle 91"/>
            <p:cNvSpPr>
              <a:spLocks noChangeArrowheads="1"/>
            </p:cNvSpPr>
            <p:nvPr/>
          </p:nvSpPr>
          <p:spPr bwMode="auto">
            <a:xfrm>
              <a:off x="703" y="845"/>
              <a:ext cx="4974" cy="1427"/>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15893" cy="855662"/>
            <a:chOff x="1037" y="3475"/>
            <a:chExt cx="707"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7"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1715841" y="232194"/>
            <a:ext cx="6902414" cy="954107"/>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2800" b="1" dirty="0" smtClean="0">
                <a:solidFill>
                  <a:srgbClr val="0000CC"/>
                </a:solidFill>
                <a:latin typeface="Arial" panose="020B0604020202020204" pitchFamily="34" charset="0"/>
                <a:ea typeface="黑体" panose="02010609060101010101" pitchFamily="2" charset="-122"/>
              </a:rPr>
              <a:t>首部</a:t>
            </a:r>
            <a:r>
              <a:rPr lang="zh-CN" altLang="en-US" sz="2800" b="1" dirty="0">
                <a:solidFill>
                  <a:srgbClr val="0000CC"/>
                </a:solidFill>
                <a:latin typeface="Arial" panose="020B0604020202020204" pitchFamily="34" charset="0"/>
                <a:ea typeface="黑体" panose="02010609060101010101" pitchFamily="2" charset="-122"/>
              </a:rPr>
              <a:t>的前一部分是固定长度，共 </a:t>
            </a:r>
            <a:r>
              <a:rPr lang="en-US" altLang="zh-CN" sz="2800" b="1" dirty="0">
                <a:solidFill>
                  <a:srgbClr val="0000CC"/>
                </a:solidFill>
                <a:latin typeface="Arial" panose="020B0604020202020204" pitchFamily="34" charset="0"/>
                <a:ea typeface="黑体" panose="02010609060101010101" pitchFamily="2" charset="-122"/>
              </a:rPr>
              <a:t>20 </a:t>
            </a:r>
            <a:r>
              <a:rPr lang="zh-CN" altLang="en-US" sz="2800" b="1" dirty="0">
                <a:solidFill>
                  <a:srgbClr val="0000CC"/>
                </a:solidFill>
                <a:latin typeface="Arial" panose="020B0604020202020204" pitchFamily="34" charset="0"/>
                <a:ea typeface="黑体" panose="02010609060101010101" pitchFamily="2" charset="-122"/>
              </a:rPr>
              <a:t>字节，是所有 </a:t>
            </a:r>
            <a:r>
              <a:rPr lang="en-US" altLang="zh-CN" sz="2800" b="1" dirty="0">
                <a:solidFill>
                  <a:srgbClr val="0000CC"/>
                </a:solidFill>
                <a:latin typeface="Arial" panose="020B0604020202020204" pitchFamily="34" charset="0"/>
                <a:ea typeface="黑体" panose="02010609060101010101" pitchFamily="2" charset="-122"/>
              </a:rPr>
              <a:t>IP </a:t>
            </a:r>
            <a:r>
              <a:rPr lang="zh-CN" altLang="en-US" sz="2800" b="1" dirty="0">
                <a:solidFill>
                  <a:srgbClr val="0000CC"/>
                </a:solidFill>
                <a:latin typeface="Arial" panose="020B0604020202020204" pitchFamily="34" charset="0"/>
                <a:ea typeface="黑体" panose="02010609060101010101" pitchFamily="2" charset="-122"/>
              </a:rPr>
              <a:t>数据报必须具有的</a:t>
            </a:r>
            <a:r>
              <a:rPr lang="zh-CN" altLang="en-US" sz="2800" b="1" dirty="0" smtClean="0">
                <a:solidFill>
                  <a:srgbClr val="0000CC"/>
                </a:solidFill>
                <a:latin typeface="Arial" panose="020B0604020202020204" pitchFamily="34" charset="0"/>
                <a:ea typeface="黑体" panose="02010609060101010101" pitchFamily="2" charset="-122"/>
              </a:rPr>
              <a:t>。</a:t>
            </a:r>
            <a:endParaRPr lang="zh-CN" altLang="en-US" sz="2800" b="1" dirty="0">
              <a:solidFill>
                <a:srgbClr val="0000CC"/>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a:xfrm>
            <a:off x="-400685" y="188597"/>
            <a:ext cx="10266680" cy="791845"/>
          </a:xfrm>
        </p:spPr>
        <p:txBody>
          <a:bodyPr/>
          <a:lstStyle/>
          <a:p>
            <a:pPr algn="ctr"/>
            <a:r>
              <a:rPr lang="zh-CN" altLang="en-US" dirty="0" smtClean="0">
                <a:sym typeface="+mn-ea"/>
              </a:rPr>
              <a:t>数据报服务</a:t>
            </a:r>
            <a:r>
              <a:rPr lang="zh-CN" altLang="en-US" dirty="0"/>
              <a:t>：尽最大努力</a:t>
            </a:r>
            <a:r>
              <a:rPr lang="zh-CN" altLang="en-US" dirty="0" smtClean="0"/>
              <a:t>交付</a:t>
            </a:r>
            <a:endParaRPr lang="zh-CN" altLang="en-US" dirty="0"/>
          </a:p>
        </p:txBody>
      </p:sp>
      <p:sp>
        <p:nvSpPr>
          <p:cNvPr id="943107" name="Rectangle 3"/>
          <p:cNvSpPr>
            <a:spLocks noGrp="1" noChangeArrowheads="1"/>
          </p:cNvSpPr>
          <p:nvPr>
            <p:ph idx="1"/>
          </p:nvPr>
        </p:nvSpPr>
        <p:spPr/>
        <p:txBody>
          <a:bodyPr/>
          <a:lstStyle/>
          <a:p>
            <a:r>
              <a:rPr lang="zh-CN" altLang="en-US" sz="2800" dirty="0"/>
              <a:t>传输</a:t>
            </a:r>
            <a:r>
              <a:rPr lang="zh-CN" altLang="en-US" sz="2800" dirty="0">
                <a:solidFill>
                  <a:srgbClr val="FF0000"/>
                </a:solidFill>
              </a:rPr>
              <a:t>网络不提供端到端的可靠传输服务：</a:t>
            </a:r>
          </a:p>
          <a:p>
            <a:pPr lvl="1"/>
            <a:r>
              <a:rPr lang="zh-CN" altLang="en-US" sz="2450" dirty="0"/>
              <a:t>网络中的路由器可以做得比较简单，而且价格低廉（与电信网的交换机相比较）。</a:t>
            </a:r>
          </a:p>
          <a:p>
            <a:r>
              <a:rPr lang="zh-CN" altLang="en-US" sz="2800" dirty="0"/>
              <a:t>如果主机（即端系统）中的进程之间的通信需要是可靠的：</a:t>
            </a:r>
          </a:p>
          <a:p>
            <a:pPr lvl="1"/>
            <a:r>
              <a:rPr lang="zh-CN" altLang="en-US" sz="2450" dirty="0"/>
              <a:t>由网络的</a:t>
            </a:r>
            <a:r>
              <a:rPr lang="zh-CN" altLang="en-US" sz="2450" dirty="0">
                <a:solidFill>
                  <a:srgbClr val="FF0000"/>
                </a:solidFill>
              </a:rPr>
              <a:t>主机中的运输层</a:t>
            </a:r>
            <a:r>
              <a:rPr lang="zh-CN" altLang="en-US" sz="2450" dirty="0" smtClean="0">
                <a:solidFill>
                  <a:srgbClr val="FF0000"/>
                </a:solidFill>
              </a:rPr>
              <a:t>负责可靠交付</a:t>
            </a:r>
            <a:r>
              <a:rPr lang="zh-CN" altLang="en-US" sz="2450" dirty="0">
                <a:solidFill>
                  <a:srgbClr val="FF0000"/>
                </a:solidFill>
              </a:rPr>
              <a:t>（包括差错处理、流量控制等） 。</a:t>
            </a:r>
            <a:endParaRPr lang="zh-CN" altLang="en-US" sz="2450" dirty="0"/>
          </a:p>
          <a:p>
            <a:r>
              <a:rPr lang="zh-CN" altLang="en-US" sz="2800" dirty="0" smtClean="0"/>
              <a:t>互连网</a:t>
            </a:r>
            <a:r>
              <a:rPr lang="zh-CN" altLang="en-US" sz="2800" dirty="0"/>
              <a:t>能够发展到今日的规模，充分证明了当初采用这种设计思路的正确性。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737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60" y="5914802"/>
            <a:ext cx="5871369" cy="0"/>
          </a:xfrm>
          <a:prstGeom prst="line">
            <a:avLst/>
          </a:prstGeom>
          <a:noFill/>
          <a:ln w="1270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6" y="1599979"/>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4" y="5224240"/>
            <a:ext cx="1559851" cy="449262"/>
          </a:xfrm>
          <a:prstGeom prst="rect">
            <a:avLst/>
          </a:prstGeom>
          <a:solidFill>
            <a:srgbClr val="CCECFF"/>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4"/>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1104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1104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537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0162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644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0644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0162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537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2537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0162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3517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0644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6522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06553"/>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35178"/>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675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06329"/>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8599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4240"/>
            <a:ext cx="4314958" cy="449262"/>
          </a:xfrm>
          <a:prstGeom prst="rect">
            <a:avLst/>
          </a:prstGeom>
          <a:solidFill>
            <a:srgbClr val="FFFF99"/>
          </a:solidFill>
          <a:ln w="127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41704"/>
            <a:ext cx="3353594" cy="39754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6" y="5241704"/>
            <a:ext cx="91050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9" y="5710017"/>
            <a:ext cx="1264963" cy="39754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981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6" y="3811365"/>
            <a:ext cx="8554244" cy="1860550"/>
            <a:chOff x="703" y="2257"/>
            <a:chExt cx="4974" cy="1172"/>
          </a:xfrm>
        </p:grpSpPr>
        <p:sp>
          <p:nvSpPr>
            <p:cNvPr id="379995" name="Rectangle 91"/>
            <p:cNvSpPr>
              <a:spLocks noChangeArrowheads="1"/>
            </p:cNvSpPr>
            <p:nvPr/>
          </p:nvSpPr>
          <p:spPr bwMode="auto">
            <a:xfrm>
              <a:off x="703" y="2257"/>
              <a:ext cx="4974" cy="265"/>
            </a:xfrm>
            <a:prstGeom prst="rect">
              <a:avLst/>
            </a:prstGeom>
            <a:noFill/>
            <a:ln w="5715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4941"/>
            <a:ext cx="1215893" cy="855662"/>
            <a:chOff x="1037" y="3475"/>
            <a:chExt cx="707"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7"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2275286" y="251939"/>
            <a:ext cx="5852451"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3200" b="1" dirty="0" smtClean="0">
                <a:solidFill>
                  <a:srgbClr val="0000CC"/>
                </a:solidFill>
                <a:latin typeface="Arial" panose="020B0604020202020204" pitchFamily="34" charset="0"/>
                <a:ea typeface="黑体" panose="02010609060101010101" pitchFamily="2" charset="-122"/>
              </a:rPr>
              <a:t>可选</a:t>
            </a:r>
            <a:r>
              <a:rPr lang="zh-CN" altLang="en-US" sz="3200" b="1" dirty="0">
                <a:solidFill>
                  <a:srgbClr val="0000CC"/>
                </a:solidFill>
                <a:latin typeface="Arial" panose="020B0604020202020204" pitchFamily="34" charset="0"/>
                <a:ea typeface="黑体" panose="02010609060101010101" pitchFamily="2" charset="-122"/>
              </a:rPr>
              <a:t>字段，其长度是可变的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3"/>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8137"/>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20738"/>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0"/>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0"/>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0"/>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48"/>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48"/>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498"/>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48"/>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2"/>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5"/>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318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318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31800"/>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31800"/>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800"/>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800"/>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800"/>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6136"/>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387"/>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7200"/>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2720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22387"/>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6136"/>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46136"/>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22387"/>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55937"/>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27200"/>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85987"/>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27312"/>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55937"/>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512"/>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27087"/>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97223"/>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0675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2"/>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576"/>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2010"/>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7" name="Group 90"/>
          <p:cNvGrpSpPr/>
          <p:nvPr/>
        </p:nvGrpSpPr>
        <p:grpSpPr bwMode="auto">
          <a:xfrm>
            <a:off x="1209015" y="1590574"/>
            <a:ext cx="5620278" cy="4430714"/>
            <a:chOff x="703" y="845"/>
            <a:chExt cx="3268" cy="2791"/>
          </a:xfrm>
        </p:grpSpPr>
        <p:sp>
          <p:nvSpPr>
            <p:cNvPr id="68" name="Text Box 85"/>
            <p:cNvSpPr txBox="1">
              <a:spLocks noChangeArrowheads="1"/>
            </p:cNvSpPr>
            <p:nvPr/>
          </p:nvSpPr>
          <p:spPr bwMode="auto">
            <a:xfrm>
              <a:off x="884" y="3113"/>
              <a:ext cx="308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latin typeface="+mn-lt"/>
                  <a:ea typeface="黑体" panose="02010609060101010101" pitchFamily="2" charset="-122"/>
                </a:rPr>
                <a:t>版本</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位，指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协议的</a:t>
              </a:r>
              <a:r>
                <a:rPr lang="zh-CN" altLang="en-US" sz="2400" b="1" dirty="0" smtClean="0">
                  <a:solidFill>
                    <a:srgbClr val="0000CC"/>
                  </a:solidFill>
                  <a:latin typeface="+mn-lt"/>
                  <a:ea typeface="黑体" panose="02010609060101010101" pitchFamily="2" charset="-122"/>
                </a:rPr>
                <a:t>版本。</a:t>
              </a:r>
              <a:endParaRPr lang="zh-CN" altLang="en-US" sz="2400" b="1" dirty="0">
                <a:solidFill>
                  <a:srgbClr val="0000CC"/>
                </a:solidFill>
                <a:latin typeface="+mn-lt"/>
                <a:ea typeface="黑体" panose="02010609060101010101" pitchFamily="2" charset="-122"/>
              </a:endParaRPr>
            </a:p>
            <a:p>
              <a:r>
                <a:rPr lang="zh-CN" altLang="en-US" sz="2400" b="1" dirty="0">
                  <a:solidFill>
                    <a:srgbClr val="0000CC"/>
                  </a:solidFill>
                  <a:latin typeface="+mn-lt"/>
                  <a:ea typeface="黑体" panose="02010609060101010101" pitchFamily="2" charset="-122"/>
                </a:rPr>
                <a:t>目前的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协议版本号为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即 </a:t>
              </a:r>
              <a:r>
                <a:rPr lang="en-US" altLang="zh-CN" sz="2400" b="1" dirty="0">
                  <a:solidFill>
                    <a:srgbClr val="0000CC"/>
                  </a:solidFill>
                  <a:latin typeface="+mn-lt"/>
                  <a:ea typeface="黑体" panose="02010609060101010101" pitchFamily="2" charset="-122"/>
                </a:rPr>
                <a:t>IPv4</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p:txBody>
        </p:sp>
        <p:sp>
          <p:nvSpPr>
            <p:cNvPr id="69" name="Rectangle 89"/>
            <p:cNvSpPr>
              <a:spLocks noChangeArrowheads="1"/>
            </p:cNvSpPr>
            <p:nvPr/>
          </p:nvSpPr>
          <p:spPr bwMode="auto">
            <a:xfrm>
              <a:off x="703" y="845"/>
              <a:ext cx="635" cy="31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标题 5"/>
          <p:cNvSpPr>
            <a:spLocks noGrp="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21"/>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716485"/>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59084"/>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558"/>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858"/>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08"/>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2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2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597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471"/>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496"/>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496"/>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846"/>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496"/>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10"/>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09933"/>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70148"/>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70148"/>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70148"/>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70148"/>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70148"/>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70148"/>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70148"/>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84485"/>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60735"/>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65548"/>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65548"/>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60735"/>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84485"/>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84485"/>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60735"/>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94283"/>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65548"/>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3024335"/>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65658"/>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94283"/>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55860"/>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65435"/>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4035571"/>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45097"/>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10"/>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28924"/>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700358"/>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9"/>
          <p:cNvGrpSpPr/>
          <p:nvPr/>
        </p:nvGrpSpPr>
        <p:grpSpPr bwMode="auto">
          <a:xfrm>
            <a:off x="1663038" y="1628922"/>
            <a:ext cx="5792263" cy="4824414"/>
            <a:chOff x="967" y="845"/>
            <a:chExt cx="3368" cy="3039"/>
          </a:xfrm>
        </p:grpSpPr>
        <p:sp>
          <p:nvSpPr>
            <p:cNvPr id="58" name="Text Box 74"/>
            <p:cNvSpPr txBox="1">
              <a:spLocks noChangeArrowheads="1"/>
            </p:cNvSpPr>
            <p:nvPr/>
          </p:nvSpPr>
          <p:spPr bwMode="auto">
            <a:xfrm>
              <a:off x="967" y="3128"/>
              <a:ext cx="3368" cy="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CC"/>
                  </a:solidFill>
                  <a:latin typeface="+mn-lt"/>
                  <a:ea typeface="黑体" panose="02010609060101010101" pitchFamily="2" charset="-122"/>
                </a:rPr>
                <a:t>首部长度</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位，可表示的最大数值</a:t>
              </a:r>
            </a:p>
            <a:p>
              <a:pPr algn="ctr"/>
              <a:r>
                <a:rPr lang="zh-CN" altLang="en-US" sz="2400" b="1" dirty="0">
                  <a:solidFill>
                    <a:srgbClr val="0000CC"/>
                  </a:solidFill>
                  <a:latin typeface="+mn-lt"/>
                  <a:ea typeface="黑体" panose="02010609060101010101" pitchFamily="2" charset="-122"/>
                </a:rPr>
                <a:t>是 </a:t>
              </a:r>
              <a:r>
                <a:rPr lang="en-US" altLang="zh-CN" sz="2400" b="1" dirty="0">
                  <a:solidFill>
                    <a:srgbClr val="0000CC"/>
                  </a:solidFill>
                  <a:latin typeface="+mn-lt"/>
                  <a:ea typeface="黑体" panose="02010609060101010101" pitchFamily="2" charset="-122"/>
                </a:rPr>
                <a:t>15 </a:t>
              </a:r>
              <a:r>
                <a:rPr lang="zh-CN" altLang="en-US" sz="2400" b="1" dirty="0">
                  <a:solidFill>
                    <a:srgbClr val="0000CC"/>
                  </a:solidFill>
                  <a:latin typeface="+mn-lt"/>
                  <a:ea typeface="黑体" panose="02010609060101010101" pitchFamily="2" charset="-122"/>
                </a:rPr>
                <a:t>个单位</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一个单位为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字节</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a:p>
              <a:pPr algn="ct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的首部长度的最大值是 </a:t>
              </a:r>
              <a:r>
                <a:rPr lang="en-US" altLang="zh-CN" sz="2400" b="1" dirty="0">
                  <a:solidFill>
                    <a:srgbClr val="0000CC"/>
                  </a:solidFill>
                  <a:latin typeface="+mn-lt"/>
                  <a:ea typeface="黑体" panose="02010609060101010101" pitchFamily="2" charset="-122"/>
                </a:rPr>
                <a:t>60 </a:t>
              </a:r>
              <a:r>
                <a:rPr lang="zh-CN" altLang="en-US" sz="2400" b="1" dirty="0">
                  <a:solidFill>
                    <a:srgbClr val="0000CC"/>
                  </a:solidFill>
                  <a:latin typeface="+mn-lt"/>
                  <a:ea typeface="黑体" panose="02010609060101010101" pitchFamily="2" charset="-122"/>
                </a:rPr>
                <a:t>字节。</a:t>
              </a:r>
            </a:p>
          </p:txBody>
        </p:sp>
        <p:sp>
          <p:nvSpPr>
            <p:cNvPr id="59" name="Rectangle 78"/>
            <p:cNvSpPr>
              <a:spLocks noChangeArrowheads="1"/>
            </p:cNvSpPr>
            <p:nvPr/>
          </p:nvSpPr>
          <p:spPr bwMode="auto">
            <a:xfrm>
              <a:off x="1303" y="845"/>
              <a:ext cx="658" cy="31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35448"/>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91212"/>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33813"/>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24285"/>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78585"/>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7513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18048"/>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62548"/>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00698"/>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45198"/>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32223"/>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32223"/>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27573"/>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32223"/>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40435"/>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84660"/>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44875"/>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44875"/>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44875"/>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44875"/>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44875"/>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44875"/>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44875"/>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59212"/>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35462"/>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40275"/>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40275"/>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3546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5921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59212"/>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35462"/>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6901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40275"/>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99062"/>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40387"/>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69012"/>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30587"/>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40162"/>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4010298"/>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19826"/>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11937"/>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03651"/>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75085"/>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80"/>
          <p:cNvGrpSpPr/>
          <p:nvPr/>
        </p:nvGrpSpPr>
        <p:grpSpPr bwMode="auto">
          <a:xfrm>
            <a:off x="1716355" y="1603649"/>
            <a:ext cx="7064905" cy="5065712"/>
            <a:chOff x="998" y="845"/>
            <a:chExt cx="4108" cy="3191"/>
          </a:xfrm>
        </p:grpSpPr>
        <p:sp>
          <p:nvSpPr>
            <p:cNvPr id="61" name="Text Box 74"/>
            <p:cNvSpPr txBox="1">
              <a:spLocks noChangeArrowheads="1"/>
            </p:cNvSpPr>
            <p:nvPr/>
          </p:nvSpPr>
          <p:spPr bwMode="auto">
            <a:xfrm>
              <a:off x="998" y="3008"/>
              <a:ext cx="4108" cy="10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00CC"/>
                  </a:solidFill>
                  <a:latin typeface="+mn-lt"/>
                  <a:ea typeface="黑体" panose="02010609060101010101" pitchFamily="2" charset="-122"/>
                </a:rPr>
                <a:t>区分服务</a:t>
              </a:r>
              <a:r>
                <a:rPr lang="en-US" altLang="zh-CN" sz="2000" b="1" dirty="0">
                  <a:solidFill>
                    <a:srgbClr val="0000CC"/>
                  </a:solidFill>
                  <a:latin typeface="+mn-lt"/>
                  <a:ea typeface="黑体" panose="02010609060101010101" pitchFamily="2" charset="-122"/>
                </a:rPr>
                <a:t>——</a:t>
              </a:r>
              <a:r>
                <a:rPr lang="zh-CN" altLang="en-US" sz="2000" b="1" dirty="0">
                  <a:solidFill>
                    <a:srgbClr val="0000CC"/>
                  </a:solidFill>
                  <a:latin typeface="+mn-lt"/>
                  <a:ea typeface="黑体" panose="02010609060101010101" pitchFamily="2" charset="-122"/>
                </a:rPr>
                <a:t>占 </a:t>
              </a:r>
              <a:r>
                <a:rPr lang="en-US" altLang="zh-CN" sz="2000" b="1" dirty="0">
                  <a:solidFill>
                    <a:srgbClr val="0000CC"/>
                  </a:solidFill>
                  <a:latin typeface="+mn-lt"/>
                  <a:ea typeface="黑体" panose="02010609060101010101" pitchFamily="2" charset="-122"/>
                </a:rPr>
                <a:t>8 </a:t>
              </a:r>
              <a:r>
                <a:rPr lang="zh-CN" altLang="en-US" sz="2000" b="1" dirty="0">
                  <a:solidFill>
                    <a:srgbClr val="0000CC"/>
                  </a:solidFill>
                  <a:latin typeface="+mn-lt"/>
                  <a:ea typeface="黑体" panose="02010609060101010101" pitchFamily="2" charset="-122"/>
                </a:rPr>
                <a:t>位，用来获得更好的</a:t>
              </a:r>
              <a:r>
                <a:rPr lang="zh-CN" altLang="en-US" sz="2000" b="1" dirty="0" smtClean="0">
                  <a:solidFill>
                    <a:srgbClr val="0000CC"/>
                  </a:solidFill>
                  <a:latin typeface="+mn-lt"/>
                  <a:ea typeface="黑体" panose="02010609060101010101" pitchFamily="2" charset="-122"/>
                </a:rPr>
                <a:t>服务。</a:t>
              </a:r>
              <a:endParaRPr lang="zh-CN" altLang="en-US" sz="2000" b="1" dirty="0">
                <a:solidFill>
                  <a:srgbClr val="0000CC"/>
                </a:solidFill>
                <a:latin typeface="+mn-lt"/>
                <a:ea typeface="黑体" panose="02010609060101010101" pitchFamily="2" charset="-122"/>
              </a:endParaRPr>
            </a:p>
            <a:p>
              <a:pPr algn="ctr"/>
              <a:r>
                <a:rPr lang="zh-CN" altLang="en-US" sz="2000" b="1" dirty="0">
                  <a:solidFill>
                    <a:srgbClr val="0000CC"/>
                  </a:solidFill>
                  <a:latin typeface="+mn-lt"/>
                  <a:ea typeface="黑体" panose="02010609060101010101" pitchFamily="2" charset="-122"/>
                </a:rPr>
                <a:t>在旧标准中叫做服务类型，但实际上一直未被使用过。</a:t>
              </a:r>
            </a:p>
            <a:p>
              <a:pPr algn="ctr"/>
              <a:r>
                <a:rPr lang="en-US" altLang="zh-CN" sz="2000" b="1" dirty="0">
                  <a:solidFill>
                    <a:srgbClr val="0000CC"/>
                  </a:solidFill>
                  <a:latin typeface="+mn-lt"/>
                  <a:ea typeface="黑体" panose="02010609060101010101" pitchFamily="2" charset="-122"/>
                </a:rPr>
                <a:t>1998 </a:t>
              </a:r>
              <a:r>
                <a:rPr lang="zh-CN" altLang="en-US" sz="2000" b="1" dirty="0">
                  <a:solidFill>
                    <a:srgbClr val="0000CC"/>
                  </a:solidFill>
                  <a:latin typeface="+mn-lt"/>
                  <a:ea typeface="黑体" panose="02010609060101010101" pitchFamily="2" charset="-122"/>
                </a:rPr>
                <a:t>年这个字段改名为区分服务。</a:t>
              </a:r>
            </a:p>
            <a:p>
              <a:pPr algn="ctr"/>
              <a:r>
                <a:rPr lang="zh-CN" altLang="en-US" sz="2000" b="1" dirty="0">
                  <a:solidFill>
                    <a:srgbClr val="0000CC"/>
                  </a:solidFill>
                  <a:latin typeface="+mn-lt"/>
                  <a:ea typeface="黑体" panose="02010609060101010101" pitchFamily="2" charset="-122"/>
                </a:rPr>
                <a:t>只有在使用区分服务（</a:t>
              </a:r>
              <a:r>
                <a:rPr lang="en-US" altLang="zh-CN" sz="2000" b="1" dirty="0" err="1">
                  <a:solidFill>
                    <a:srgbClr val="0000CC"/>
                  </a:solidFill>
                  <a:latin typeface="+mn-lt"/>
                  <a:ea typeface="黑体" panose="02010609060101010101" pitchFamily="2" charset="-122"/>
                </a:rPr>
                <a:t>DiffServ</a:t>
              </a:r>
              <a:r>
                <a:rPr lang="zh-CN" altLang="en-US" sz="2000" b="1" dirty="0">
                  <a:solidFill>
                    <a:srgbClr val="0000CC"/>
                  </a:solidFill>
                  <a:latin typeface="+mn-lt"/>
                  <a:ea typeface="黑体" panose="02010609060101010101" pitchFamily="2" charset="-122"/>
                </a:rPr>
                <a:t>）时，这个字段才起作用。</a:t>
              </a:r>
            </a:p>
            <a:p>
              <a:pPr algn="ctr"/>
              <a:r>
                <a:rPr lang="zh-CN" altLang="en-US" sz="2000" b="1" dirty="0">
                  <a:solidFill>
                    <a:srgbClr val="0000CC"/>
                  </a:solidFill>
                  <a:latin typeface="+mn-lt"/>
                  <a:ea typeface="黑体" panose="02010609060101010101" pitchFamily="2" charset="-122"/>
                </a:rPr>
                <a:t>在一般的情况下都不使用这个字段 </a:t>
              </a:r>
            </a:p>
          </p:txBody>
        </p:sp>
        <p:sp>
          <p:nvSpPr>
            <p:cNvPr id="62" name="Rectangle 76"/>
            <p:cNvSpPr>
              <a:spLocks noChangeArrowheads="1"/>
            </p:cNvSpPr>
            <p:nvPr/>
          </p:nvSpPr>
          <p:spPr bwMode="auto">
            <a:xfrm>
              <a:off x="1950" y="845"/>
              <a:ext cx="1248" cy="31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2526"/>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8290"/>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10891"/>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1363"/>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5663"/>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221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512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3962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777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227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0930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0930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4651"/>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09301"/>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7515"/>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1738"/>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2195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2195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2195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2195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195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195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195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6290"/>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2540"/>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7353"/>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17353"/>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1254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6290"/>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3629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1254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4609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17353"/>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7614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17465"/>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46090"/>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7665"/>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17240"/>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8737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96904"/>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89015"/>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0729"/>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216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80"/>
          <p:cNvGrpSpPr/>
          <p:nvPr/>
        </p:nvGrpSpPr>
        <p:grpSpPr bwMode="auto">
          <a:xfrm>
            <a:off x="2017315" y="1580729"/>
            <a:ext cx="7771743" cy="4800601"/>
            <a:chOff x="1173" y="845"/>
            <a:chExt cx="4519" cy="3024"/>
          </a:xfrm>
        </p:grpSpPr>
        <p:sp>
          <p:nvSpPr>
            <p:cNvPr id="58" name="Text Box 74"/>
            <p:cNvSpPr txBox="1">
              <a:spLocks noChangeArrowheads="1"/>
            </p:cNvSpPr>
            <p:nvPr/>
          </p:nvSpPr>
          <p:spPr bwMode="auto">
            <a:xfrm>
              <a:off x="1173" y="3113"/>
              <a:ext cx="4303" cy="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b="1">
                  <a:solidFill>
                    <a:srgbClr val="0000CC"/>
                  </a:solidFill>
                  <a:latin typeface="+mn-lt"/>
                  <a:ea typeface="黑体" panose="02010609060101010101" pitchFamily="2" charset="-122"/>
                </a:defRPr>
              </a:lvl1pPr>
            </a:lstStyle>
            <a:p>
              <a:r>
                <a:rPr lang="zh-CN" altLang="en-US" sz="2400" dirty="0"/>
                <a:t>总长度</a:t>
              </a:r>
              <a:r>
                <a:rPr lang="en-US" altLang="zh-CN" sz="2400" dirty="0"/>
                <a:t>——</a:t>
              </a:r>
              <a:r>
                <a:rPr lang="zh-CN" altLang="en-US" sz="2400" dirty="0"/>
                <a:t>占 </a:t>
              </a:r>
              <a:r>
                <a:rPr lang="en-US" altLang="zh-CN" sz="2400" dirty="0"/>
                <a:t>16 </a:t>
              </a:r>
              <a:r>
                <a:rPr lang="zh-CN" altLang="en-US" sz="2400" dirty="0"/>
                <a:t>位，指首部和数据之和的长度，</a:t>
              </a:r>
            </a:p>
            <a:p>
              <a:r>
                <a:rPr lang="zh-CN" altLang="en-US" sz="2400" dirty="0"/>
                <a:t>单位为字节，因此数据报的最大长度为 </a:t>
              </a:r>
              <a:r>
                <a:rPr lang="en-US" altLang="zh-CN" sz="2400" dirty="0"/>
                <a:t>65535 </a:t>
              </a:r>
              <a:r>
                <a:rPr lang="zh-CN" altLang="en-US" sz="2400" dirty="0"/>
                <a:t>字节。</a:t>
              </a:r>
            </a:p>
            <a:p>
              <a:r>
                <a:rPr lang="zh-CN" altLang="en-US" sz="2400" dirty="0">
                  <a:solidFill>
                    <a:srgbClr val="C00000"/>
                  </a:solidFill>
                </a:rPr>
                <a:t>总长度必须不超过最大传送单元 </a:t>
              </a:r>
              <a:r>
                <a:rPr lang="en-US" altLang="zh-CN" sz="2400" dirty="0">
                  <a:solidFill>
                    <a:srgbClr val="C00000"/>
                  </a:solidFill>
                </a:rPr>
                <a:t>MTU</a:t>
              </a:r>
              <a:r>
                <a:rPr lang="zh-CN" altLang="en-US" sz="2400" dirty="0">
                  <a:solidFill>
                    <a:srgbClr val="C00000"/>
                  </a:solidFill>
                </a:rPr>
                <a:t>。 </a:t>
              </a:r>
            </a:p>
          </p:txBody>
        </p:sp>
        <p:sp>
          <p:nvSpPr>
            <p:cNvPr id="59" name="Rectangle 79"/>
            <p:cNvSpPr>
              <a:spLocks noChangeArrowheads="1"/>
            </p:cNvSpPr>
            <p:nvPr/>
          </p:nvSpPr>
          <p:spPr bwMode="auto">
            <a:xfrm>
              <a:off x="3208" y="845"/>
              <a:ext cx="2484" cy="30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813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20740"/>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5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5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50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5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4"/>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3180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3180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3180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3180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80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80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80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613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38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720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2720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2238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613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4613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2238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5593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2720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8598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27314"/>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55939"/>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51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27087"/>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9722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06753"/>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57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201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6" y="2038250"/>
            <a:ext cx="6662474" cy="3983038"/>
            <a:chOff x="703" y="1127"/>
            <a:chExt cx="3874" cy="2509"/>
          </a:xfrm>
        </p:grpSpPr>
        <p:sp>
          <p:nvSpPr>
            <p:cNvPr id="61" name="Text Box 74"/>
            <p:cNvSpPr txBox="1">
              <a:spLocks noChangeArrowheads="1"/>
            </p:cNvSpPr>
            <p:nvPr/>
          </p:nvSpPr>
          <p:spPr bwMode="auto">
            <a:xfrm>
              <a:off x="738" y="3113"/>
              <a:ext cx="3839"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标识</a:t>
              </a:r>
              <a:r>
                <a:rPr lang="en-US" altLang="zh-CN" dirty="0"/>
                <a:t>(identification) </a:t>
              </a:r>
              <a:r>
                <a:rPr lang="en-US" altLang="zh-CN" dirty="0" smtClean="0"/>
                <a:t>——</a:t>
              </a:r>
              <a:r>
                <a:rPr lang="zh-CN" altLang="en-US" dirty="0" smtClean="0"/>
                <a:t>占 </a:t>
              </a:r>
              <a:r>
                <a:rPr lang="en-US" altLang="zh-CN" dirty="0"/>
                <a:t>16 </a:t>
              </a:r>
              <a:r>
                <a:rPr lang="zh-CN" altLang="en-US" dirty="0"/>
                <a:t>位，</a:t>
              </a:r>
            </a:p>
            <a:p>
              <a:r>
                <a:rPr lang="zh-CN" altLang="en-US" dirty="0"/>
                <a:t>它是一个计数器，用来</a:t>
              </a:r>
              <a:r>
                <a:rPr lang="zh-CN" altLang="en-US" dirty="0" smtClean="0"/>
                <a:t>产生 </a:t>
              </a:r>
              <a:r>
                <a:rPr lang="en-US" altLang="zh-CN" dirty="0" smtClean="0">
                  <a:solidFill>
                    <a:srgbClr val="C00000"/>
                  </a:solidFill>
                </a:rPr>
                <a:t>IP </a:t>
              </a:r>
              <a:r>
                <a:rPr lang="zh-CN" altLang="en-US" dirty="0" smtClean="0">
                  <a:solidFill>
                    <a:srgbClr val="C00000"/>
                  </a:solidFill>
                </a:rPr>
                <a:t>数据报</a:t>
              </a:r>
              <a:r>
                <a:rPr lang="zh-CN" altLang="en-US" dirty="0">
                  <a:solidFill>
                    <a:srgbClr val="C00000"/>
                  </a:solidFill>
                </a:rPr>
                <a:t>的标识。</a:t>
              </a:r>
              <a:r>
                <a:rPr lang="zh-CN" altLang="en-US" dirty="0"/>
                <a:t> </a:t>
              </a:r>
            </a:p>
          </p:txBody>
        </p:sp>
        <p:sp>
          <p:nvSpPr>
            <p:cNvPr id="62" name="Rectangle 76"/>
            <p:cNvSpPr>
              <a:spLocks noChangeArrowheads="1"/>
            </p:cNvSpPr>
            <p:nvPr/>
          </p:nvSpPr>
          <p:spPr bwMode="auto">
            <a:xfrm>
              <a:off x="703" y="1127"/>
              <a:ext cx="2484" cy="30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046"/>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7808"/>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20410"/>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0883"/>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183"/>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1733"/>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64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14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29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1796"/>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882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8821"/>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171"/>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8821"/>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034"/>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258"/>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3147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3147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31473"/>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3147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47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47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473"/>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5810"/>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060"/>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6873"/>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26873"/>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2206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5810"/>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4581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2206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55610"/>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26873"/>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85660"/>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26985"/>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55610"/>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185"/>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26760"/>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9689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4006424"/>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535"/>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249"/>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168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706972" y="2056972"/>
            <a:ext cx="7077579" cy="4607852"/>
            <a:chOff x="1706971" y="1808163"/>
            <a:chExt cx="7077579" cy="4607852"/>
          </a:xfrm>
        </p:grpSpPr>
        <p:sp>
          <p:nvSpPr>
            <p:cNvPr id="58" name="Text Box 73"/>
            <p:cNvSpPr txBox="1">
              <a:spLocks noChangeArrowheads="1"/>
            </p:cNvSpPr>
            <p:nvPr/>
          </p:nvSpPr>
          <p:spPr bwMode="auto">
            <a:xfrm>
              <a:off x="1706971" y="4784799"/>
              <a:ext cx="7077579"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sz="2000" dirty="0"/>
                <a:t>标志</a:t>
              </a:r>
              <a:r>
                <a:rPr lang="en-US" altLang="zh-CN" sz="2000" dirty="0"/>
                <a:t>(flag</a:t>
              </a:r>
              <a:r>
                <a:rPr lang="en-US" altLang="zh-CN" sz="2000" dirty="0" smtClean="0"/>
                <a:t>)</a:t>
              </a:r>
              <a:r>
                <a:rPr lang="en-US" altLang="zh-CN" sz="2000" dirty="0"/>
                <a:t> </a:t>
              </a:r>
              <a:r>
                <a:rPr lang="en-US" altLang="zh-CN" sz="2000" dirty="0" smtClean="0"/>
                <a:t>——</a:t>
              </a:r>
              <a:r>
                <a:rPr lang="zh-CN" altLang="en-US" sz="2000" dirty="0" smtClean="0"/>
                <a:t>占 </a:t>
              </a:r>
              <a:r>
                <a:rPr lang="en-US" altLang="zh-CN" sz="2000" dirty="0"/>
                <a:t>3 </a:t>
              </a:r>
              <a:r>
                <a:rPr lang="zh-CN" altLang="en-US" sz="2000" dirty="0"/>
                <a:t>位，目前只有前两位有意义。</a:t>
              </a:r>
            </a:p>
            <a:p>
              <a:r>
                <a:rPr lang="zh-CN" altLang="en-US" sz="2000" dirty="0">
                  <a:solidFill>
                    <a:srgbClr val="C00000"/>
                  </a:solidFill>
                </a:rPr>
                <a:t>标志字段的最低位是 </a:t>
              </a:r>
              <a:r>
                <a:rPr lang="en-US" altLang="zh-CN" sz="2000" dirty="0">
                  <a:solidFill>
                    <a:srgbClr val="C00000"/>
                  </a:solidFill>
                </a:rPr>
                <a:t>MF (More Fragment)</a:t>
              </a:r>
              <a:r>
                <a:rPr lang="zh-CN" altLang="en-US" sz="2000" dirty="0">
                  <a:solidFill>
                    <a:srgbClr val="C00000"/>
                  </a:solidFill>
                </a:rPr>
                <a:t>。</a:t>
              </a:r>
            </a:p>
            <a:p>
              <a:r>
                <a:rPr lang="en-US" altLang="zh-CN" sz="2000" dirty="0"/>
                <a:t>MF </a:t>
              </a:r>
              <a:r>
                <a:rPr lang="en-US" altLang="zh-CN" sz="2000" dirty="0">
                  <a:sym typeface="Symbol" panose="05050102010706020507" pitchFamily="18" charset="2"/>
                </a:rPr>
                <a:t></a:t>
              </a:r>
              <a:r>
                <a:rPr lang="en-US" altLang="zh-CN" sz="2000" dirty="0"/>
                <a:t> 1 </a:t>
              </a:r>
              <a:r>
                <a:rPr lang="zh-CN" altLang="en-US" sz="2000" dirty="0"/>
                <a:t>表示后面“还有分片”。</a:t>
              </a:r>
              <a:r>
                <a:rPr lang="en-US" altLang="zh-CN" sz="2000" dirty="0"/>
                <a:t>MF </a:t>
              </a:r>
              <a:r>
                <a:rPr lang="en-US" altLang="zh-CN" sz="2000" dirty="0">
                  <a:sym typeface="Symbol" panose="05050102010706020507" pitchFamily="18" charset="2"/>
                </a:rPr>
                <a:t></a:t>
              </a:r>
              <a:r>
                <a:rPr lang="en-US" altLang="zh-CN" sz="2000" dirty="0"/>
                <a:t> 0 </a:t>
              </a:r>
              <a:r>
                <a:rPr lang="zh-CN" altLang="en-US" sz="2000" dirty="0"/>
                <a:t>表示最后一个分片。</a:t>
              </a:r>
            </a:p>
            <a:p>
              <a:r>
                <a:rPr lang="zh-CN" altLang="en-US" sz="2000" dirty="0">
                  <a:solidFill>
                    <a:srgbClr val="C00000"/>
                  </a:solidFill>
                </a:rPr>
                <a:t>标志字段中间的一位是 </a:t>
              </a:r>
              <a:r>
                <a:rPr lang="en-US" altLang="zh-CN" sz="2000" dirty="0">
                  <a:solidFill>
                    <a:srgbClr val="C00000"/>
                  </a:solidFill>
                </a:rPr>
                <a:t>DF (Don't Fragment) </a:t>
              </a:r>
              <a:r>
                <a:rPr lang="zh-CN" altLang="en-US" sz="2000" dirty="0">
                  <a:solidFill>
                    <a:srgbClr val="C00000"/>
                  </a:solidFill>
                </a:rPr>
                <a:t>。</a:t>
              </a:r>
            </a:p>
            <a:p>
              <a:r>
                <a:rPr lang="zh-CN" altLang="en-US" sz="2000" dirty="0"/>
                <a:t>只有当 </a:t>
              </a:r>
              <a:r>
                <a:rPr lang="en-US" altLang="zh-CN" sz="2000" dirty="0"/>
                <a:t>DF </a:t>
              </a:r>
              <a:r>
                <a:rPr lang="en-US" altLang="zh-CN" sz="2000" dirty="0">
                  <a:sym typeface="Symbol" panose="05050102010706020507" pitchFamily="18" charset="2"/>
                </a:rPr>
                <a:t></a:t>
              </a:r>
              <a:r>
                <a:rPr lang="en-US" altLang="zh-CN" sz="2000" dirty="0"/>
                <a:t> 0 </a:t>
              </a:r>
              <a:r>
                <a:rPr lang="zh-CN" altLang="en-US" sz="2000" dirty="0"/>
                <a:t>时才允许分片。 </a:t>
              </a:r>
            </a:p>
          </p:txBody>
        </p:sp>
        <p:sp>
          <p:nvSpPr>
            <p:cNvPr id="59" name="Rectangle 74"/>
            <p:cNvSpPr>
              <a:spLocks noChangeArrowheads="1"/>
            </p:cNvSpPr>
            <p:nvPr/>
          </p:nvSpPr>
          <p:spPr bwMode="auto">
            <a:xfrm>
              <a:off x="5499894" y="1808163"/>
              <a:ext cx="856456" cy="487362"/>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40827"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9"/>
            <a:ext cx="69891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6" y="1611909"/>
            <a:ext cx="2130821"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60"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8" y="1222972"/>
            <a:ext cx="32541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49"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2"/>
            <a:ext cx="46807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9"/>
            <a:ext cx="769442"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9"/>
            <a:ext cx="69891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2"/>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5" y="2518372"/>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5" y="211355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9"/>
            <a:ext cx="142667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8" y="163730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2" y="21135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7" y="3847109"/>
            <a:ext cx="981039"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4" y="2518372"/>
            <a:ext cx="231954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2" y="2977159"/>
            <a:ext cx="138018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4" y="3418484"/>
            <a:ext cx="1849866"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9" y="3847109"/>
            <a:ext cx="4174221"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4"/>
            <a:ext cx="44082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9" y="1618259"/>
            <a:ext cx="12150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1"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9" y="3997923"/>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4"/>
            <a:ext cx="3150658" cy="397545"/>
          </a:xfrm>
          <a:prstGeom prst="rect">
            <a:avLst/>
          </a:pr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8"/>
            <a:ext cx="440268" cy="2663825"/>
            <a:chOff x="111" y="845"/>
            <a:chExt cx="256"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6" cy="444"/>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8"/>
          <p:cNvGrpSpPr/>
          <p:nvPr/>
        </p:nvGrpSpPr>
        <p:grpSpPr bwMode="auto">
          <a:xfrm>
            <a:off x="2660515" y="2013547"/>
            <a:ext cx="7068351" cy="4295775"/>
            <a:chOff x="1547" y="1117"/>
            <a:chExt cx="4110" cy="2706"/>
          </a:xfrm>
        </p:grpSpPr>
        <p:sp>
          <p:nvSpPr>
            <p:cNvPr id="61" name="Text Box 74"/>
            <p:cNvSpPr txBox="1">
              <a:spLocks noChangeArrowheads="1"/>
            </p:cNvSpPr>
            <p:nvPr/>
          </p:nvSpPr>
          <p:spPr bwMode="auto">
            <a:xfrm>
              <a:off x="1547" y="3067"/>
              <a:ext cx="4002" cy="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片</a:t>
              </a:r>
              <a:r>
                <a:rPr lang="zh-CN" altLang="en-US" dirty="0" smtClean="0"/>
                <a:t>偏移</a:t>
              </a:r>
              <a:r>
                <a:rPr lang="en-US" altLang="zh-CN" dirty="0"/>
                <a:t>—— </a:t>
              </a:r>
              <a:r>
                <a:rPr lang="zh-CN" altLang="en-US" dirty="0"/>
                <a:t>占</a:t>
              </a:r>
              <a:r>
                <a:rPr lang="en-US" altLang="zh-CN" dirty="0" smtClean="0"/>
                <a:t>13 </a:t>
              </a:r>
              <a:r>
                <a:rPr lang="zh-CN" altLang="en-US" dirty="0" smtClean="0"/>
                <a:t>位，指出</a:t>
              </a:r>
              <a:r>
                <a:rPr lang="zh-CN" altLang="en-US" dirty="0"/>
                <a:t>：较长的分组在分片后</a:t>
              </a:r>
            </a:p>
            <a:p>
              <a:r>
                <a:rPr lang="zh-CN" altLang="en-US" dirty="0"/>
                <a:t>某片在原分组中的相对位置。</a:t>
              </a:r>
            </a:p>
            <a:p>
              <a:r>
                <a:rPr lang="zh-CN" altLang="en-US" dirty="0">
                  <a:solidFill>
                    <a:srgbClr val="C00000"/>
                  </a:solidFill>
                </a:rPr>
                <a:t>片偏移以 </a:t>
              </a:r>
              <a:r>
                <a:rPr lang="en-US" altLang="zh-CN" dirty="0">
                  <a:solidFill>
                    <a:srgbClr val="C00000"/>
                  </a:solidFill>
                </a:rPr>
                <a:t>8 </a:t>
              </a:r>
              <a:r>
                <a:rPr lang="zh-CN" altLang="en-US" dirty="0">
                  <a:solidFill>
                    <a:srgbClr val="C00000"/>
                  </a:solidFill>
                </a:rPr>
                <a:t>个字节为偏移单位。</a:t>
              </a:r>
            </a:p>
          </p:txBody>
        </p:sp>
        <p:sp>
          <p:nvSpPr>
            <p:cNvPr id="62" name="Rectangle 75"/>
            <p:cNvSpPr>
              <a:spLocks noChangeArrowheads="1"/>
            </p:cNvSpPr>
            <p:nvPr/>
          </p:nvSpPr>
          <p:spPr bwMode="auto">
            <a:xfrm>
              <a:off x="3696" y="1117"/>
              <a:ext cx="1961" cy="307"/>
            </a:xfrm>
            <a:prstGeom prst="rect">
              <a:avLst/>
            </a:prstGeom>
            <a:noFill/>
            <a:ln w="76200">
              <a:solidFill>
                <a:srgbClr val="FF0000"/>
              </a:solid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smtClean="0"/>
              <a:t>】</a:t>
            </a:r>
            <a:r>
              <a:rPr lang="en-US" altLang="zh-CN" dirty="0"/>
              <a:t> IP </a:t>
            </a:r>
            <a:r>
              <a:rPr lang="zh-CN" altLang="en-US" dirty="0"/>
              <a:t>数据报分片</a:t>
            </a:r>
          </a:p>
        </p:txBody>
      </p:sp>
      <p:sp>
        <p:nvSpPr>
          <p:cNvPr id="3" name="内容占位符 2"/>
          <p:cNvSpPr>
            <a:spLocks noGrp="1"/>
          </p:cNvSpPr>
          <p:nvPr>
            <p:ph idx="1"/>
          </p:nvPr>
        </p:nvSpPr>
        <p:spPr>
          <a:xfrm>
            <a:off x="495301" y="1816100"/>
            <a:ext cx="9065895" cy="2588260"/>
          </a:xfrm>
        </p:spPr>
        <p:txBody>
          <a:bodyPr/>
          <a:lstStyle/>
          <a:p>
            <a:pPr>
              <a:lnSpc>
                <a:spcPct val="100000"/>
              </a:lnSpc>
            </a:pPr>
            <a:r>
              <a:rPr lang="zh-CN" altLang="zh-CN" dirty="0"/>
              <a:t>一数据报的总长度</a:t>
            </a:r>
            <a:r>
              <a:rPr lang="zh-CN" altLang="zh-CN" dirty="0" smtClean="0"/>
              <a:t>为</a:t>
            </a:r>
            <a:r>
              <a:rPr lang="en-US" altLang="zh-CN" dirty="0" smtClean="0"/>
              <a:t> 3820 </a:t>
            </a:r>
            <a:r>
              <a:rPr lang="zh-CN" altLang="zh-CN" dirty="0" smtClean="0"/>
              <a:t>字节</a:t>
            </a:r>
            <a:r>
              <a:rPr lang="zh-CN" altLang="zh-CN" dirty="0"/>
              <a:t>，其</a:t>
            </a:r>
            <a:r>
              <a:rPr lang="zh-CN" altLang="zh-CN" dirty="0" smtClean="0"/>
              <a:t>数据部分</a:t>
            </a:r>
            <a:r>
              <a:rPr lang="zh-CN" altLang="en-US" dirty="0" smtClean="0"/>
              <a:t>的</a:t>
            </a:r>
            <a:r>
              <a:rPr lang="zh-CN" altLang="zh-CN" dirty="0" smtClean="0"/>
              <a:t>长度为</a:t>
            </a:r>
            <a:r>
              <a:rPr lang="en-US" altLang="zh-CN" dirty="0" smtClean="0"/>
              <a:t> 3800 </a:t>
            </a:r>
            <a:r>
              <a:rPr lang="zh-CN" altLang="zh-CN" dirty="0" smtClean="0"/>
              <a:t>字节（</a:t>
            </a:r>
            <a:r>
              <a:rPr lang="zh-CN" altLang="zh-CN" dirty="0">
                <a:solidFill>
                  <a:srgbClr val="C00000"/>
                </a:solidFill>
              </a:rPr>
              <a:t>使用固定首部</a:t>
            </a:r>
            <a:r>
              <a:rPr lang="zh-CN" altLang="zh-CN" dirty="0"/>
              <a:t>），需要分片为长度不</a:t>
            </a:r>
            <a:r>
              <a:rPr lang="zh-CN" altLang="zh-CN" dirty="0" smtClean="0"/>
              <a:t>超过</a:t>
            </a:r>
            <a:r>
              <a:rPr lang="en-US" altLang="zh-CN" dirty="0" smtClean="0"/>
              <a:t> 1420 </a:t>
            </a:r>
            <a:r>
              <a:rPr lang="zh-CN" altLang="zh-CN" dirty="0" smtClean="0"/>
              <a:t>字节</a:t>
            </a:r>
            <a:r>
              <a:rPr lang="zh-CN" altLang="zh-CN" dirty="0"/>
              <a:t>的数据报片</a:t>
            </a:r>
            <a:r>
              <a:rPr lang="zh-CN" altLang="zh-CN" dirty="0" smtClean="0"/>
              <a:t>。</a:t>
            </a:r>
            <a:endParaRPr lang="en-US" altLang="zh-CN" dirty="0" smtClean="0"/>
          </a:p>
          <a:p>
            <a:pPr>
              <a:lnSpc>
                <a:spcPct val="100000"/>
              </a:lnSpc>
            </a:pPr>
            <a:endParaRPr lang="en-US" altLang="zh-CN" dirty="0" smtClean="0"/>
          </a:p>
          <a:p>
            <a:pPr>
              <a:lnSpc>
                <a:spcPct val="100000"/>
              </a:lnSpc>
            </a:pP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4489" y="2380135"/>
            <a:ext cx="4755225" cy="3526755"/>
            <a:chOff x="344488" y="2380134"/>
            <a:chExt cx="4755225" cy="3526755"/>
          </a:xfrm>
        </p:grpSpPr>
        <p:sp>
          <p:nvSpPr>
            <p:cNvPr id="474117" name="Text Box 5"/>
            <p:cNvSpPr txBox="1">
              <a:spLocks noChangeArrowheads="1"/>
            </p:cNvSpPr>
            <p:nvPr/>
          </p:nvSpPr>
          <p:spPr bwMode="auto">
            <a:xfrm>
              <a:off x="704528" y="5445224"/>
              <a:ext cx="210185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0/8 = 0</a:t>
              </a:r>
            </a:p>
          </p:txBody>
        </p:sp>
        <p:sp>
          <p:nvSpPr>
            <p:cNvPr id="474123" name="Rectangle 11"/>
            <p:cNvSpPr>
              <a:spLocks noChangeArrowheads="1"/>
            </p:cNvSpPr>
            <p:nvPr/>
          </p:nvSpPr>
          <p:spPr bwMode="auto">
            <a:xfrm>
              <a:off x="1295534" y="3869208"/>
              <a:ext cx="1900369" cy="46355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24" name="Line 12"/>
            <p:cNvSpPr>
              <a:spLocks noChangeShapeType="1"/>
            </p:cNvSpPr>
            <p:nvPr/>
          </p:nvSpPr>
          <p:spPr bwMode="auto">
            <a:xfrm>
              <a:off x="1484710"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5" name="Line 13"/>
            <p:cNvSpPr>
              <a:spLocks noChangeShapeType="1"/>
            </p:cNvSpPr>
            <p:nvPr/>
          </p:nvSpPr>
          <p:spPr bwMode="auto">
            <a:xfrm>
              <a:off x="1675606"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6" name="Line 14"/>
            <p:cNvSpPr>
              <a:spLocks noChangeShapeType="1"/>
            </p:cNvSpPr>
            <p:nvPr/>
          </p:nvSpPr>
          <p:spPr bwMode="auto">
            <a:xfrm>
              <a:off x="1866504"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7" name="Line 15"/>
            <p:cNvSpPr>
              <a:spLocks noChangeShapeType="1"/>
            </p:cNvSpPr>
            <p:nvPr/>
          </p:nvSpPr>
          <p:spPr bwMode="auto">
            <a:xfrm>
              <a:off x="3005006"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3" name="Line 21"/>
            <p:cNvSpPr>
              <a:spLocks noChangeShapeType="1"/>
            </p:cNvSpPr>
            <p:nvPr/>
          </p:nvSpPr>
          <p:spPr bwMode="auto">
            <a:xfrm flipV="1">
              <a:off x="3101314"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2" name="Text Box 30"/>
            <p:cNvSpPr txBox="1">
              <a:spLocks noChangeArrowheads="1"/>
            </p:cNvSpPr>
            <p:nvPr/>
          </p:nvSpPr>
          <p:spPr bwMode="auto">
            <a:xfrm>
              <a:off x="2681685" y="4586759"/>
              <a:ext cx="75533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1399</a:t>
              </a:r>
            </a:p>
          </p:txBody>
        </p:sp>
        <p:sp>
          <p:nvSpPr>
            <p:cNvPr id="474145" name="Text Box 33"/>
            <p:cNvSpPr txBox="1">
              <a:spLocks noChangeArrowheads="1"/>
            </p:cNvSpPr>
            <p:nvPr/>
          </p:nvSpPr>
          <p:spPr bwMode="auto">
            <a:xfrm>
              <a:off x="990013" y="5072534"/>
              <a:ext cx="16786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1</a:t>
              </a:r>
            </a:p>
          </p:txBody>
        </p:sp>
        <p:sp>
          <p:nvSpPr>
            <p:cNvPr id="474148" name="Rectangle 36"/>
            <p:cNvSpPr>
              <a:spLocks noChangeArrowheads="1"/>
            </p:cNvSpPr>
            <p:nvPr/>
          </p:nvSpPr>
          <p:spPr bwMode="auto">
            <a:xfrm>
              <a:off x="344488" y="3869208"/>
              <a:ext cx="951045" cy="46355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1" name="Line 39"/>
            <p:cNvSpPr>
              <a:spLocks noChangeShapeType="1"/>
            </p:cNvSpPr>
            <p:nvPr/>
          </p:nvSpPr>
          <p:spPr bwMode="auto">
            <a:xfrm flipV="1">
              <a:off x="1295534" y="2380134"/>
              <a:ext cx="1900369"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2" name="Line 40"/>
            <p:cNvSpPr>
              <a:spLocks noChangeShapeType="1"/>
            </p:cNvSpPr>
            <p:nvPr/>
          </p:nvSpPr>
          <p:spPr bwMode="auto">
            <a:xfrm flipV="1">
              <a:off x="3195903" y="2380134"/>
              <a:ext cx="1903810"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1" name="Text Box 59"/>
            <p:cNvSpPr txBox="1">
              <a:spLocks noChangeArrowheads="1"/>
            </p:cNvSpPr>
            <p:nvPr/>
          </p:nvSpPr>
          <p:spPr bwMode="auto">
            <a:xfrm>
              <a:off x="344488" y="3869209"/>
              <a:ext cx="9140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1</a:t>
              </a:r>
            </a:p>
          </p:txBody>
        </p:sp>
        <p:sp>
          <p:nvSpPr>
            <p:cNvPr id="474174" name="Line 62"/>
            <p:cNvSpPr>
              <a:spLocks noChangeShapeType="1"/>
            </p:cNvSpPr>
            <p:nvPr/>
          </p:nvSpPr>
          <p:spPr bwMode="auto">
            <a:xfrm flipV="1">
              <a:off x="1384962"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5" name="Text Box 63"/>
            <p:cNvSpPr txBox="1">
              <a:spLocks noChangeArrowheads="1"/>
            </p:cNvSpPr>
            <p:nvPr/>
          </p:nvSpPr>
          <p:spPr bwMode="auto">
            <a:xfrm>
              <a:off x="564621" y="4626446"/>
              <a:ext cx="9140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p>
          </p:txBody>
        </p:sp>
      </p:grpSp>
      <p:grpSp>
        <p:nvGrpSpPr>
          <p:cNvPr id="5" name="组合 4"/>
          <p:cNvGrpSpPr/>
          <p:nvPr/>
        </p:nvGrpSpPr>
        <p:grpSpPr>
          <a:xfrm>
            <a:off x="3641330" y="2380135"/>
            <a:ext cx="3360473" cy="3526755"/>
            <a:chOff x="3641329" y="2380134"/>
            <a:chExt cx="3360473" cy="3526755"/>
          </a:xfrm>
        </p:grpSpPr>
        <p:sp>
          <p:nvSpPr>
            <p:cNvPr id="474129" name="Text Box 17"/>
            <p:cNvSpPr txBox="1">
              <a:spLocks noChangeArrowheads="1"/>
            </p:cNvSpPr>
            <p:nvPr/>
          </p:nvSpPr>
          <p:spPr bwMode="auto">
            <a:xfrm>
              <a:off x="3653972" y="5445224"/>
              <a:ext cx="29594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偏移 </a:t>
              </a:r>
              <a:r>
                <a:rPr kumimoji="1" lang="en-US" altLang="zh-CN" sz="2400" b="1">
                  <a:solidFill>
                    <a:srgbClr val="0000CC"/>
                  </a:solidFill>
                  <a:latin typeface="+mn-lt"/>
                  <a:ea typeface="黑体" panose="02010609060101010101" pitchFamily="2" charset="-122"/>
                </a:rPr>
                <a:t>= 1400/8 = 175</a:t>
              </a:r>
            </a:p>
          </p:txBody>
        </p:sp>
        <p:sp>
          <p:nvSpPr>
            <p:cNvPr id="474134" name="Line 22"/>
            <p:cNvSpPr>
              <a:spLocks noChangeShapeType="1"/>
            </p:cNvSpPr>
            <p:nvPr/>
          </p:nvSpPr>
          <p:spPr bwMode="auto">
            <a:xfrm flipV="1">
              <a:off x="4717918"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5" name="Line 23"/>
            <p:cNvSpPr>
              <a:spLocks noChangeShapeType="1"/>
            </p:cNvSpPr>
            <p:nvPr/>
          </p:nvSpPr>
          <p:spPr bwMode="auto">
            <a:xfrm flipV="1">
              <a:off x="6430831"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8" name="Text Box 26"/>
            <p:cNvSpPr txBox="1">
              <a:spLocks noChangeArrowheads="1"/>
            </p:cNvSpPr>
            <p:nvPr/>
          </p:nvSpPr>
          <p:spPr bwMode="auto">
            <a:xfrm>
              <a:off x="4298289" y="4608984"/>
              <a:ext cx="75533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p>
          </p:txBody>
        </p:sp>
        <p:sp>
          <p:nvSpPr>
            <p:cNvPr id="474141" name="Text Box 29"/>
            <p:cNvSpPr txBox="1">
              <a:spLocks noChangeArrowheads="1"/>
            </p:cNvSpPr>
            <p:nvPr/>
          </p:nvSpPr>
          <p:spPr bwMode="auto">
            <a:xfrm>
              <a:off x="6007763" y="4586759"/>
              <a:ext cx="75533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2799</a:t>
              </a:r>
            </a:p>
          </p:txBody>
        </p:sp>
        <p:sp>
          <p:nvSpPr>
            <p:cNvPr id="474153" name="Rectangle 41"/>
            <p:cNvSpPr>
              <a:spLocks noChangeArrowheads="1"/>
            </p:cNvSpPr>
            <p:nvPr/>
          </p:nvSpPr>
          <p:spPr bwMode="auto">
            <a:xfrm>
              <a:off x="4625050" y="3869208"/>
              <a:ext cx="1900369" cy="46355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4" name="Line 42"/>
            <p:cNvSpPr>
              <a:spLocks noChangeShapeType="1"/>
            </p:cNvSpPr>
            <p:nvPr/>
          </p:nvSpPr>
          <p:spPr bwMode="auto">
            <a:xfrm>
              <a:off x="4814227"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5" name="Line 43"/>
            <p:cNvSpPr>
              <a:spLocks noChangeShapeType="1"/>
            </p:cNvSpPr>
            <p:nvPr/>
          </p:nvSpPr>
          <p:spPr bwMode="auto">
            <a:xfrm>
              <a:off x="5003404"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6" name="Line 44"/>
            <p:cNvSpPr>
              <a:spLocks noChangeShapeType="1"/>
            </p:cNvSpPr>
            <p:nvPr/>
          </p:nvSpPr>
          <p:spPr bwMode="auto">
            <a:xfrm>
              <a:off x="5194300"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7" name="Line 45"/>
            <p:cNvSpPr>
              <a:spLocks noChangeShapeType="1"/>
            </p:cNvSpPr>
            <p:nvPr/>
          </p:nvSpPr>
          <p:spPr bwMode="auto">
            <a:xfrm>
              <a:off x="6334522"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8" name="Rectangle 46"/>
            <p:cNvSpPr>
              <a:spLocks noChangeArrowheads="1"/>
            </p:cNvSpPr>
            <p:nvPr/>
          </p:nvSpPr>
          <p:spPr bwMode="auto">
            <a:xfrm>
              <a:off x="3674004" y="3869208"/>
              <a:ext cx="951045" cy="46355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9" name="Line 47"/>
            <p:cNvSpPr>
              <a:spLocks noChangeShapeType="1"/>
            </p:cNvSpPr>
            <p:nvPr/>
          </p:nvSpPr>
          <p:spPr bwMode="auto">
            <a:xfrm flipV="1">
              <a:off x="4625049" y="2380134"/>
              <a:ext cx="474663"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0" name="Line 48"/>
            <p:cNvSpPr>
              <a:spLocks noChangeShapeType="1"/>
            </p:cNvSpPr>
            <p:nvPr/>
          </p:nvSpPr>
          <p:spPr bwMode="auto">
            <a:xfrm flipV="1">
              <a:off x="6525419" y="2380134"/>
              <a:ext cx="476383"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2" name="Text Box 60"/>
            <p:cNvSpPr txBox="1">
              <a:spLocks noChangeArrowheads="1"/>
            </p:cNvSpPr>
            <p:nvPr/>
          </p:nvSpPr>
          <p:spPr bwMode="auto">
            <a:xfrm>
              <a:off x="3641329" y="3869209"/>
              <a:ext cx="9140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2</a:t>
              </a:r>
            </a:p>
          </p:txBody>
        </p:sp>
        <p:sp>
          <p:nvSpPr>
            <p:cNvPr id="474176" name="Text Box 64"/>
            <p:cNvSpPr txBox="1">
              <a:spLocks noChangeArrowheads="1"/>
            </p:cNvSpPr>
            <p:nvPr/>
          </p:nvSpPr>
          <p:spPr bwMode="auto">
            <a:xfrm>
              <a:off x="4254178" y="5067770"/>
              <a:ext cx="16786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数据报片 </a:t>
              </a:r>
              <a:r>
                <a:rPr kumimoji="1" lang="en-US" altLang="zh-CN" sz="2400" b="1">
                  <a:solidFill>
                    <a:srgbClr val="C00000"/>
                  </a:solidFill>
                  <a:latin typeface="+mn-lt"/>
                  <a:ea typeface="黑体" panose="02010609060101010101" pitchFamily="2" charset="-122"/>
                </a:rPr>
                <a:t>2</a:t>
              </a:r>
            </a:p>
          </p:txBody>
        </p:sp>
      </p:grpSp>
      <p:grpSp>
        <p:nvGrpSpPr>
          <p:cNvPr id="6" name="组合 5"/>
          <p:cNvGrpSpPr/>
          <p:nvPr/>
        </p:nvGrpSpPr>
        <p:grpSpPr>
          <a:xfrm>
            <a:off x="6897217" y="2380135"/>
            <a:ext cx="2959465" cy="3526755"/>
            <a:chOff x="6897216" y="2380134"/>
            <a:chExt cx="2959465" cy="3526755"/>
          </a:xfrm>
        </p:grpSpPr>
        <p:sp>
          <p:nvSpPr>
            <p:cNvPr id="474130" name="Text Box 18"/>
            <p:cNvSpPr txBox="1">
              <a:spLocks noChangeArrowheads="1"/>
            </p:cNvSpPr>
            <p:nvPr/>
          </p:nvSpPr>
          <p:spPr bwMode="auto">
            <a:xfrm>
              <a:off x="6897216" y="5445224"/>
              <a:ext cx="29594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2800/8 = 350</a:t>
              </a:r>
            </a:p>
          </p:txBody>
        </p:sp>
        <p:sp>
          <p:nvSpPr>
            <p:cNvPr id="474136" name="Line 24"/>
            <p:cNvSpPr>
              <a:spLocks noChangeShapeType="1"/>
            </p:cNvSpPr>
            <p:nvPr/>
          </p:nvSpPr>
          <p:spPr bwMode="auto">
            <a:xfrm flipV="1">
              <a:off x="8126545"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7" name="Line 25"/>
            <p:cNvSpPr>
              <a:spLocks noChangeShapeType="1"/>
            </p:cNvSpPr>
            <p:nvPr/>
          </p:nvSpPr>
          <p:spPr bwMode="auto">
            <a:xfrm flipV="1">
              <a:off x="9380273" y="4332759"/>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9" name="Text Box 27"/>
            <p:cNvSpPr txBox="1">
              <a:spLocks noChangeArrowheads="1"/>
            </p:cNvSpPr>
            <p:nvPr/>
          </p:nvSpPr>
          <p:spPr bwMode="auto">
            <a:xfrm>
              <a:off x="7722394" y="4608984"/>
              <a:ext cx="75533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p>
          </p:txBody>
        </p:sp>
        <p:sp>
          <p:nvSpPr>
            <p:cNvPr id="474140" name="Text Box 28"/>
            <p:cNvSpPr txBox="1">
              <a:spLocks noChangeArrowheads="1"/>
            </p:cNvSpPr>
            <p:nvPr/>
          </p:nvSpPr>
          <p:spPr bwMode="auto">
            <a:xfrm>
              <a:off x="8960644" y="4586759"/>
              <a:ext cx="75533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p>
          </p:txBody>
        </p:sp>
        <p:sp>
          <p:nvSpPr>
            <p:cNvPr id="474161" name="Rectangle 49"/>
            <p:cNvSpPr>
              <a:spLocks noChangeArrowheads="1"/>
            </p:cNvSpPr>
            <p:nvPr/>
          </p:nvSpPr>
          <p:spPr bwMode="auto">
            <a:xfrm>
              <a:off x="8047436" y="3869208"/>
              <a:ext cx="1427427" cy="463550"/>
            </a:xfrm>
            <a:prstGeom prst="rect">
              <a:avLst/>
            </a:prstGeom>
            <a:solidFill>
              <a:srgbClr val="CCEC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2" name="Line 50"/>
            <p:cNvSpPr>
              <a:spLocks noChangeShapeType="1"/>
            </p:cNvSpPr>
            <p:nvPr/>
          </p:nvSpPr>
          <p:spPr bwMode="auto">
            <a:xfrm>
              <a:off x="8238331"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3" name="Line 51"/>
            <p:cNvSpPr>
              <a:spLocks noChangeShapeType="1"/>
            </p:cNvSpPr>
            <p:nvPr/>
          </p:nvSpPr>
          <p:spPr bwMode="auto">
            <a:xfrm>
              <a:off x="8429229"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4" name="Line 52"/>
            <p:cNvSpPr>
              <a:spLocks noChangeShapeType="1"/>
            </p:cNvSpPr>
            <p:nvPr/>
          </p:nvSpPr>
          <p:spPr bwMode="auto">
            <a:xfrm>
              <a:off x="8620125"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5" name="Line 53"/>
            <p:cNvSpPr>
              <a:spLocks noChangeShapeType="1"/>
            </p:cNvSpPr>
            <p:nvPr/>
          </p:nvSpPr>
          <p:spPr bwMode="auto">
            <a:xfrm>
              <a:off x="9285685" y="3869208"/>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6" name="Rectangle 54"/>
            <p:cNvSpPr>
              <a:spLocks noChangeArrowheads="1"/>
            </p:cNvSpPr>
            <p:nvPr/>
          </p:nvSpPr>
          <p:spPr bwMode="auto">
            <a:xfrm>
              <a:off x="7098110" y="3869208"/>
              <a:ext cx="949325" cy="46355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7" name="Line 55"/>
            <p:cNvSpPr>
              <a:spLocks noChangeShapeType="1"/>
            </p:cNvSpPr>
            <p:nvPr/>
          </p:nvSpPr>
          <p:spPr bwMode="auto">
            <a:xfrm flipH="1" flipV="1">
              <a:off x="8429229" y="2380134"/>
              <a:ext cx="1045633"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8" name="Line 56"/>
            <p:cNvSpPr>
              <a:spLocks noChangeShapeType="1"/>
            </p:cNvSpPr>
            <p:nvPr/>
          </p:nvSpPr>
          <p:spPr bwMode="auto">
            <a:xfrm flipH="1" flipV="1">
              <a:off x="7001802" y="2380134"/>
              <a:ext cx="1045633" cy="1489075"/>
            </a:xfrm>
            <a:prstGeom prst="line">
              <a:avLst/>
            </a:prstGeom>
            <a:noFill/>
            <a:ln w="19050">
              <a:solidFill>
                <a:srgbClr val="0000CC"/>
              </a:solidFill>
              <a:prstDash val="dash"/>
              <a:round/>
              <a:head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3" name="Text Box 61"/>
            <p:cNvSpPr txBox="1">
              <a:spLocks noChangeArrowheads="1"/>
            </p:cNvSpPr>
            <p:nvPr/>
          </p:nvSpPr>
          <p:spPr bwMode="auto">
            <a:xfrm>
              <a:off x="7065433" y="3869209"/>
              <a:ext cx="9140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3</a:t>
              </a:r>
            </a:p>
          </p:txBody>
        </p:sp>
        <p:sp>
          <p:nvSpPr>
            <p:cNvPr id="474177" name="Text Box 65"/>
            <p:cNvSpPr txBox="1">
              <a:spLocks noChangeArrowheads="1"/>
            </p:cNvSpPr>
            <p:nvPr/>
          </p:nvSpPr>
          <p:spPr bwMode="auto">
            <a:xfrm>
              <a:off x="7450799" y="5067770"/>
              <a:ext cx="16786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3</a:t>
              </a:r>
            </a:p>
          </p:txBody>
        </p:sp>
      </p:grpSp>
      <p:grpSp>
        <p:nvGrpSpPr>
          <p:cNvPr id="3" name="组合 2"/>
          <p:cNvGrpSpPr/>
          <p:nvPr/>
        </p:nvGrpSpPr>
        <p:grpSpPr>
          <a:xfrm>
            <a:off x="852132" y="1484786"/>
            <a:ext cx="8949737" cy="1589147"/>
            <a:chOff x="852132" y="1484784"/>
            <a:chExt cx="8949737" cy="1589147"/>
          </a:xfrm>
        </p:grpSpPr>
        <p:sp>
          <p:nvSpPr>
            <p:cNvPr id="474116" name="Rectangle 4"/>
            <p:cNvSpPr>
              <a:spLocks noChangeArrowheads="1"/>
            </p:cNvSpPr>
            <p:nvPr/>
          </p:nvSpPr>
          <p:spPr bwMode="auto">
            <a:xfrm>
              <a:off x="3195902" y="1916583"/>
              <a:ext cx="5233327" cy="463550"/>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8" name="Rectangle 6"/>
            <p:cNvSpPr>
              <a:spLocks noChangeArrowheads="1"/>
            </p:cNvSpPr>
            <p:nvPr/>
          </p:nvSpPr>
          <p:spPr bwMode="auto">
            <a:xfrm>
              <a:off x="2244858" y="1916583"/>
              <a:ext cx="6184371" cy="463550"/>
            </a:xfrm>
            <a:prstGeom prst="rect">
              <a:avLst/>
            </a:prstGeom>
            <a:solidFill>
              <a:srgbClr val="CCECFF"/>
            </a:solidFill>
            <a:ln w="19050">
              <a:solidFill>
                <a:schemeClr val="tx1"/>
              </a:solidFill>
              <a:miter lim="800000"/>
            </a:ln>
            <a:effectLst/>
            <a:extLst>
              <a:ext uri="{AF507438-7753-43E0-B8FC-AC1667EBCBE1}">
                <a14:hiddenEffects xmlns="" xmlns:a14="http://schemas.microsoft.com/office/drawing/2010/main">
                  <a:effectLst>
                    <a:outerShdw dist="28398" dir="1593903"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9" name="Line 7"/>
            <p:cNvSpPr>
              <a:spLocks noChangeShapeType="1"/>
            </p:cNvSpPr>
            <p:nvPr/>
          </p:nvSpPr>
          <p:spPr bwMode="auto">
            <a:xfrm>
              <a:off x="3386800"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0" name="Line 8"/>
            <p:cNvSpPr>
              <a:spLocks noChangeShapeType="1"/>
            </p:cNvSpPr>
            <p:nvPr/>
          </p:nvSpPr>
          <p:spPr bwMode="auto">
            <a:xfrm>
              <a:off x="3577696"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1" name="Line 9"/>
            <p:cNvSpPr>
              <a:spLocks noChangeShapeType="1"/>
            </p:cNvSpPr>
            <p:nvPr/>
          </p:nvSpPr>
          <p:spPr bwMode="auto">
            <a:xfrm>
              <a:off x="3768593"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2" name="Line 10"/>
            <p:cNvSpPr>
              <a:spLocks noChangeShapeType="1"/>
            </p:cNvSpPr>
            <p:nvPr/>
          </p:nvSpPr>
          <p:spPr bwMode="auto">
            <a:xfrm>
              <a:off x="8238331"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8" name="Text Box 16"/>
            <p:cNvSpPr txBox="1">
              <a:spLocks noChangeArrowheads="1"/>
            </p:cNvSpPr>
            <p:nvPr/>
          </p:nvSpPr>
          <p:spPr bwMode="auto">
            <a:xfrm>
              <a:off x="8455025" y="1810221"/>
              <a:ext cx="1346844" cy="677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偏移 </a:t>
              </a:r>
              <a:r>
                <a:rPr kumimoji="1" lang="en-US" altLang="zh-CN" sz="2000" b="1">
                  <a:solidFill>
                    <a:srgbClr val="0000CC"/>
                  </a:solidFill>
                  <a:latin typeface="+mn-lt"/>
                  <a:ea typeface="黑体" panose="02010609060101010101" pitchFamily="2" charset="-122"/>
                </a:rPr>
                <a:t>= 0/8</a:t>
              </a:r>
            </a:p>
            <a:p>
              <a:pPr>
                <a:lnSpc>
                  <a:spcPct val="90000"/>
                </a:lnSpc>
              </a:pPr>
              <a:r>
                <a:rPr kumimoji="1" lang="en-US" altLang="zh-CN" sz="2000" b="1">
                  <a:solidFill>
                    <a:srgbClr val="0000CC"/>
                  </a:solidFill>
                  <a:latin typeface="+mn-lt"/>
                  <a:ea typeface="黑体" panose="02010609060101010101" pitchFamily="2" charset="-122"/>
                </a:rPr>
                <a:t>= 0</a:t>
              </a:r>
            </a:p>
          </p:txBody>
        </p:sp>
        <p:sp>
          <p:nvSpPr>
            <p:cNvPr id="474131" name="Line 19"/>
            <p:cNvSpPr>
              <a:spLocks noChangeShapeType="1"/>
            </p:cNvSpPr>
            <p:nvPr/>
          </p:nvSpPr>
          <p:spPr bwMode="auto">
            <a:xfrm flipV="1">
              <a:off x="8317442" y="2380134"/>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2" name="Line 20"/>
            <p:cNvSpPr>
              <a:spLocks noChangeShapeType="1"/>
            </p:cNvSpPr>
            <p:nvPr/>
          </p:nvSpPr>
          <p:spPr bwMode="auto">
            <a:xfrm flipV="1">
              <a:off x="3287052" y="2380134"/>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3" name="Text Box 31"/>
            <p:cNvSpPr txBox="1">
              <a:spLocks noChangeArrowheads="1"/>
            </p:cNvSpPr>
            <p:nvPr/>
          </p:nvSpPr>
          <p:spPr bwMode="auto">
            <a:xfrm>
              <a:off x="7913291" y="2634134"/>
              <a:ext cx="75533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p>
          </p:txBody>
        </p:sp>
        <p:sp>
          <p:nvSpPr>
            <p:cNvPr id="474144" name="Text Box 32"/>
            <p:cNvSpPr txBox="1">
              <a:spLocks noChangeArrowheads="1"/>
            </p:cNvSpPr>
            <p:nvPr/>
          </p:nvSpPr>
          <p:spPr bwMode="auto">
            <a:xfrm>
              <a:off x="852132" y="1737196"/>
              <a:ext cx="12170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需分片的</a:t>
              </a:r>
            </a:p>
            <a:p>
              <a:pPr algn="ctr"/>
              <a:r>
                <a:rPr kumimoji="1" lang="zh-CN" altLang="en-US" sz="2000" b="1" dirty="0">
                  <a:solidFill>
                    <a:srgbClr val="C00000"/>
                  </a:solidFill>
                  <a:latin typeface="+mn-lt"/>
                  <a:ea typeface="黑体" panose="02010609060101010101" pitchFamily="2" charset="-122"/>
                </a:rPr>
                <a:t>数据报</a:t>
              </a:r>
            </a:p>
          </p:txBody>
        </p:sp>
        <p:sp>
          <p:nvSpPr>
            <p:cNvPr id="474188" name="Rectangle 76"/>
            <p:cNvSpPr>
              <a:spLocks noChangeArrowheads="1"/>
            </p:cNvSpPr>
            <p:nvPr/>
          </p:nvSpPr>
          <p:spPr bwMode="auto">
            <a:xfrm>
              <a:off x="2267215" y="1934045"/>
              <a:ext cx="925248" cy="414835"/>
            </a:xfrm>
            <a:prstGeom prst="rect">
              <a:avLst/>
            </a:prstGeom>
            <a:solidFill>
              <a:srgbClr val="FF99FF"/>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74146" name="Text Box 34"/>
            <p:cNvSpPr txBox="1">
              <a:spLocks noChangeArrowheads="1"/>
            </p:cNvSpPr>
            <p:nvPr/>
          </p:nvSpPr>
          <p:spPr bwMode="auto">
            <a:xfrm>
              <a:off x="2344606" y="1948770"/>
              <a:ext cx="70083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首部</a:t>
              </a:r>
            </a:p>
          </p:txBody>
        </p:sp>
        <p:sp>
          <p:nvSpPr>
            <p:cNvPr id="474147" name="Line 35"/>
            <p:cNvSpPr>
              <a:spLocks noChangeShapeType="1"/>
            </p:cNvSpPr>
            <p:nvPr/>
          </p:nvSpPr>
          <p:spPr bwMode="auto">
            <a:xfrm>
              <a:off x="3195902"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9" name="Line 37"/>
            <p:cNvSpPr>
              <a:spLocks noChangeShapeType="1"/>
            </p:cNvSpPr>
            <p:nvPr/>
          </p:nvSpPr>
          <p:spPr bwMode="auto">
            <a:xfrm>
              <a:off x="5099712"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0" name="Line 38"/>
            <p:cNvSpPr>
              <a:spLocks noChangeShapeType="1"/>
            </p:cNvSpPr>
            <p:nvPr/>
          </p:nvSpPr>
          <p:spPr bwMode="auto">
            <a:xfrm>
              <a:off x="7001802"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9" name="Line 57"/>
            <p:cNvSpPr>
              <a:spLocks noChangeShapeType="1"/>
            </p:cNvSpPr>
            <p:nvPr/>
          </p:nvSpPr>
          <p:spPr bwMode="auto">
            <a:xfrm>
              <a:off x="3178705" y="1691158"/>
              <a:ext cx="5231606" cy="0"/>
            </a:xfrm>
            <a:prstGeom prst="line">
              <a:avLst/>
            </a:prstGeom>
            <a:noFill/>
            <a:ln w="19050">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0" name="Text Box 58"/>
            <p:cNvSpPr txBox="1">
              <a:spLocks noChangeArrowheads="1"/>
            </p:cNvSpPr>
            <p:nvPr/>
          </p:nvSpPr>
          <p:spPr bwMode="auto">
            <a:xfrm>
              <a:off x="4150388" y="1484784"/>
              <a:ext cx="2702984"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数据部分共 </a:t>
              </a:r>
              <a:r>
                <a:rPr kumimoji="1" lang="en-US" altLang="zh-CN" sz="2000" b="1">
                  <a:solidFill>
                    <a:srgbClr val="0000CC"/>
                  </a:solidFill>
                  <a:latin typeface="+mn-lt"/>
                  <a:ea typeface="黑体" panose="02010609060101010101" pitchFamily="2" charset="-122"/>
                </a:rPr>
                <a:t>3800 </a:t>
              </a:r>
              <a:r>
                <a:rPr kumimoji="1" lang="zh-CN" altLang="en-US" sz="2000" b="1">
                  <a:solidFill>
                    <a:srgbClr val="0000CC"/>
                  </a:solidFill>
                  <a:latin typeface="+mn-lt"/>
                  <a:ea typeface="黑体" panose="02010609060101010101" pitchFamily="2" charset="-122"/>
                </a:rPr>
                <a:t>字节</a:t>
              </a:r>
            </a:p>
          </p:txBody>
        </p:sp>
        <p:sp>
          <p:nvSpPr>
            <p:cNvPr id="474178" name="Line 66"/>
            <p:cNvSpPr>
              <a:spLocks noChangeShapeType="1"/>
            </p:cNvSpPr>
            <p:nvPr/>
          </p:nvSpPr>
          <p:spPr bwMode="auto">
            <a:xfrm flipV="1">
              <a:off x="5177102" y="2380134"/>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9" name="Text Box 67"/>
            <p:cNvSpPr txBox="1">
              <a:spLocks noChangeArrowheads="1"/>
            </p:cNvSpPr>
            <p:nvPr/>
          </p:nvSpPr>
          <p:spPr bwMode="auto">
            <a:xfrm>
              <a:off x="4757475" y="2653184"/>
              <a:ext cx="75533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p>
          </p:txBody>
        </p:sp>
        <p:sp>
          <p:nvSpPr>
            <p:cNvPr id="474180" name="Line 68"/>
            <p:cNvSpPr>
              <a:spLocks noChangeShapeType="1"/>
            </p:cNvSpPr>
            <p:nvPr/>
          </p:nvSpPr>
          <p:spPr bwMode="auto">
            <a:xfrm flipV="1">
              <a:off x="7080912" y="2380134"/>
              <a:ext cx="0" cy="369887"/>
            </a:xfrm>
            <a:prstGeom prst="line">
              <a:avLst/>
            </a:prstGeom>
            <a:noFill/>
            <a:ln w="19050">
              <a:solidFill>
                <a:schemeClr val="tx1"/>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1" name="Text Box 69"/>
            <p:cNvSpPr txBox="1">
              <a:spLocks noChangeArrowheads="1"/>
            </p:cNvSpPr>
            <p:nvPr/>
          </p:nvSpPr>
          <p:spPr bwMode="auto">
            <a:xfrm>
              <a:off x="6676761" y="2653184"/>
              <a:ext cx="755335"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p>
          </p:txBody>
        </p:sp>
        <p:sp>
          <p:nvSpPr>
            <p:cNvPr id="474182" name="Line 70"/>
            <p:cNvSpPr>
              <a:spLocks noChangeShapeType="1"/>
            </p:cNvSpPr>
            <p:nvPr/>
          </p:nvSpPr>
          <p:spPr bwMode="auto">
            <a:xfrm>
              <a:off x="7190979"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3" name="Line 71"/>
            <p:cNvSpPr>
              <a:spLocks noChangeShapeType="1"/>
            </p:cNvSpPr>
            <p:nvPr/>
          </p:nvSpPr>
          <p:spPr bwMode="auto">
            <a:xfrm>
              <a:off x="5290608" y="1916583"/>
              <a:ext cx="0" cy="46355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4" name="Text Box 72"/>
            <p:cNvSpPr txBox="1">
              <a:spLocks noChangeArrowheads="1"/>
            </p:cNvSpPr>
            <p:nvPr/>
          </p:nvSpPr>
          <p:spPr bwMode="auto">
            <a:xfrm>
              <a:off x="2468431" y="2673821"/>
              <a:ext cx="914033"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p>
          </p:txBody>
        </p:sp>
      </p:grpSp>
      <p:sp>
        <p:nvSpPr>
          <p:cNvPr id="474186" name="Rectangle 74"/>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a:t>
            </a:r>
            <a:r>
              <a:rPr lang="zh-CN" altLang="en-US" dirty="0"/>
              <a:t>例</a:t>
            </a:r>
            <a:r>
              <a:rPr lang="en-US" altLang="zh-CN" dirty="0"/>
              <a:t>4-1】 IP </a:t>
            </a:r>
            <a:r>
              <a:rPr lang="zh-CN" altLang="en-US" dirty="0"/>
              <a:t>数据报分片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CN(myzh)Icon</Template>
  <TotalTime>744</TotalTime>
  <Words>46692</Words>
  <Application>Microsoft Office PowerPoint</Application>
  <PresentationFormat>A4 纸张(210x297 毫米)</PresentationFormat>
  <Paragraphs>5412</Paragraphs>
  <Slides>349</Slides>
  <Notes>249</Notes>
  <HiddenSlides>0</HiddenSlides>
  <MMClips>0</MMClips>
  <ScaleCrop>false</ScaleCrop>
  <HeadingPairs>
    <vt:vector size="6" baseType="variant">
      <vt:variant>
        <vt:lpstr>主题</vt:lpstr>
      </vt:variant>
      <vt:variant>
        <vt:i4>2</vt:i4>
      </vt:variant>
      <vt:variant>
        <vt:lpstr>嵌入 OLE 服务器</vt:lpstr>
      </vt:variant>
      <vt:variant>
        <vt:i4>5</vt:i4>
      </vt:variant>
      <vt:variant>
        <vt:lpstr>幻灯片标题</vt:lpstr>
      </vt:variant>
      <vt:variant>
        <vt:i4>349</vt:i4>
      </vt:variant>
    </vt:vector>
  </HeadingPairs>
  <TitlesOfParts>
    <vt:vector size="356" baseType="lpstr">
      <vt:lpstr>CN(myzh)Icon</vt:lpstr>
      <vt:lpstr>Blends</vt:lpstr>
      <vt:lpstr>Microsoft ClipArt Gallery</vt:lpstr>
      <vt:lpstr>Visio</vt:lpstr>
      <vt:lpstr>VISIO</vt:lpstr>
      <vt:lpstr>文档</vt:lpstr>
      <vt:lpstr>Document</vt:lpstr>
      <vt:lpstr>第 4 章  网络层</vt:lpstr>
      <vt:lpstr>第 4 章  网络层</vt:lpstr>
      <vt:lpstr>4.1  网络层提供的两种服务 </vt:lpstr>
      <vt:lpstr>电信网的成功经验 让网络负责可靠交付 </vt:lpstr>
      <vt:lpstr>虚电路服务</vt:lpstr>
      <vt:lpstr>虚电路是逻辑连接</vt:lpstr>
      <vt:lpstr>另一种观点：网络提供数据报服务</vt:lpstr>
      <vt:lpstr>数据报服务</vt:lpstr>
      <vt:lpstr>数据报服务：尽最大努力交付</vt:lpstr>
      <vt:lpstr>虚电路服务与数据报服务的对比</vt:lpstr>
      <vt:lpstr>虚电路与数据报</vt:lpstr>
      <vt:lpstr>4.2  网际协议 IP</vt:lpstr>
      <vt:lpstr>4.2  网际协议 IP </vt:lpstr>
      <vt:lpstr>网际层的 IP 协议及配套协议</vt:lpstr>
      <vt:lpstr>4.2.1  虚拟互连网络 </vt:lpstr>
      <vt:lpstr>中间设备</vt:lpstr>
      <vt:lpstr>幻灯片 17</vt:lpstr>
      <vt:lpstr>从网络层看 IP 数据报的传送 </vt:lpstr>
      <vt:lpstr>4.2.2  分类的 IP 地址 1.   IP 地址及其表示方法 </vt:lpstr>
      <vt:lpstr>IP 地址的编址方法 </vt:lpstr>
      <vt:lpstr>分类的IP 地址：两级的 IP 地址</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分类的IP 地址</vt:lpstr>
      <vt:lpstr>点分十进制记法 </vt:lpstr>
      <vt:lpstr>点分十进制记法举例</vt:lpstr>
      <vt:lpstr>幻灯片 34</vt:lpstr>
      <vt:lpstr>幻灯片 35</vt:lpstr>
      <vt:lpstr>幻灯片 36</vt:lpstr>
      <vt:lpstr>幻灯片 37</vt:lpstr>
      <vt:lpstr>2. 常用的三种类别的 IP 地址 </vt:lpstr>
      <vt:lpstr>特殊的 IP 地址</vt:lpstr>
      <vt:lpstr>IP 地址中的网络号字段和主机号字段 </vt:lpstr>
      <vt:lpstr>判断几类地址</vt:lpstr>
      <vt:lpstr>清华大学校园网</vt:lpstr>
      <vt:lpstr>中国的A类IP地址</vt:lpstr>
      <vt:lpstr>公网IP地址和私有IP地址</vt:lpstr>
      <vt:lpstr>私有IP地址</vt:lpstr>
      <vt:lpstr>动态IP地址</vt:lpstr>
      <vt:lpstr>  3种合理利用IP资源的方法</vt:lpstr>
      <vt:lpstr>IP 地址的重要特点 </vt:lpstr>
      <vt:lpstr>IP 地址的重要特点 </vt:lpstr>
      <vt:lpstr>IP 地址的重要特点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 Ping命令 </vt:lpstr>
      <vt:lpstr> Ping命令 </vt:lpstr>
      <vt:lpstr> Ping命令 </vt:lpstr>
      <vt:lpstr> Ping命令 </vt:lpstr>
      <vt:lpstr> Ping命令 </vt:lpstr>
      <vt:lpstr> Ping命令 </vt:lpstr>
      <vt:lpstr>4.2.3  IP 地址与硬件地址</vt:lpstr>
      <vt:lpstr>幻灯片 67</vt:lpstr>
      <vt:lpstr>幻灯片 68</vt:lpstr>
      <vt:lpstr>幻灯片 69</vt:lpstr>
      <vt:lpstr>幻灯片 70</vt:lpstr>
      <vt:lpstr>幻灯片 71</vt:lpstr>
      <vt:lpstr>幻灯片 72</vt:lpstr>
      <vt:lpstr>主机 H1 与 H2 通信中使用的 IP地址 与 硬件地址HA</vt:lpstr>
      <vt:lpstr>4.2.4  地址解析协议 ARP</vt:lpstr>
      <vt:lpstr>地址解析协议 ARP </vt:lpstr>
      <vt:lpstr>地址解析协议 ARP </vt:lpstr>
      <vt:lpstr>地址解析协议 ARP </vt:lpstr>
      <vt:lpstr>幻灯片 78</vt:lpstr>
      <vt:lpstr>ARP请求与应答包</vt:lpstr>
      <vt:lpstr>幻灯片 80</vt:lpstr>
      <vt:lpstr>【ARP回应包】</vt:lpstr>
      <vt:lpstr>地址解析协议 ARP </vt:lpstr>
      <vt:lpstr>ARP 高速缓存</vt:lpstr>
      <vt:lpstr>注 意</vt:lpstr>
      <vt:lpstr>使用 ARP 的四种典型情况 </vt:lpstr>
      <vt:lpstr>ARP命令</vt:lpstr>
      <vt:lpstr>4.2.5  IP 数据报的格式 </vt:lpstr>
      <vt:lpstr>幻灯片 88</vt:lpstr>
      <vt:lpstr>幻灯片 89</vt:lpstr>
      <vt:lpstr>幻灯片 90</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【例4-1】 IP 数据报分片</vt:lpstr>
      <vt:lpstr>【例4-1】 IP 数据报分片</vt:lpstr>
      <vt:lpstr>【例4-1】 IP 数据报分片</vt:lpstr>
      <vt:lpstr>1.  IP 数据报首部的固定部分中的各字段 </vt:lpstr>
      <vt:lpstr>1.  IP 数据报首部的固定部分中的各字段 </vt:lpstr>
      <vt:lpstr>幻灯片 103</vt:lpstr>
      <vt:lpstr>1.  IP 数据报首部的固定部分中的各字段 </vt:lpstr>
      <vt:lpstr>幻灯片 105</vt:lpstr>
      <vt:lpstr>幻灯片 106</vt:lpstr>
      <vt:lpstr>II.计算校验和</vt:lpstr>
      <vt:lpstr>幻灯片 108</vt:lpstr>
      <vt:lpstr>1.  IP 数据报首部的固定部分中的各字段 </vt:lpstr>
      <vt:lpstr>2.  IP 数据报首部的可变部分 </vt:lpstr>
      <vt:lpstr>4.2.6  IP 层转发分组的流程 </vt:lpstr>
      <vt:lpstr>幻灯片 112</vt:lpstr>
      <vt:lpstr>查找路由表</vt:lpstr>
      <vt:lpstr>默认路由 (default route)</vt:lpstr>
      <vt:lpstr>默认路由举例</vt:lpstr>
      <vt:lpstr>路由器分组转发算法 </vt:lpstr>
      <vt:lpstr>关于路由表</vt:lpstr>
      <vt:lpstr>4.3  划分子网和构造超网</vt:lpstr>
      <vt:lpstr>4.3.1   划分子网</vt:lpstr>
      <vt:lpstr>三级 IP 地址 </vt:lpstr>
      <vt:lpstr>划分子网的基本思路 </vt:lpstr>
      <vt:lpstr>一个未划分子网的 B 类网络145.13.0.0</vt:lpstr>
      <vt:lpstr>划分为三个子网后对外仍是一个网络 </vt:lpstr>
      <vt:lpstr>2.  子网掩码</vt:lpstr>
      <vt:lpstr>IP 地址的各字段和子网掩码 </vt:lpstr>
      <vt:lpstr>默认子网掩码 </vt:lpstr>
      <vt:lpstr>【例4-2】已知 IP 地址是 141.14.72.24，子网掩码是 255.255.192.0。试求网络地址。 </vt:lpstr>
      <vt:lpstr>【例4-3】上例中，若子网掩码改为255.255.224.0，试求网络地址，讨论所得结果。 </vt:lpstr>
      <vt:lpstr>幻灯片 129</vt:lpstr>
      <vt:lpstr>子网划分方法</vt:lpstr>
      <vt:lpstr>子网掩码</vt:lpstr>
      <vt:lpstr>在划分子网情况下路由器转发分组的算法 </vt:lpstr>
      <vt:lpstr>【例4-4】已知互联网和路由器 R1 中的路由表。主机 H1 向 H2 发送分组。试讨论 R1 收到 H1  向 H2 发送的分组后查找路由表的过程。 </vt:lpstr>
      <vt:lpstr>主机 H1 要发送分组给 H2 </vt:lpstr>
      <vt:lpstr>主机 H1 首先将 本子网的子网掩码 255.255.255.128 与分组的 IP 地址 128.30.33.138 逐比特相“与”(AND 操作) </vt:lpstr>
      <vt:lpstr>因此 H1 必须把分组传送到路由器 R1 然后逐项查找路由表</vt:lpstr>
      <vt:lpstr>路由器 R1 收到分组后就用路由表中第 1 个项目的 子网掩码和 128.30.33.138 逐比特 AND 操作 </vt:lpstr>
      <vt:lpstr>路由器 R1 收到分组后就用路由表中第 1 个项目的 子网掩码和 128.30.33.138 逐比特 AND 操作 </vt:lpstr>
      <vt:lpstr>4.3.3  无分类编址 CIDR</vt:lpstr>
      <vt:lpstr>IP 编址问题的演进 </vt:lpstr>
      <vt:lpstr>CIDR 最主要的特点 </vt:lpstr>
      <vt:lpstr>无分类的两级编址 </vt:lpstr>
      <vt:lpstr>CIDR 地址块 </vt:lpstr>
      <vt:lpstr>子网号标准</vt:lpstr>
      <vt:lpstr>128.14.32.0/20 表示的地址（212 个地址）</vt:lpstr>
      <vt:lpstr>路由聚合 (route aggregation) </vt:lpstr>
      <vt:lpstr>CIDR 记法的其他形式 </vt:lpstr>
      <vt:lpstr>幻灯片 148</vt:lpstr>
      <vt:lpstr>构成超网 </vt:lpstr>
      <vt:lpstr>幻灯片 150</vt:lpstr>
      <vt:lpstr>幻灯片 151</vt:lpstr>
      <vt:lpstr>2. 最长前缀匹配</vt:lpstr>
      <vt:lpstr>幻灯片 153</vt:lpstr>
      <vt:lpstr>幻灯片 154</vt:lpstr>
      <vt:lpstr>幻灯片 155</vt:lpstr>
      <vt:lpstr>3. 使用二叉线索查找路由表</vt:lpstr>
      <vt:lpstr>用 5 个前缀构成的二叉线索 </vt:lpstr>
      <vt:lpstr>4.4  网际控制报文协议 ICMP</vt:lpstr>
      <vt:lpstr>4.4  网际控制报文协议ICMP</vt:lpstr>
      <vt:lpstr>ICMP 报文的格式 </vt:lpstr>
      <vt:lpstr>4.4.1  ICMP 报文的种类</vt:lpstr>
      <vt:lpstr>幻灯片 162</vt:lpstr>
      <vt:lpstr>幻灯片 163</vt:lpstr>
      <vt:lpstr>ICMP 差错报告报文共有 5 种 </vt:lpstr>
      <vt:lpstr>ICMP 询问报文</vt:lpstr>
      <vt:lpstr>ICMP 差错报告报文的数据字段的内容 </vt:lpstr>
      <vt:lpstr>幻灯片 167</vt:lpstr>
      <vt:lpstr>不应发送 ICMP 差错报告报文的几种情况 </vt:lpstr>
      <vt:lpstr>4.4.2  ICMP的应用举例</vt:lpstr>
      <vt:lpstr>网络畅通的条件</vt:lpstr>
      <vt:lpstr>缺少到目标主机的路由</vt:lpstr>
      <vt:lpstr>返回时缺少到发送主机的路由</vt:lpstr>
      <vt:lpstr>能去能回</vt:lpstr>
      <vt:lpstr>4.4.2  ICMP的应用举例</vt:lpstr>
      <vt:lpstr>Tracert实现原理</vt:lpstr>
      <vt:lpstr>幻灯片 176</vt:lpstr>
      <vt:lpstr>Tracert实现原理</vt:lpstr>
      <vt:lpstr>4.4.2  ICMP的应用举例</vt:lpstr>
      <vt:lpstr>4.5  互联网的路由选择协议</vt:lpstr>
      <vt:lpstr>4.5.1  有关路由选择协议的几个基本概念</vt:lpstr>
      <vt:lpstr>关于“最佳路由” </vt:lpstr>
      <vt:lpstr>从路由算法的自适应性考虑</vt:lpstr>
      <vt:lpstr>思科路由器添加静态路由的命令</vt:lpstr>
      <vt:lpstr>点到点链路静态路由下一跳</vt:lpstr>
      <vt:lpstr>幻灯片 185</vt:lpstr>
      <vt:lpstr>幻灯片 186</vt:lpstr>
      <vt:lpstr>通过路由聚合简化路由表1</vt:lpstr>
      <vt:lpstr>通过路由聚合简化路由表2</vt:lpstr>
      <vt:lpstr> 无类别域间路由地址（CIDR）</vt:lpstr>
      <vt:lpstr>无类域间路由（CIDR）</vt:lpstr>
      <vt:lpstr>动态路由</vt:lpstr>
      <vt:lpstr>2.分层次的路由选择协议</vt:lpstr>
      <vt:lpstr>自治系统 AS (Autonomous System) </vt:lpstr>
      <vt:lpstr>互联网的路由选择协议 </vt:lpstr>
      <vt:lpstr>因特网的内部网关协议路由算法</vt:lpstr>
      <vt:lpstr>4.5.2  内部网关协议 RIP</vt:lpstr>
      <vt:lpstr>“距离”</vt:lpstr>
      <vt:lpstr>RIP 协议的三个特点 </vt:lpstr>
      <vt:lpstr>2. 距离向量算法</vt:lpstr>
      <vt:lpstr>路由信息的收敛</vt:lpstr>
      <vt:lpstr>【例4-5】已知路由器 R6 有表4-9(a)所示的路由表。现在收到相邻路由器 R4 发来的路由更新信息，如表4-9(b)所示。试更新路由器 R6 的路由表。</vt:lpstr>
      <vt:lpstr>【例】路由表更新</vt:lpstr>
      <vt:lpstr>2. 距离向量算法</vt:lpstr>
      <vt:lpstr>3. RIP2 协议的报文格式 </vt:lpstr>
      <vt:lpstr>幻灯片 205</vt:lpstr>
      <vt:lpstr>幻灯片 206</vt:lpstr>
      <vt:lpstr>幻灯片 207</vt:lpstr>
      <vt:lpstr>仿真实验：在路由器上配置RIP协议</vt:lpstr>
      <vt:lpstr>在R1上的配置</vt:lpstr>
      <vt:lpstr>查看路由表 </vt:lpstr>
      <vt:lpstr>路由条目的详细说明</vt:lpstr>
      <vt:lpstr>管理距离</vt:lpstr>
      <vt:lpstr>观察RIP协议路由更新活动</vt:lpstr>
      <vt:lpstr>观察RIP协议路由更新活动</vt:lpstr>
      <vt:lpstr>RIP 协议的优缺点 </vt:lpstr>
      <vt:lpstr>幻灯片 216</vt:lpstr>
      <vt:lpstr>幻灯片 217</vt:lpstr>
      <vt:lpstr>幻灯片 218</vt:lpstr>
      <vt:lpstr>幻灯片 219</vt:lpstr>
      <vt:lpstr>幻灯片 220</vt:lpstr>
      <vt:lpstr>幻灯片 221</vt:lpstr>
      <vt:lpstr>RIPv1和RIPv2</vt:lpstr>
      <vt:lpstr>等长子网</vt:lpstr>
      <vt:lpstr>变长子网</vt:lpstr>
      <vt:lpstr>RIP协议  </vt:lpstr>
      <vt:lpstr>4.5.3  内部网关协议 OSPF</vt:lpstr>
      <vt:lpstr>OSPF中每个路由器维护三部分内容</vt:lpstr>
      <vt:lpstr>OSPF 的基本操作 </vt:lpstr>
      <vt:lpstr>OSPF协议工作过程</vt:lpstr>
      <vt:lpstr>OSPF 的区域 (area) </vt:lpstr>
      <vt:lpstr>OSPF 划分为两种不同的区域 </vt:lpstr>
      <vt:lpstr>主干路由器</vt:lpstr>
      <vt:lpstr>区域边界路由器 </vt:lpstr>
      <vt:lpstr>支持多区域</vt:lpstr>
      <vt:lpstr>OSPF 的其他特点 </vt:lpstr>
      <vt:lpstr>OSPF 分组 </vt:lpstr>
      <vt:lpstr>OSPF 使用可靠的洪泛法发送更新分组 </vt:lpstr>
      <vt:lpstr>OSPF 的其他特点 </vt:lpstr>
      <vt:lpstr>配置OSPF协议</vt:lpstr>
      <vt:lpstr>在路由器配置OSPF协议</vt:lpstr>
      <vt:lpstr>查看OSPF协议三张表</vt:lpstr>
      <vt:lpstr>显示OSPF协议的配置</vt:lpstr>
      <vt:lpstr>OSPF多区</vt:lpstr>
      <vt:lpstr>OSPF协议特征</vt:lpstr>
      <vt:lpstr>路由协议比较</vt:lpstr>
      <vt:lpstr>4.5.4  外部网关协议 BGP</vt:lpstr>
      <vt:lpstr>BGP 使用环境不同</vt:lpstr>
      <vt:lpstr>BGP 发言人和自治系统 AS 的关系 </vt:lpstr>
      <vt:lpstr>AS 的连通图举例 </vt:lpstr>
      <vt:lpstr>BGP 发言人交换路径向量 </vt:lpstr>
      <vt:lpstr>BGP 发言人交换路径向量 </vt:lpstr>
      <vt:lpstr>BGP 协议的特点</vt:lpstr>
      <vt:lpstr>BGP 协议的特点</vt:lpstr>
      <vt:lpstr>4.5.5路由器在网际互连中的作用  1. 路由器的结构</vt:lpstr>
      <vt:lpstr>典型的路由器的结构 </vt:lpstr>
      <vt:lpstr>典型的路由器的结构 </vt:lpstr>
      <vt:lpstr>输入端口对线路上收到的分组的处理 </vt:lpstr>
      <vt:lpstr>输出端口将交换结构传送来的分组 发送到线路 </vt:lpstr>
      <vt:lpstr>2. 交换结构</vt:lpstr>
      <vt:lpstr>幻灯片 260</vt:lpstr>
      <vt:lpstr>Route命令 </vt:lpstr>
      <vt:lpstr>Route命令</vt:lpstr>
      <vt:lpstr>Route命令 </vt:lpstr>
      <vt:lpstr>4.6  IPv6</vt:lpstr>
      <vt:lpstr>4.6  IPv6</vt:lpstr>
      <vt:lpstr>IPv6 数据报的一般形式</vt:lpstr>
      <vt:lpstr>IPv6 数据报的基本首部</vt:lpstr>
      <vt:lpstr>幻灯片 268</vt:lpstr>
      <vt:lpstr>幻灯片 269</vt:lpstr>
      <vt:lpstr>幻灯片 270</vt:lpstr>
      <vt:lpstr>幻灯片 271</vt:lpstr>
      <vt:lpstr>幻灯片 272</vt:lpstr>
      <vt:lpstr>幻灯片 273</vt:lpstr>
      <vt:lpstr>幻灯片 274</vt:lpstr>
      <vt:lpstr>幻灯片 275</vt:lpstr>
      <vt:lpstr>幻灯片 276</vt:lpstr>
      <vt:lpstr>IPv6 的扩展首部</vt:lpstr>
      <vt:lpstr>4.6.2  IPv6 的地址</vt:lpstr>
      <vt:lpstr>冒号十六进制记法</vt:lpstr>
      <vt:lpstr>零压缩</vt:lpstr>
      <vt:lpstr>零压缩</vt:lpstr>
      <vt:lpstr>IPv6 地址分类</vt:lpstr>
      <vt:lpstr>IPv6 地址分类</vt:lpstr>
      <vt:lpstr>4.6.3  从 IPv4 向 IPv6 过渡</vt:lpstr>
      <vt:lpstr>双协议栈</vt:lpstr>
      <vt:lpstr>双协议栈</vt:lpstr>
      <vt:lpstr>隧道技术</vt:lpstr>
      <vt:lpstr>隧道技术</vt:lpstr>
      <vt:lpstr>4.6.4  ICMPv6</vt:lpstr>
      <vt:lpstr>ICMPv6 报文的分类</vt:lpstr>
      <vt:lpstr>4.7  IP 多播</vt:lpstr>
      <vt:lpstr>多播可大大节约网络资源</vt:lpstr>
      <vt:lpstr>多播可大大节约网络资源</vt:lpstr>
      <vt:lpstr>IP 多播的一些特点 </vt:lpstr>
      <vt:lpstr>幻灯片 295</vt:lpstr>
      <vt:lpstr>幻灯片 296</vt:lpstr>
      <vt:lpstr>多播</vt:lpstr>
      <vt:lpstr>幻灯片 298</vt:lpstr>
      <vt:lpstr>在局域网上进行硬件多播 </vt:lpstr>
      <vt:lpstr>D 类 IP 地址 与以太网多播地址的映射关系 </vt:lpstr>
      <vt:lpstr>IGMP网际组管理协议     多播路由选择协议</vt:lpstr>
      <vt:lpstr>3  网际组管理协议 IGMP </vt:lpstr>
      <vt:lpstr>网际组管理协议 IGMP</vt:lpstr>
      <vt:lpstr>IGMP 使多播路由器知道多播组成员信息 </vt:lpstr>
      <vt:lpstr>IGMP 可分为两个阶段 </vt:lpstr>
      <vt:lpstr>IGMP 可分为两个阶段 </vt:lpstr>
      <vt:lpstr>多播路由选择</vt:lpstr>
      <vt:lpstr>幻灯片 308</vt:lpstr>
      <vt:lpstr> 隧道技术 (tunneling) </vt:lpstr>
      <vt:lpstr>基于核心的发现技术 </vt:lpstr>
      <vt:lpstr>4.8  虚拟专用网 VPN和网络地址转换 NAT</vt:lpstr>
      <vt:lpstr>本地地址与全球地址</vt:lpstr>
      <vt:lpstr>本地地址与全球地址</vt:lpstr>
      <vt:lpstr>RFC 1918 指明的专用 IP 地址</vt:lpstr>
      <vt:lpstr>专用网</vt:lpstr>
      <vt:lpstr>虚拟专用网 VPN</vt:lpstr>
      <vt:lpstr>用隧道技术实现虚拟专用网 </vt:lpstr>
      <vt:lpstr>幻灯片 318</vt:lpstr>
      <vt:lpstr>内联网 intranet 和外联网 extranet</vt:lpstr>
      <vt:lpstr>远程接入 VPN</vt:lpstr>
      <vt:lpstr>4.8.2   网络地址转换 NAT</vt:lpstr>
      <vt:lpstr>网络地址转换 NAT</vt:lpstr>
      <vt:lpstr>网络地址转换的过程</vt:lpstr>
      <vt:lpstr>网络地址转换的过程</vt:lpstr>
      <vt:lpstr>网络地址转换的过程</vt:lpstr>
      <vt:lpstr>网络地址转换 NAT</vt:lpstr>
      <vt:lpstr>网络地址与端口号转换 NAPT </vt:lpstr>
      <vt:lpstr>NAPT 地址转换表</vt:lpstr>
      <vt:lpstr>NAT的使用场景</vt:lpstr>
      <vt:lpstr>The End.</vt:lpstr>
      <vt:lpstr>4.9  多协议标记交换 MPLS</vt:lpstr>
      <vt:lpstr>4.9  多协议标记交换 MPLS</vt:lpstr>
      <vt:lpstr>幻灯片 333</vt:lpstr>
      <vt:lpstr>MPLS 特点</vt:lpstr>
      <vt:lpstr>4.9.1  MPLS 的工作原理</vt:lpstr>
      <vt:lpstr>IP 分组的转发</vt:lpstr>
      <vt:lpstr>MPLS 协议的基本原理</vt:lpstr>
      <vt:lpstr>MPLS 协议的基本原理</vt:lpstr>
      <vt:lpstr>MPLS 协议的基本原理 </vt:lpstr>
      <vt:lpstr>MPLS 的基本工作过程 </vt:lpstr>
      <vt:lpstr>MPLS 的基本工作过程 </vt:lpstr>
      <vt:lpstr>MPLS 的基本工作过程 </vt:lpstr>
      <vt:lpstr>转发等价类 FEC</vt:lpstr>
      <vt:lpstr>转发等价类 FEC</vt:lpstr>
      <vt:lpstr>FEC 用于负载平衡 </vt:lpstr>
      <vt:lpstr>流量工程</vt:lpstr>
      <vt:lpstr>4.9.2  MPLS 首部的位置与格式</vt:lpstr>
      <vt:lpstr>MPLS 首部的格式</vt:lpstr>
      <vt:lpstr>MPLS 首部的格式</vt:lpstr>
    </vt:vector>
  </TitlesOfParts>
  <Company>920</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Administrator</cp:lastModifiedBy>
  <cp:revision>308</cp:revision>
  <dcterms:created xsi:type="dcterms:W3CDTF">2016-10-04T02:36:00Z</dcterms:created>
  <dcterms:modified xsi:type="dcterms:W3CDTF">2019-06-07T08:51:17Z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2052-10.1.0.7520</vt:lpwstr>
  </property>
</Properties>
</file>